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 Haydukov" initials="BH" lastIdx="1" clrIdx="0">
    <p:extLst>
      <p:ext uri="{19B8F6BF-5375-455C-9EA6-DF929625EA0E}">
        <p15:presenceInfo xmlns:p15="http://schemas.microsoft.com/office/powerpoint/2012/main" userId="1da87cb27aaa4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6886-F9EE-4A80-86A1-0A9BEAB6F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F36C9-1CE9-425F-8BCB-F418DCCEE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8F5E-BF13-489D-8929-2D761B72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F95E-0AC6-4E86-9A0C-576C941D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A030F-5075-45EB-9C2B-4044AA02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251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A1E0-24B4-46D1-8617-57C73309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5EE2F-033F-4A9B-B859-EE23DC9B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B6CB-DF49-411D-B83E-F22D922A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3B7AD-24D7-4A8D-8F89-F3A0A466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6D58-F420-4193-86F1-B7F4E581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751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A4BB0-9B9A-4BA2-8987-7FAD7E8B4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6B352-1265-47B8-A425-9CBE61C4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31DD-711D-4E25-A270-30D9ACDE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1C46-354A-4C32-B7E8-0AD6DC25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CBE5-66F9-4E6B-A34A-CA8F230B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939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9469-DABB-436B-AC5D-75FCA31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BFA7-C3F7-4D5D-85B4-5322D3C6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8930A-47A3-429F-9888-67A15470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A1F3-AE85-4AB7-ABFF-73970066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3EE2-011F-47C8-B8BC-50E3101D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33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E3C1-EDFB-4286-AD0A-5FD4E40D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AFB1C-4B87-44DA-AD31-94E3F496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13AF-752B-4AC9-983D-69C48DFD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F219-C287-49C1-A7D2-15CFAD59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2BAA-DDEE-4385-B3A0-C0558CC9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55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CCCC-E49C-4844-889F-E18233B9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48F9-DAB4-4C68-82CD-223D24302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39E25-03AE-43A3-A611-3FA96CB0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58885-C47C-40B3-A31E-7C67D9E3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F4331-EF15-423E-9EBA-25C7BE9B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E08FB-58B8-4299-85D8-F527F84A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03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75AF-6B3D-4ABF-8FD6-D9746C2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1E82-5E3A-4315-8001-6CD10350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7712F-700B-4BD1-A1E2-24A50182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02561-589A-4FF0-81D3-021FB274E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A3740-DE88-41C8-8F1D-551D6F59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8048D-0668-436C-ABA7-4AFD183A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65C1D-093C-4997-98F7-2BC229F4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54A0C-7011-42AF-B329-3ED3E888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36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914F-6096-4E07-9B34-E9F9E48C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F5B92-7547-483A-B868-0B4FD2B0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F5FCF-47DF-4339-ABA8-232C275D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AB739-A34A-466A-AA66-A3214047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38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D2FD4-E8B0-4CA4-BDC9-1F3C62C9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7898A-2E2D-42C0-8A38-F9CBEE17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A208-F464-4081-8F71-168C5C9E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83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51E6-4E0E-4309-B117-59F24E45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9E87-ED6D-4C0E-A86D-95CE4E60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59251-45DE-47D9-9548-85D8727B8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537CD-62AB-46BB-ADA9-09E4C4F1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73DE-8EDA-4B42-9791-A47BA6DB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CC36-C9B8-4C01-A51D-94C2CC7A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79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0393-15AA-40C9-95A1-FE0744BE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A07A1-C40F-4886-9946-E85CF73B9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92C66-7019-4D1A-B413-8E95F9A14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7F423-6D9A-4B64-89BB-A7E92191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A4B8F-C2ED-4F9D-8C5B-9213C950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47D8C-B786-472A-860A-AE2294CD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84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66732-0C32-4F7A-A6A7-4D8FD204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B9956-214F-49F3-BDEE-59B38918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D846-8979-48A8-9055-4B1327EEB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94AA-1219-4429-8372-5F2D2ED1A607}" type="datetimeFigureOut">
              <a:rPr lang="bg-BG" smtClean="0"/>
              <a:t>26.3.2025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63892-4DEC-4236-BD12-F4A231FF1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1988-72D7-449B-9FEB-2425CE94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0ED8-E23A-4BD9-9C6A-4FE9D48FE5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102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3BCA-94A1-4E40-8BBC-4CA162B9B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Симулации на неутринни взаимодействия в сцинтилационен детектор в експеримента ESSnuSB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8D8C0-BC75-419D-AB86-0EF93115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674093"/>
            <a:ext cx="9144000" cy="1655762"/>
          </a:xfrm>
        </p:spPr>
        <p:txBody>
          <a:bodyPr/>
          <a:lstStyle/>
          <a:p>
            <a:r>
              <a:rPr lang="bg-BG" dirty="0"/>
              <a:t>Борис Хайдуков,ФЯЕЧ</a:t>
            </a:r>
          </a:p>
        </p:txBody>
      </p:sp>
    </p:spTree>
    <p:extLst>
      <p:ext uri="{BB962C8B-B14F-4D97-AF65-F5344CB8AC3E}">
        <p14:creationId xmlns:p14="http://schemas.microsoft.com/office/powerpoint/2010/main" val="98096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BBDE-715E-4F54-8EBD-48D253E0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Енергии на заредените лептони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87CB25-43FA-4ADE-A840-EBDE7158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32" y="1872987"/>
            <a:ext cx="3401983" cy="231488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C02B2-B313-435D-9A85-99CBE9CB39AD}"/>
              </a:ext>
            </a:extLst>
          </p:cNvPr>
          <p:cNvSpPr txBox="1"/>
          <p:nvPr/>
        </p:nvSpPr>
        <p:spPr>
          <a:xfrm>
            <a:off x="1502979" y="1503655"/>
            <a:ext cx="360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мюоните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1B7E3-4CA1-48B4-B7B1-67E6826E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2988"/>
            <a:ext cx="3401983" cy="2316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7C76D3-5AF6-496C-8CFA-517306AF29BF}"/>
              </a:ext>
            </a:extLst>
          </p:cNvPr>
          <p:cNvSpPr txBox="1"/>
          <p:nvPr/>
        </p:nvSpPr>
        <p:spPr>
          <a:xfrm>
            <a:off x="6341790" y="1503655"/>
            <a:ext cx="34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анти-мюоните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C6301-CEC5-4F06-BB4A-AC63735BA855}"/>
              </a:ext>
            </a:extLst>
          </p:cNvPr>
          <p:cNvSpPr txBox="1"/>
          <p:nvPr/>
        </p:nvSpPr>
        <p:spPr>
          <a:xfrm>
            <a:off x="4461281" y="3842661"/>
            <a:ext cx="175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електроните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59511B-F975-41FD-A648-18035E6B4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60" y="4512589"/>
            <a:ext cx="3401983" cy="21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5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A3E-ADA2-456A-B4E8-7B85509E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13389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bg-BG" dirty="0"/>
              <a:t>Полярен ъгъл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D6243-C956-4BFE-96CF-4AEEF3103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8" y="799937"/>
            <a:ext cx="3050628" cy="20758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1C223-4178-448C-A6A7-DB411089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17" y="799937"/>
            <a:ext cx="3335039" cy="207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64DF9-6A39-457C-AE31-10178F85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1" y="2875740"/>
            <a:ext cx="3067575" cy="2075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9D7C5-F19F-44A3-BAA5-ADDC180A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64" y="2875740"/>
            <a:ext cx="3239165" cy="2075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F96B8-8271-4A9E-A1AC-C93D608E2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64" y="4818178"/>
            <a:ext cx="3212709" cy="1905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F8183C-0A79-4754-8692-88B627F0B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8" y="4951543"/>
            <a:ext cx="3050628" cy="1772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4B309-319F-4299-AE42-7A9941A7B519}"/>
              </a:ext>
            </a:extLst>
          </p:cNvPr>
          <p:cNvSpPr txBox="1"/>
          <p:nvPr/>
        </p:nvSpPr>
        <p:spPr>
          <a:xfrm>
            <a:off x="4219903" y="1514672"/>
            <a:ext cx="197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Полярен ъгъл при мюоните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22329-F6E2-48C0-A78F-FF9A6BB75AF6}"/>
              </a:ext>
            </a:extLst>
          </p:cNvPr>
          <p:cNvSpPr txBox="1"/>
          <p:nvPr/>
        </p:nvSpPr>
        <p:spPr>
          <a:xfrm>
            <a:off x="4219903" y="3429000"/>
            <a:ext cx="224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Полярен ъгъл при анти-мюоните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6D4F1-30CA-4D03-A198-A1B1192D4A8B}"/>
              </a:ext>
            </a:extLst>
          </p:cNvPr>
          <p:cNvSpPr txBox="1"/>
          <p:nvPr/>
        </p:nvSpPr>
        <p:spPr>
          <a:xfrm>
            <a:off x="4267200" y="5389151"/>
            <a:ext cx="193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Полярен ъгъл при електроните</a:t>
            </a:r>
          </a:p>
        </p:txBody>
      </p:sp>
    </p:spTree>
    <p:extLst>
      <p:ext uri="{BB962C8B-B14F-4D97-AF65-F5344CB8AC3E}">
        <p14:creationId xmlns:p14="http://schemas.microsoft.com/office/powerpoint/2010/main" val="211986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7A59-A688-4ED5-8CBD-9F3AC472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Зависимост между енергия и полярен ъгъл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B0CB193-A9F7-4615-AFDE-DBDDA12E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2" y="1690688"/>
            <a:ext cx="3149619" cy="227340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04DB4D-C1C4-4A59-8FAE-DE5650CD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14" y="1690688"/>
            <a:ext cx="3149619" cy="2273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0EA646-C22D-44C8-9BE5-B50AC640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82" y="4054694"/>
            <a:ext cx="3701731" cy="26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04C3-DE3A-4EBC-8141-582306A6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154919"/>
            <a:ext cx="9430407" cy="612337"/>
          </a:xfrm>
        </p:spPr>
        <p:txBody>
          <a:bodyPr>
            <a:normAutofit fontScale="90000"/>
          </a:bodyPr>
          <a:lstStyle/>
          <a:p>
            <a:r>
              <a:rPr lang="bg-BG" dirty="0"/>
              <a:t>Дължина на следите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DCEE-4699-432D-9784-F45A3DF71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0" y="892832"/>
            <a:ext cx="3073259" cy="20719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63C61-913A-4514-934A-8C9D1D94D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71" y="767256"/>
            <a:ext cx="3485144" cy="2233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BB4B7-005D-4586-9024-B2D5C5434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0" y="2964779"/>
            <a:ext cx="2971719" cy="2014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9256A-1EEA-4F78-9DE6-960AFBA8C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83" y="2964778"/>
            <a:ext cx="3103458" cy="1922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8F9EA-0935-4E25-8333-F6EF18D20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4" y="4979568"/>
            <a:ext cx="2734941" cy="1850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E1434-BBE5-4B93-853E-4856EC773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38" y="4979568"/>
            <a:ext cx="2864890" cy="1792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8AF42B-2B28-4279-BACA-E0C97B5497B8}"/>
              </a:ext>
            </a:extLst>
          </p:cNvPr>
          <p:cNvSpPr txBox="1"/>
          <p:nvPr/>
        </p:nvSpPr>
        <p:spPr>
          <a:xfrm>
            <a:off x="4673914" y="1605639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Следа на мюоните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1CBDC-ECDE-4DD6-99FD-C47E05D2015F}"/>
              </a:ext>
            </a:extLst>
          </p:cNvPr>
          <p:cNvSpPr txBox="1"/>
          <p:nvPr/>
        </p:nvSpPr>
        <p:spPr>
          <a:xfrm>
            <a:off x="4477408" y="3520966"/>
            <a:ext cx="193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Следа на анти-мюоните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95B95-912C-47F3-A3ED-AB80E001C7B7}"/>
              </a:ext>
            </a:extLst>
          </p:cNvPr>
          <p:cNvSpPr txBox="1"/>
          <p:nvPr/>
        </p:nvSpPr>
        <p:spPr>
          <a:xfrm>
            <a:off x="4399935" y="5504718"/>
            <a:ext cx="226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Следа на електроните</a:t>
            </a:r>
          </a:p>
        </p:txBody>
      </p:sp>
    </p:spTree>
    <p:extLst>
      <p:ext uri="{BB962C8B-B14F-4D97-AF65-F5344CB8AC3E}">
        <p14:creationId xmlns:p14="http://schemas.microsoft.com/office/powerpoint/2010/main" val="298729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7F18-7E57-4D24-A096-BD42CEB0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6" y="186450"/>
            <a:ext cx="8610600" cy="444172"/>
          </a:xfrm>
        </p:spPr>
        <p:txBody>
          <a:bodyPr>
            <a:normAutofit fontScale="90000"/>
          </a:bodyPr>
          <a:lstStyle/>
          <a:p>
            <a:r>
              <a:rPr lang="bg-BG" dirty="0"/>
              <a:t>Зависимост между енергия и следа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2FC88B-3EAA-47D5-8669-37133FBF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7" y="1091598"/>
            <a:ext cx="3350539" cy="241843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9C660-FD6E-4221-A199-A73845E7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40" y="1187715"/>
            <a:ext cx="3350539" cy="2418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20885-E314-4877-871E-A7CB9E6CD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76" y="4163243"/>
            <a:ext cx="3350541" cy="2418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43D189-464A-4E5E-B952-ED667CFB3584}"/>
              </a:ext>
            </a:extLst>
          </p:cNvPr>
          <p:cNvSpPr txBox="1"/>
          <p:nvPr/>
        </p:nvSpPr>
        <p:spPr>
          <a:xfrm>
            <a:off x="515006" y="777766"/>
            <a:ext cx="52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Зависимост между енергия и следа при мюоните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B9317-FDFE-4371-9463-0A2A89D39E51}"/>
              </a:ext>
            </a:extLst>
          </p:cNvPr>
          <p:cNvSpPr txBox="1"/>
          <p:nvPr/>
        </p:nvSpPr>
        <p:spPr>
          <a:xfrm>
            <a:off x="6442841" y="777766"/>
            <a:ext cx="551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Зависимост между енергия и следа при анти-мюоните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DFED3-E17D-4EC4-B08D-2B8ABE3C1730}"/>
              </a:ext>
            </a:extLst>
          </p:cNvPr>
          <p:cNvSpPr txBox="1"/>
          <p:nvPr/>
        </p:nvSpPr>
        <p:spPr>
          <a:xfrm>
            <a:off x="4498427" y="3466089"/>
            <a:ext cx="300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Зависимост между енергия и следа при електроните</a:t>
            </a:r>
          </a:p>
        </p:txBody>
      </p:sp>
    </p:spTree>
    <p:extLst>
      <p:ext uri="{BB962C8B-B14F-4D97-AF65-F5344CB8AC3E}">
        <p14:creationId xmlns:p14="http://schemas.microsoft.com/office/powerpoint/2010/main" val="352844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12CF-B4DC-4936-A233-08C2B431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Реконструкция на енергията на неутриното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094D7-A7AB-473B-A591-04062911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8" y="1846646"/>
            <a:ext cx="5583882" cy="38079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07E8E-FA08-421B-BE54-243CF4986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6647"/>
            <a:ext cx="5583882" cy="3807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C2066-F690-4BE2-A354-E3FBBAA157C2}"/>
              </a:ext>
            </a:extLst>
          </p:cNvPr>
          <p:cNvSpPr txBox="1"/>
          <p:nvPr/>
        </p:nvSpPr>
        <p:spPr>
          <a:xfrm>
            <a:off x="1019503" y="5528441"/>
            <a:ext cx="441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Реконструирана енергия (червено) и истинска енергия (синьо)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EC7EC-94E4-44E8-AB05-35FC9538F4D3}"/>
              </a:ext>
            </a:extLst>
          </p:cNvPr>
          <p:cNvSpPr txBox="1"/>
          <p:nvPr/>
        </p:nvSpPr>
        <p:spPr>
          <a:xfrm>
            <a:off x="6810703" y="5654566"/>
            <a:ext cx="427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Разлика между истинска и реконструирана енергия</a:t>
            </a:r>
          </a:p>
        </p:txBody>
      </p:sp>
    </p:spTree>
    <p:extLst>
      <p:ext uri="{BB962C8B-B14F-4D97-AF65-F5344CB8AC3E}">
        <p14:creationId xmlns:p14="http://schemas.microsoft.com/office/powerpoint/2010/main" val="55402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49B7-0B10-48F9-BD8C-E1167D99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Следващи стъпки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DE3F-032F-4416-99AB-F70E3475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Прилагане на софтуерната рамка върху другите детектори</a:t>
            </a:r>
          </a:p>
          <a:p>
            <a:r>
              <a:rPr lang="bg-BG" dirty="0"/>
              <a:t>Създаване на статистика за очакваните взаимодействия във всеки детектор</a:t>
            </a:r>
          </a:p>
          <a:p>
            <a:r>
              <a:rPr lang="bg-BG" dirty="0"/>
              <a:t>Използване на симулации за анализ на данните от детекторите в експеримента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214168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E1B1-49DB-4D9C-81FC-1FA94B06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Regression Trees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5568-8902-4520-ADE6-4BFF7CA2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Избира събития на случаен принцип, заедно с техните стойности, като депозирана енергия, дължина на следата и полярен ъгъл и ги класифицира по групи</a:t>
            </a:r>
            <a:endParaRPr lang="en-US" dirty="0"/>
          </a:p>
          <a:p>
            <a:r>
              <a:rPr lang="bg-BG" dirty="0"/>
              <a:t>Класификацията се извършва спрямо това в коя група би намалило средната квадратична грешка най-много, ако целта ни за тази група е вече извесна на нас константа (енергия на неутрино)</a:t>
            </a:r>
          </a:p>
          <a:p>
            <a:r>
              <a:rPr lang="bg-BG" dirty="0"/>
              <a:t>Променя теглата на входните стойности, разширява модела от едно дърво до няколко, след което ги комбинира</a:t>
            </a:r>
          </a:p>
        </p:txBody>
      </p:sp>
    </p:spTree>
    <p:extLst>
      <p:ext uri="{BB962C8B-B14F-4D97-AF65-F5344CB8AC3E}">
        <p14:creationId xmlns:p14="http://schemas.microsoft.com/office/powerpoint/2010/main" val="327218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BB38-B021-48EB-9607-84832198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Средни квадратични отклонения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E8898-7F2C-4555-A960-29AB48B7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1" y="1606605"/>
            <a:ext cx="6055053" cy="5067464"/>
          </a:xfrm>
        </p:spPr>
      </p:pic>
    </p:spTree>
    <p:extLst>
      <p:ext uri="{BB962C8B-B14F-4D97-AF65-F5344CB8AC3E}">
        <p14:creationId xmlns:p14="http://schemas.microsoft.com/office/powerpoint/2010/main" val="278640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8960-8C94-4DB2-8BB6-01FA5762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сноп неутрина с толкова висок интензитет?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1E81-A129-4106-A1CD-6BB51EF8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Измервания на потока във втория максимум</a:t>
            </a:r>
          </a:p>
          <a:p>
            <a:pPr marL="0" indent="0">
              <a:buNone/>
            </a:pPr>
            <a:r>
              <a:rPr lang="bg-BG" dirty="0"/>
              <a:t>-Изисква се детектора да бъде поставен 3 пъти по-далече</a:t>
            </a:r>
          </a:p>
          <a:p>
            <a:pPr marL="0" indent="0">
              <a:buNone/>
            </a:pPr>
            <a:r>
              <a:rPr lang="bg-BG" dirty="0"/>
              <a:t>-От своя страна това намаля интензитета на снопа до 9 пъти</a:t>
            </a:r>
          </a:p>
          <a:p>
            <a:r>
              <a:rPr lang="bg-BG" dirty="0"/>
              <a:t>За да можем да се възползваме от чувствителността във втория максимум ни трябва по-интензивен сноп</a:t>
            </a:r>
          </a:p>
        </p:txBody>
      </p:sp>
    </p:spTree>
    <p:extLst>
      <p:ext uri="{BB962C8B-B14F-4D97-AF65-F5344CB8AC3E}">
        <p14:creationId xmlns:p14="http://schemas.microsoft.com/office/powerpoint/2010/main" val="79280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7FD0-BC6B-4642-99C9-E1F5005E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</a:t>
            </a:r>
            <a:r>
              <a:rPr lang="bg-BG" dirty="0"/>
              <a:t>нарушения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D6A7-FC3A-4530-9BAB-D7194BE12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CP </a:t>
            </a:r>
            <a:r>
              <a:rPr lang="bg-BG" dirty="0"/>
              <a:t>симетрия.</a:t>
            </a:r>
          </a:p>
          <a:p>
            <a:r>
              <a:rPr lang="bg-BG" dirty="0"/>
              <a:t>Нарушаване на </a:t>
            </a:r>
            <a:r>
              <a:rPr lang="en-US" dirty="0"/>
              <a:t>CP</a:t>
            </a:r>
            <a:r>
              <a:rPr lang="bg-BG" dirty="0"/>
              <a:t>.</a:t>
            </a:r>
          </a:p>
          <a:p>
            <a:r>
              <a:rPr lang="bg-BG" dirty="0"/>
              <a:t>Смесване на състояния</a:t>
            </a:r>
            <a:r>
              <a:rPr lang="en-US" dirty="0"/>
              <a:t> </a:t>
            </a:r>
            <a:r>
              <a:rPr lang="bg-BG" dirty="0"/>
              <a:t>при неутрина.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CF4E7-20F0-4E3D-A7AE-401F1482D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04" y="3588523"/>
            <a:ext cx="4737343" cy="825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42708-B8A8-4F60-B1D2-BBBD2E48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05" y="3847193"/>
            <a:ext cx="1776960" cy="1786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02F4C-27F2-45B7-8B32-7C51030B1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04" y="4516831"/>
            <a:ext cx="6864703" cy="1625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1CD3A-1D8E-4825-B804-FA7E67D71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8" y="6176963"/>
            <a:ext cx="1225613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02CF-06A8-4ED7-839B-6E64960B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</a:t>
            </a:r>
            <a:r>
              <a:rPr lang="bg-BG" dirty="0"/>
              <a:t>при неутрина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F988D-2060-4AB3-9269-B01E6E20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12654" cy="1014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37C6A-41BB-483C-8A0F-D9AA2003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7544"/>
            <a:ext cx="3565634" cy="591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6E9F9-3582-49D9-87C2-8DD6BC46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7819"/>
            <a:ext cx="9608891" cy="591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5A4CF-274F-4752-8422-DEAC981BD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48" y="2408734"/>
            <a:ext cx="2576811" cy="91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2D6F19-6C14-4A97-BE20-F2C7CD8B3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53" y="2412199"/>
            <a:ext cx="1926108" cy="938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7ABA2-3906-49C2-A65F-4BA96BB3A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41805"/>
            <a:ext cx="3702269" cy="537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EA19CE-6CBE-46A0-A7A8-BB639521F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4868"/>
            <a:ext cx="2700643" cy="909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70392-05D3-492A-BCBC-37BFB6B65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30" y="5443298"/>
            <a:ext cx="4381131" cy="5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89A4-184F-4D37-A499-138AE835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ESSnuSB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C1F9-B7F3-4AEE-A65A-31C59201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Linac</a:t>
            </a:r>
            <a:endParaRPr lang="en-US" dirty="0"/>
          </a:p>
          <a:p>
            <a:r>
              <a:rPr lang="bg-BG" dirty="0"/>
              <a:t>Акумулиращ пръстен</a:t>
            </a:r>
          </a:p>
          <a:p>
            <a:r>
              <a:rPr lang="bg-BG" dirty="0"/>
              <a:t>Мишена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49B94-9E9A-4908-B2D6-C4807AE2C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44" y="1690688"/>
            <a:ext cx="6992063" cy="4109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2EFB3-3793-41CB-A390-5A31EF9A3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8" y="3429000"/>
            <a:ext cx="2149019" cy="1045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0691C-3B74-4D21-B163-6344E42B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8" y="4474779"/>
            <a:ext cx="1823466" cy="11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10E1-0B7E-4073-929B-79539B8E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Детектори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2EE5-32CE-4A5D-8510-31C8682A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5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Близък детекторен комплекс</a:t>
            </a:r>
          </a:p>
          <a:p>
            <a:pPr marL="0" indent="0">
              <a:buNone/>
            </a:pPr>
            <a:r>
              <a:rPr lang="bg-BG" dirty="0"/>
              <a:t>-</a:t>
            </a:r>
            <a:r>
              <a:rPr lang="en-US" dirty="0"/>
              <a:t>NINJA </a:t>
            </a:r>
            <a:r>
              <a:rPr lang="bg-BG" dirty="0"/>
              <a:t>емулсионен детектор</a:t>
            </a:r>
          </a:p>
          <a:p>
            <a:pPr marL="0" indent="0">
              <a:buNone/>
            </a:pPr>
            <a:r>
              <a:rPr lang="bg-BG" dirty="0"/>
              <a:t>	-сечение на взаимодействията</a:t>
            </a:r>
          </a:p>
          <a:p>
            <a:pPr marL="0" indent="0">
              <a:buNone/>
            </a:pPr>
            <a:r>
              <a:rPr lang="bg-BG" dirty="0"/>
              <a:t>-</a:t>
            </a:r>
            <a:r>
              <a:rPr lang="en-US" dirty="0"/>
              <a:t>SFGD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-калориметрия на взаимодействията</a:t>
            </a:r>
          </a:p>
          <a:p>
            <a:pPr marL="0" indent="0">
              <a:buNone/>
            </a:pPr>
            <a:r>
              <a:rPr lang="bg-BG" dirty="0"/>
              <a:t>-Близък воден черенков детектор</a:t>
            </a:r>
          </a:p>
          <a:p>
            <a:pPr marL="0" indent="0">
              <a:buNone/>
            </a:pPr>
            <a:r>
              <a:rPr lang="bg-BG" dirty="0"/>
              <a:t>	-вид на потока неутрина</a:t>
            </a:r>
          </a:p>
          <a:p>
            <a:r>
              <a:rPr lang="bg-BG" dirty="0"/>
              <a:t>Далечен воден черенков детектор</a:t>
            </a:r>
          </a:p>
          <a:p>
            <a:pPr marL="0" indent="0">
              <a:buNone/>
            </a:pPr>
            <a:r>
              <a:rPr lang="bg-BG" dirty="0"/>
              <a:t>-появяване на допълнителни електронни неутрина в потока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CFB4A-8A69-416E-AE9C-BA1B6572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930"/>
            <a:ext cx="5257800" cy="33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7A19-248D-4FFF-B283-4C86FB26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Super Fine Grained Detector</a:t>
            </a:r>
            <a:endParaRPr lang="bg-B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AA970-9BD2-42EE-9A95-0CF4C27E4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9" y="1211534"/>
            <a:ext cx="11672161" cy="5570048"/>
          </a:xfrm>
        </p:spPr>
      </p:pic>
    </p:spTree>
    <p:extLst>
      <p:ext uri="{BB962C8B-B14F-4D97-AF65-F5344CB8AC3E}">
        <p14:creationId xmlns:p14="http://schemas.microsoft.com/office/powerpoint/2010/main" val="298599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9B93-4896-45ED-8E97-ABC1846E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Софтуер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965A2-4EC7-485A-8576-81DB40EE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GENIE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bg-BG" dirty="0"/>
              <a:t>Взаимодействието на неутриното в детектора.</a:t>
            </a:r>
            <a:endParaRPr lang="en-US" dirty="0"/>
          </a:p>
          <a:p>
            <a:r>
              <a:rPr lang="en-US" dirty="0"/>
              <a:t>Geant4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-Проследяване на продуктите през детектора</a:t>
            </a:r>
            <a:endParaRPr lang="en-US" dirty="0"/>
          </a:p>
          <a:p>
            <a:r>
              <a:rPr lang="bg-BG" dirty="0"/>
              <a:t>Реконструкция.</a:t>
            </a:r>
          </a:p>
          <a:p>
            <a:pPr marL="0" indent="0">
              <a:buNone/>
            </a:pPr>
            <a:r>
              <a:rPr lang="bg-BG" dirty="0"/>
              <a:t>-Пресмятане на депозиранта енергия и нейното пространствено разпределение</a:t>
            </a:r>
            <a:r>
              <a:rPr lang="en-US" dirty="0"/>
              <a:t>, </a:t>
            </a:r>
            <a:r>
              <a:rPr lang="bg-BG" dirty="0"/>
              <a:t>както и използване на </a:t>
            </a:r>
            <a:r>
              <a:rPr lang="en-US" dirty="0" err="1"/>
              <a:t>GenFit</a:t>
            </a:r>
            <a:r>
              <a:rPr lang="en-US" dirty="0"/>
              <a:t> </a:t>
            </a:r>
            <a:r>
              <a:rPr lang="bg-BG" dirty="0"/>
              <a:t>за реконструкция на следата.</a:t>
            </a:r>
          </a:p>
          <a:p>
            <a:r>
              <a:rPr lang="en-US" dirty="0"/>
              <a:t>TMVA</a:t>
            </a:r>
            <a:r>
              <a:rPr lang="bg-BG" dirty="0"/>
              <a:t> </a:t>
            </a:r>
            <a:r>
              <a:rPr lang="en-US" dirty="0"/>
              <a:t>(Toolkit for Multivariate Data Analysis)</a:t>
            </a:r>
          </a:p>
          <a:p>
            <a:pPr marL="0" indent="0">
              <a:buNone/>
            </a:pPr>
            <a:r>
              <a:rPr lang="bg-BG" dirty="0"/>
              <a:t>-Трениране на </a:t>
            </a:r>
            <a:r>
              <a:rPr lang="en-US" dirty="0"/>
              <a:t>BRT (Boosted Regression Trees) </a:t>
            </a:r>
            <a:r>
              <a:rPr lang="bg-BG" dirty="0"/>
              <a:t>модел върху реконструираните стойности и прилагането му за намиране на енергията на неутрината.</a:t>
            </a:r>
          </a:p>
        </p:txBody>
      </p:sp>
    </p:spTree>
    <p:extLst>
      <p:ext uri="{BB962C8B-B14F-4D97-AF65-F5344CB8AC3E}">
        <p14:creationId xmlns:p14="http://schemas.microsoft.com/office/powerpoint/2010/main" val="380434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00E6-9C55-4E45-BFDC-FB9F1E01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4" y="75131"/>
            <a:ext cx="5930462" cy="717441"/>
          </a:xfrm>
        </p:spPr>
        <p:txBody>
          <a:bodyPr/>
          <a:lstStyle/>
          <a:p>
            <a:r>
              <a:rPr lang="bg-BG" dirty="0"/>
              <a:t>Енергия на неутрината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0BF0-DDDC-4805-B604-4D2D1591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648"/>
            <a:ext cx="10515600" cy="4412785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5F8F-C8B4-4E3E-8802-A0589289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67" y="939313"/>
            <a:ext cx="2727350" cy="175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CB9ED-B0A0-4C5C-AC2B-D8E06D33A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34" y="792572"/>
            <a:ext cx="2727350" cy="1869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898ED-CA58-4C01-B322-2F50595E7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67" y="2693726"/>
            <a:ext cx="2727348" cy="1754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7CFFC7-E737-4553-A32A-69AC39A3E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84" y="2785383"/>
            <a:ext cx="2910098" cy="1754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C2D65-9AB1-4ED6-91C2-C797E657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4" y="4448138"/>
            <a:ext cx="2733437" cy="1754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4EA711-D05F-434D-A05D-E2A562DE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46" y="4506862"/>
            <a:ext cx="2727349" cy="1869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FDD032-3B22-4E1F-ABAB-480FE73646F7}"/>
              </a:ext>
            </a:extLst>
          </p:cNvPr>
          <p:cNvSpPr txBox="1"/>
          <p:nvPr/>
        </p:nvSpPr>
        <p:spPr>
          <a:xfrm>
            <a:off x="4538654" y="1404131"/>
            <a:ext cx="21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мюонните неутрина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96B92-B02F-40A2-AE49-9B96A6152FEF}"/>
              </a:ext>
            </a:extLst>
          </p:cNvPr>
          <p:cNvSpPr txBox="1"/>
          <p:nvPr/>
        </p:nvSpPr>
        <p:spPr>
          <a:xfrm>
            <a:off x="4376799" y="4965876"/>
            <a:ext cx="255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мюонните анти-неутрина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30A11-3575-4F09-A938-F69C33127116}"/>
              </a:ext>
            </a:extLst>
          </p:cNvPr>
          <p:cNvSpPr txBox="1"/>
          <p:nvPr/>
        </p:nvSpPr>
        <p:spPr>
          <a:xfrm>
            <a:off x="4376799" y="3185003"/>
            <a:ext cx="263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Енергия на електронните неутрина</a:t>
            </a:r>
          </a:p>
        </p:txBody>
      </p:sp>
    </p:spTree>
    <p:extLst>
      <p:ext uri="{BB962C8B-B14F-4D97-AF65-F5344CB8AC3E}">
        <p14:creationId xmlns:p14="http://schemas.microsoft.com/office/powerpoint/2010/main" val="269143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2A12-BB86-495B-8985-C42315A8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Позиция на взаимодействие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563DA-E36B-49AC-B115-D30914E42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" y="1584619"/>
            <a:ext cx="3350539" cy="24184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333A7-E4EA-41CD-818C-2830FF4B4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" y="4243770"/>
            <a:ext cx="3350539" cy="2418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ADEBE-7A8A-4DB3-A826-89BB33812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96" y="1481855"/>
            <a:ext cx="3924084" cy="2761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3914A7-FBA6-4FA8-954B-66C1634B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96" y="4109357"/>
            <a:ext cx="3910398" cy="25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428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Симулации на неутринни взаимодействия в сцинтилационен детектор в експеримента ESSnuSB</vt:lpstr>
      <vt:lpstr>CP нарушения</vt:lpstr>
      <vt:lpstr>CP при неутрина</vt:lpstr>
      <vt:lpstr>ESSnuSB</vt:lpstr>
      <vt:lpstr>Детектори</vt:lpstr>
      <vt:lpstr>Super Fine Grained Detector</vt:lpstr>
      <vt:lpstr>Софтуер</vt:lpstr>
      <vt:lpstr>Енергия на неутрината</vt:lpstr>
      <vt:lpstr>Позиция на взаимодействие</vt:lpstr>
      <vt:lpstr>Енергии на заредените лептони</vt:lpstr>
      <vt:lpstr>Полярен ъгъл</vt:lpstr>
      <vt:lpstr>Зависимост между енергия и полярен ъгъл</vt:lpstr>
      <vt:lpstr>Дължина на следите</vt:lpstr>
      <vt:lpstr>Зависимост между енергия и следа</vt:lpstr>
      <vt:lpstr>Реконструкция на енергията на неутриното</vt:lpstr>
      <vt:lpstr>Следващи стъпки</vt:lpstr>
      <vt:lpstr>Boosted Regression Trees</vt:lpstr>
      <vt:lpstr>Средни квадратични отклонения</vt:lpstr>
      <vt:lpstr>Защо сноп неутрина с толкова висок интензитет?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Симулации на неутринни взаимодействия в сцинтилационен детектор в експеримента ESSnuSB</dc:title>
  <dc:creator>Boris Haydukov</dc:creator>
  <cp:lastModifiedBy>Boris Haydukov</cp:lastModifiedBy>
  <cp:revision>32</cp:revision>
  <dcterms:created xsi:type="dcterms:W3CDTF">2025-03-25T08:07:06Z</dcterms:created>
  <dcterms:modified xsi:type="dcterms:W3CDTF">2025-03-27T08:34:17Z</dcterms:modified>
</cp:coreProperties>
</file>