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23" r:id="rId3"/>
    <p:sldId id="324" r:id="rId4"/>
    <p:sldId id="325" r:id="rId5"/>
    <p:sldId id="330" r:id="rId6"/>
    <p:sldId id="331" r:id="rId7"/>
    <p:sldId id="339" r:id="rId8"/>
    <p:sldId id="308" r:id="rId9"/>
    <p:sldId id="332" r:id="rId10"/>
    <p:sldId id="333" r:id="rId11"/>
    <p:sldId id="337" r:id="rId12"/>
    <p:sldId id="309" r:id="rId13"/>
    <p:sldId id="340" r:id="rId14"/>
    <p:sldId id="341" r:id="rId15"/>
    <p:sldId id="321" r:id="rId16"/>
    <p:sldId id="342" r:id="rId17"/>
    <p:sldId id="322" r:id="rId18"/>
    <p:sldId id="343" r:id="rId19"/>
    <p:sldId id="335" r:id="rId20"/>
    <p:sldId id="318" r:id="rId21"/>
    <p:sldId id="336" r:id="rId22"/>
    <p:sldId id="285" r:id="rId23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6D"/>
    <a:srgbClr val="2F4F4F"/>
    <a:srgbClr val="FFC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8" autoAdjust="0"/>
    <p:restoredTop sz="94118" autoAdjust="0"/>
  </p:normalViewPr>
  <p:slideViewPr>
    <p:cSldViewPr snapToGrid="0">
      <p:cViewPr varScale="1">
        <p:scale>
          <a:sx n="173" d="100"/>
          <a:sy n="173" d="100"/>
        </p:scale>
        <p:origin x="120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8E6462C-269E-4920-B08F-5E4043AE5371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3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10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14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89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15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7039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16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640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17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3006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18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7932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6657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6413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98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980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5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355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6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47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7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447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9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67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10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087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893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58E6462C-269E-4920-B08F-5E4043AE5371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13</a:t>
            </a:fld>
            <a:endParaRPr lang="en-US" sz="1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93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0"/>
          <p:cNvSpPr/>
          <p:nvPr/>
        </p:nvSpPr>
        <p:spPr>
          <a:xfrm>
            <a:off x="1087268" y="855708"/>
            <a:ext cx="7999501" cy="2077225"/>
          </a:xfrm>
          <a:custGeom>
            <a:avLst/>
            <a:gdLst>
              <a:gd name="textAreaLeft" fmla="*/ 0 w 9370800"/>
              <a:gd name="textAreaRight" fmla="*/ 9371880 w 9370800"/>
              <a:gd name="textAreaTop" fmla="*/ 0 h 2909880"/>
              <a:gd name="textAreaBottom" fmla="*/ 2910960 h 2909880"/>
            </a:gdLst>
            <a:ahLst/>
            <a:cxnLst/>
            <a:rect l="textAreaLeft" t="textAreaTop" r="textAreaRight" b="textAreaBottom"/>
            <a:pathLst>
              <a:path w="26037" h="6182">
                <a:moveTo>
                  <a:pt x="1030" y="0"/>
                </a:moveTo>
                <a:lnTo>
                  <a:pt x="1030" y="0"/>
                </a:lnTo>
                <a:cubicBezTo>
                  <a:pt x="849" y="0"/>
                  <a:pt x="672" y="48"/>
                  <a:pt x="515" y="138"/>
                </a:cubicBezTo>
                <a:cubicBezTo>
                  <a:pt x="358" y="228"/>
                  <a:pt x="228" y="358"/>
                  <a:pt x="138" y="515"/>
                </a:cubicBezTo>
                <a:cubicBezTo>
                  <a:pt x="48" y="672"/>
                  <a:pt x="0" y="849"/>
                  <a:pt x="0" y="1030"/>
                </a:cubicBezTo>
                <a:lnTo>
                  <a:pt x="0" y="5150"/>
                </a:lnTo>
                <a:lnTo>
                  <a:pt x="0" y="5151"/>
                </a:lnTo>
                <a:cubicBezTo>
                  <a:pt x="0" y="5332"/>
                  <a:pt x="48" y="5509"/>
                  <a:pt x="138" y="5666"/>
                </a:cubicBezTo>
                <a:cubicBezTo>
                  <a:pt x="228" y="5823"/>
                  <a:pt x="358" y="5953"/>
                  <a:pt x="515" y="6043"/>
                </a:cubicBezTo>
                <a:cubicBezTo>
                  <a:pt x="672" y="6133"/>
                  <a:pt x="849" y="6181"/>
                  <a:pt x="1030" y="6181"/>
                </a:cubicBezTo>
                <a:lnTo>
                  <a:pt x="25005" y="6181"/>
                </a:lnTo>
                <a:lnTo>
                  <a:pt x="25006" y="6181"/>
                </a:lnTo>
                <a:cubicBezTo>
                  <a:pt x="25187" y="6181"/>
                  <a:pt x="25364" y="6133"/>
                  <a:pt x="25521" y="6043"/>
                </a:cubicBezTo>
                <a:cubicBezTo>
                  <a:pt x="25678" y="5953"/>
                  <a:pt x="25808" y="5823"/>
                  <a:pt x="25898" y="5666"/>
                </a:cubicBezTo>
                <a:cubicBezTo>
                  <a:pt x="25988" y="5509"/>
                  <a:pt x="26036" y="5332"/>
                  <a:pt x="26036" y="5151"/>
                </a:cubicBezTo>
                <a:lnTo>
                  <a:pt x="26036" y="1030"/>
                </a:lnTo>
                <a:lnTo>
                  <a:pt x="26036" y="1030"/>
                </a:lnTo>
                <a:lnTo>
                  <a:pt x="26036" y="1030"/>
                </a:lnTo>
                <a:cubicBezTo>
                  <a:pt x="26036" y="849"/>
                  <a:pt x="25988" y="672"/>
                  <a:pt x="25898" y="515"/>
                </a:cubicBezTo>
                <a:cubicBezTo>
                  <a:pt x="25808" y="358"/>
                  <a:pt x="25678" y="228"/>
                  <a:pt x="25521" y="138"/>
                </a:cubicBezTo>
                <a:cubicBezTo>
                  <a:pt x="25364" y="48"/>
                  <a:pt x="25187" y="0"/>
                  <a:pt x="25006" y="0"/>
                </a:cubicBezTo>
                <a:lnTo>
                  <a:pt x="1030" y="0"/>
                </a:lnTo>
              </a:path>
            </a:pathLst>
          </a:cu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127080" dist="102841" dir="2700000">
              <a:srgbClr val="808080">
                <a:alpha val="8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/>
            <a:r>
              <a:rPr lang="ru-RU" sz="3600" b="1" spc="-1" dirty="0" err="1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Подобрения</a:t>
            </a:r>
            <a:r>
              <a:rPr lang="ru-RU" sz="36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на </a:t>
            </a:r>
            <a:r>
              <a:rPr lang="en-US" sz="36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36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система за приложение в </a:t>
            </a:r>
            <a:r>
              <a:rPr lang="bg-BG" sz="3600" b="1" spc="-1" dirty="0" err="1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радионуклидната</a:t>
            </a:r>
            <a:r>
              <a:rPr lang="bg-BG" sz="36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метрология</a:t>
            </a:r>
            <a:endParaRPr lang="en-US" sz="3600" spc="-1" baseline="50000" dirty="0">
              <a:solidFill>
                <a:schemeClr val="bg1"/>
              </a:solidFill>
              <a:latin typeface="Century" panose="020406040505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" name="TextBox 42"/>
          <p:cNvSpPr/>
          <p:nvPr/>
        </p:nvSpPr>
        <p:spPr>
          <a:xfrm>
            <a:off x="753917" y="3275691"/>
            <a:ext cx="8666204" cy="21001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ts val="3200"/>
              </a:lnSpc>
            </a:pPr>
            <a:r>
              <a:rPr lang="bg-BG" sz="2000" b="1" strike="noStrike" spc="-1" dirty="0">
                <a:solidFill>
                  <a:srgbClr val="000000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Владислав Тодоров </a:t>
            </a:r>
            <a:r>
              <a:rPr lang="bg-BG" sz="2000" b="1" strike="noStrike" spc="-1" dirty="0" err="1">
                <a:solidFill>
                  <a:srgbClr val="000000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Тодоров</a:t>
            </a:r>
            <a:endParaRPr lang="en-US" sz="2000" b="1" strike="noStrike" spc="-1" dirty="0">
              <a:solidFill>
                <a:srgbClr val="000000"/>
              </a:solidFill>
              <a:latin typeface="Century" panose="020406040505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pc="-1" dirty="0">
                <a:solidFill>
                  <a:srgbClr val="000000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Научен ръководител: доц. д-р Красимир Митев</a:t>
            </a:r>
            <a:endParaRPr lang="en-US" sz="2000" b="0" strike="noStrike" spc="-1" dirty="0">
              <a:solidFill>
                <a:srgbClr val="000000"/>
              </a:solidFill>
              <a:latin typeface="Century" panose="020406040505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trike="noStrike" spc="-1" dirty="0">
                <a:solidFill>
                  <a:srgbClr val="000000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Софийски университет „Св. Климент Охридски“</a:t>
            </a:r>
            <a:endParaRPr lang="en-US" sz="2000" b="0" strike="noStrike" spc="-1" dirty="0">
              <a:solidFill>
                <a:srgbClr val="000000"/>
              </a:solidFill>
              <a:latin typeface="Century" panose="020406040505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</a:pPr>
            <a:r>
              <a:rPr lang="bg-BG" sz="2000" b="1" strike="noStrike" spc="-1" dirty="0">
                <a:solidFill>
                  <a:srgbClr val="000000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Физически факултет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417" cy="119112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Изследване на светлинния отклик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4 юни 2026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0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" y="784543"/>
            <a:ext cx="3188484" cy="2451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58" y="784544"/>
            <a:ext cx="3163963" cy="2451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90" y="740783"/>
            <a:ext cx="3163962" cy="245101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45440"/>
              </p:ext>
            </p:extLst>
          </p:nvPr>
        </p:nvGraphicFramePr>
        <p:xfrm>
          <a:off x="174322" y="3287027"/>
          <a:ext cx="9783930" cy="1361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1310">
                  <a:extLst>
                    <a:ext uri="{9D8B030D-6E8A-4147-A177-3AD203B41FA5}">
                      <a16:colId xmlns:a16="http://schemas.microsoft.com/office/drawing/2014/main" val="2189535795"/>
                    </a:ext>
                  </a:extLst>
                </a:gridCol>
                <a:gridCol w="3611133">
                  <a:extLst>
                    <a:ext uri="{9D8B030D-6E8A-4147-A177-3AD203B41FA5}">
                      <a16:colId xmlns:a16="http://schemas.microsoft.com/office/drawing/2014/main" val="4196987734"/>
                    </a:ext>
                  </a:extLst>
                </a:gridCol>
                <a:gridCol w="2911487">
                  <a:extLst>
                    <a:ext uri="{9D8B030D-6E8A-4147-A177-3AD203B41FA5}">
                      <a16:colId xmlns:a16="http://schemas.microsoft.com/office/drawing/2014/main" val="752779870"/>
                    </a:ext>
                  </a:extLst>
                </a:gridCol>
              </a:tblGrid>
              <a:tr h="27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kern="100" dirty="0" err="1">
                          <a:effectLst/>
                          <a:latin typeface="Century" panose="02040604050505020304" pitchFamily="18" charset="0"/>
                        </a:rPr>
                        <a:t>Сцинтилатор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kern="100" dirty="0">
                          <a:effectLst/>
                          <a:latin typeface="Century" panose="02040604050505020304" pitchFamily="18" charset="0"/>
                        </a:rPr>
                        <a:t>kB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 eff. variation,</a:t>
                      </a:r>
                      <a:r>
                        <a:rPr lang="bg-BG" sz="1600" kern="100" baseline="0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cm/MeV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i="1" kern="100" dirty="0">
                          <a:effectLst/>
                          <a:latin typeface="Century" panose="02040604050505020304" pitchFamily="18" charset="0"/>
                        </a:rPr>
                        <a:t>kB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 Compton, cm/MeV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634049"/>
                  </a:ext>
                </a:extLst>
              </a:tr>
              <a:tr h="2722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entury" panose="02040604050505020304" pitchFamily="18" charset="0"/>
                        </a:rPr>
                        <a:t>Toluene + PPO (</a:t>
                      </a:r>
                      <a:r>
                        <a:rPr lang="en-US" sz="1600" b="1" baseline="30000" dirty="0">
                          <a:latin typeface="Century" panose="02040604050505020304" pitchFamily="18" charset="0"/>
                        </a:rPr>
                        <a:t>3</a:t>
                      </a:r>
                      <a:r>
                        <a:rPr lang="en-US" sz="1600" b="1" dirty="0">
                          <a:latin typeface="Century" panose="02040604050505020304" pitchFamily="18" charset="0"/>
                        </a:rPr>
                        <a:t>H)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0.0122(4)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0.0122(15)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7244911"/>
                  </a:ext>
                </a:extLst>
              </a:tr>
              <a:tr h="27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Century" panose="02040604050505020304" pitchFamily="18" charset="0"/>
                        </a:rPr>
                        <a:t>Ultima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 Gold AB (</a:t>
                      </a:r>
                      <a:r>
                        <a:rPr lang="en-US" sz="1600" kern="100" baseline="30000" dirty="0">
                          <a:effectLst/>
                          <a:latin typeface="Century" panose="02040604050505020304" pitchFamily="18" charset="0"/>
                        </a:rPr>
                        <a:t>14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C)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0.0080(6)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</a:rPr>
                        <a:t>0.0087(6)</a:t>
                      </a:r>
                      <a:endParaRPr lang="en-US" sz="1600" kern="10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5276487"/>
                  </a:ext>
                </a:extLst>
              </a:tr>
              <a:tr h="27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Century" panose="02040604050505020304" pitchFamily="18" charset="0"/>
                        </a:rPr>
                        <a:t>Ultima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 Gold (</a:t>
                      </a:r>
                      <a:r>
                        <a:rPr lang="en-US" sz="1600" kern="100" baseline="30000" dirty="0">
                          <a:effectLst/>
                          <a:latin typeface="Century" panose="02040604050505020304" pitchFamily="18" charset="0"/>
                        </a:rPr>
                        <a:t>63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Ni)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</a:rPr>
                        <a:t>0.0105(5)</a:t>
                      </a:r>
                      <a:endParaRPr lang="en-US" sz="1600" kern="10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</a:rPr>
                        <a:t>0.0118(9)</a:t>
                      </a:r>
                      <a:endParaRPr lang="en-US" sz="1600" kern="10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426599"/>
                  </a:ext>
                </a:extLst>
              </a:tr>
              <a:tr h="27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Century" panose="02040604050505020304" pitchFamily="18" charset="0"/>
                        </a:rPr>
                        <a:t>Ultima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 Gold (</a:t>
                      </a:r>
                      <a:r>
                        <a:rPr lang="en-US" sz="1600" kern="100" baseline="30000" dirty="0">
                          <a:effectLst/>
                          <a:latin typeface="Century" panose="02040604050505020304" pitchFamily="18" charset="0"/>
                        </a:rPr>
                        <a:t>55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Fe)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0.01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</a:rPr>
                        <a:t>0.0111(4)</a:t>
                      </a:r>
                      <a:endParaRPr lang="en-US" sz="1600" kern="1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301003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23419" y="4735669"/>
            <a:ext cx="70736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→ </a:t>
            </a:r>
            <a:r>
              <a:rPr lang="bg-BG" b="1" dirty="0">
                <a:solidFill>
                  <a:srgbClr val="FF0000"/>
                </a:solidFill>
                <a:latin typeface="Century" panose="02040604050505020304" pitchFamily="18" charset="0"/>
              </a:rPr>
              <a:t>Много добро съгласуване между </a:t>
            </a:r>
            <a:r>
              <a:rPr lang="en-US" b="1" dirty="0">
                <a:solidFill>
                  <a:srgbClr val="FF0000"/>
                </a:solidFill>
                <a:latin typeface="Century" panose="02040604050505020304" pitchFamily="18" charset="0"/>
              </a:rPr>
              <a:t>Compton-TDCR </a:t>
            </a:r>
            <a:r>
              <a:rPr lang="bg-BG" b="1" dirty="0">
                <a:solidFill>
                  <a:srgbClr val="FF0000"/>
                </a:solidFill>
                <a:latin typeface="Century" panose="02040604050505020304" pitchFamily="18" charset="0"/>
              </a:rPr>
              <a:t>и измерванията  при промяна на ефективността</a:t>
            </a:r>
            <a:endParaRPr lang="en-US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1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5"/>
          <p:cNvSpPr/>
          <p:nvPr/>
        </p:nvSpPr>
        <p:spPr>
          <a:xfrm flipV="1">
            <a:off x="595183" y="3456477"/>
            <a:ext cx="8650520" cy="46883"/>
          </a:xfrm>
          <a:prstGeom prst="rect">
            <a:avLst/>
          </a:prstGeom>
          <a:solidFill>
            <a:srgbClr val="F5AD5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" name="TextBox 176"/>
          <p:cNvSpPr/>
          <p:nvPr/>
        </p:nvSpPr>
        <p:spPr>
          <a:xfrm>
            <a:off x="1309553" y="1016942"/>
            <a:ext cx="7221779" cy="2486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Използване на </a:t>
            </a:r>
            <a:r>
              <a:rPr lang="en-GB" sz="32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TDCR </a:t>
            </a:r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системите в СУ за контрол на сертифицирани радиоактивни разтвори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5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Мотивация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911123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0560" y="1278395"/>
            <a:ext cx="81381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Течни радиоактивни източници изготвени от стандартизирани референтни материали (СРМ) намират широко приложение в научните изследвания, нуклеарната медицина, индустриални приложения и в обучението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При съхранението им за дълги периоди, такива източници </a:t>
            </a:r>
            <a:r>
              <a:rPr lang="en-US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могат да претърпят химическо разграждане</a:t>
            </a:r>
            <a:r>
              <a:rPr lang="en-US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да се изпарят или да се отложат по стените на контейнерите, в които се съхраняват</a:t>
            </a:r>
            <a:r>
              <a:rPr lang="en-US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което да доведе до разлика концентрацията на активността спрямо сертифицираната стойност  </a:t>
            </a:r>
            <a:endParaRPr lang="en-US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 е периодичен контрол на източниците, за да се осигури тяхната надеждност</a:t>
            </a:r>
            <a:endParaRPr lang="en-US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16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Подготовка на източници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13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/ </a:t>
            </a:r>
            <a:r>
              <a:rPr lang="en-US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062827"/>
              </p:ext>
            </p:extLst>
          </p:nvPr>
        </p:nvGraphicFramePr>
        <p:xfrm>
          <a:off x="4247050" y="2891296"/>
          <a:ext cx="5534302" cy="24384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210629">
                  <a:extLst>
                    <a:ext uri="{9D8B030D-6E8A-4147-A177-3AD203B41FA5}">
                      <a16:colId xmlns:a16="http://schemas.microsoft.com/office/drawing/2014/main" val="1267752226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2858260636"/>
                    </a:ext>
                  </a:extLst>
                </a:gridCol>
                <a:gridCol w="864734">
                  <a:extLst>
                    <a:ext uri="{9D8B030D-6E8A-4147-A177-3AD203B41FA5}">
                      <a16:colId xmlns:a16="http://schemas.microsoft.com/office/drawing/2014/main" val="2699170702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976672493"/>
                    </a:ext>
                  </a:extLst>
                </a:gridCol>
                <a:gridCol w="1383575">
                  <a:extLst>
                    <a:ext uri="{9D8B030D-6E8A-4147-A177-3AD203B41FA5}">
                      <a16:colId xmlns:a16="http://schemas.microsoft.com/office/drawing/2014/main" val="388837506"/>
                    </a:ext>
                  </a:extLst>
                </a:gridCol>
              </a:tblGrid>
              <a:tr h="468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Нуклид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Коктейл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, g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H2O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, g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solution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, g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Std. rel. </a:t>
                      </a: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unc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solution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), %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2126654"/>
                  </a:ext>
                </a:extLst>
              </a:tr>
              <a:tr h="47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Am-241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AB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34.336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0.493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6913851"/>
                  </a:ext>
                </a:extLst>
              </a:tr>
              <a:tr h="47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Blanc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AB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34.488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0.511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2382227"/>
                  </a:ext>
                </a:extLst>
              </a:tr>
              <a:tr h="47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Am-241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LLT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35.511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0.198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0.508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8425553"/>
                  </a:ext>
                </a:extLst>
              </a:tr>
              <a:tr h="47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Blanc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LLT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35.419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0.201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0.495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611426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2" y="684480"/>
            <a:ext cx="1289157" cy="219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9942" y="1055632"/>
            <a:ext cx="35318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Разтвор на</a:t>
            </a: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 </a:t>
            </a:r>
            <a:r>
              <a:rPr lang="en-US" baseline="30000" dirty="0">
                <a:latin typeface="Century" panose="02040604050505020304" pitchFamily="18" charset="0"/>
                <a:ea typeface="SimSun" panose="02010600030101010101" pitchFamily="2" charset="-122"/>
              </a:rPr>
              <a:t>241</a:t>
            </a: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Am 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в</a:t>
            </a: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 1 M </a:t>
            </a:r>
            <a:r>
              <a:rPr lang="en-US" dirty="0" err="1">
                <a:latin typeface="Century" panose="02040604050505020304" pitchFamily="18" charset="0"/>
                <a:ea typeface="SimSun" panose="02010600030101010101" pitchFamily="2" charset="-122"/>
              </a:rPr>
              <a:t>HCl</a:t>
            </a:r>
            <a:endParaRPr lang="en-US" dirty="0">
              <a:latin typeface="Century" panose="02040604050505020304" pitchFamily="18" charset="0"/>
              <a:ea typeface="SimSun" panose="02010600030101010101" pitchFamily="2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20 mL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 стъклени шишенца с алуминиево фолио на капачките</a:t>
            </a:r>
            <a:endParaRPr lang="en-US" dirty="0">
              <a:latin typeface="Century" panose="02040604050505020304" pitchFamily="18" charset="0"/>
              <a:ea typeface="SimSun" panose="02010600030101010101" pitchFamily="2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~20 mL LS 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коктейл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6148"/>
          <a:stretch/>
        </p:blipFill>
        <p:spPr>
          <a:xfrm>
            <a:off x="938801" y="2872063"/>
            <a:ext cx="2445187" cy="2178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68504" y="50638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" panose="02040604050505020304" pitchFamily="18" charset="0"/>
              </a:rPr>
              <a:t>Adam Equipment PGW 453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5" t="54825" r="6316" b="11093"/>
          <a:stretch/>
        </p:blipFill>
        <p:spPr>
          <a:xfrm>
            <a:off x="5614550" y="672341"/>
            <a:ext cx="4001702" cy="21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Подготовка на източници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14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en-US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723" b="1560"/>
          <a:stretch/>
        </p:blipFill>
        <p:spPr>
          <a:xfrm>
            <a:off x="276225" y="1240154"/>
            <a:ext cx="2124339" cy="171259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268086"/>
              </p:ext>
            </p:extLst>
          </p:nvPr>
        </p:nvGraphicFramePr>
        <p:xfrm>
          <a:off x="2289690" y="3661344"/>
          <a:ext cx="4979602" cy="146551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422743">
                  <a:extLst>
                    <a:ext uri="{9D8B030D-6E8A-4147-A177-3AD203B41FA5}">
                      <a16:colId xmlns:a16="http://schemas.microsoft.com/office/drawing/2014/main" val="342945125"/>
                    </a:ext>
                  </a:extLst>
                </a:gridCol>
                <a:gridCol w="1067058">
                  <a:extLst>
                    <a:ext uri="{9D8B030D-6E8A-4147-A177-3AD203B41FA5}">
                      <a16:colId xmlns:a16="http://schemas.microsoft.com/office/drawing/2014/main" val="143782315"/>
                    </a:ext>
                  </a:extLst>
                </a:gridCol>
                <a:gridCol w="1067058">
                  <a:extLst>
                    <a:ext uri="{9D8B030D-6E8A-4147-A177-3AD203B41FA5}">
                      <a16:colId xmlns:a16="http://schemas.microsoft.com/office/drawing/2014/main" val="1027900936"/>
                    </a:ext>
                  </a:extLst>
                </a:gridCol>
                <a:gridCol w="1422743">
                  <a:extLst>
                    <a:ext uri="{9D8B030D-6E8A-4147-A177-3AD203B41FA5}">
                      <a16:colId xmlns:a16="http://schemas.microsoft.com/office/drawing/2014/main" val="480655469"/>
                    </a:ext>
                  </a:extLst>
                </a:gridCol>
              </a:tblGrid>
              <a:tr h="490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Нуклид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Коктейл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600" b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, g</a:t>
                      </a:r>
                      <a:endParaRPr lang="en-US" sz="1600" b="1" i="1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solution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, g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Std. rel. </a:t>
                      </a: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unc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1600" b="1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-25000" dirty="0" err="1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solution</a:t>
                      </a:r>
                      <a:r>
                        <a:rPr lang="en-US" sz="1600" b="1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), %</a:t>
                      </a:r>
                      <a:endParaRPr lang="en-US" sz="16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205962"/>
                  </a:ext>
                </a:extLst>
              </a:tr>
              <a:tr h="2620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C-14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AB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23.262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0.824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4209286"/>
                  </a:ext>
                </a:extLst>
              </a:tr>
              <a:tr h="2620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Blanc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UG AB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23.268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0.857</a:t>
                      </a:r>
                      <a:endParaRPr lang="en-US" sz="16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6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083976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780834" y="1219288"/>
            <a:ext cx="3279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Разтвор на</a:t>
            </a:r>
            <a:r>
              <a:rPr lang="en-US" baseline="30000" dirty="0">
                <a:latin typeface="Century" panose="02040604050505020304" pitchFamily="18" charset="0"/>
                <a:ea typeface="SimSun" panose="02010600030101010101" pitchFamily="2" charset="-122"/>
              </a:rPr>
              <a:t>14</a:t>
            </a: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C (</a:t>
            </a:r>
            <a:r>
              <a:rPr lang="bg-BG" dirty="0" err="1">
                <a:latin typeface="Century" panose="02040604050505020304" pitchFamily="18" charset="0"/>
                <a:ea typeface="SimSun" panose="02010600030101010101" pitchFamily="2" charset="-122"/>
              </a:rPr>
              <a:t>бензоена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 киселина</a:t>
            </a: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) 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в ацетон</a:t>
            </a:r>
            <a:endParaRPr lang="en-US" dirty="0">
              <a:latin typeface="Century" panose="020406040505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20 mL 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полиетиленови шишенца с пластмасови капачки</a:t>
            </a:r>
            <a:endParaRPr lang="en-US" dirty="0">
              <a:latin typeface="Century" panose="020406040505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" panose="02040604050505020304" pitchFamily="18" charset="0"/>
                <a:ea typeface="SimSun" panose="02010600030101010101" pitchFamily="2" charset="-122"/>
              </a:rPr>
              <a:t>~15 mL LS </a:t>
            </a:r>
            <a:r>
              <a:rPr lang="bg-BG" dirty="0">
                <a:latin typeface="Century" panose="02040604050505020304" pitchFamily="18" charset="0"/>
                <a:ea typeface="SimSun" panose="02010600030101010101" pitchFamily="2" charset="-122"/>
              </a:rPr>
              <a:t>коктейл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37089" r="15382" b="15073"/>
          <a:stretch/>
        </p:blipFill>
        <p:spPr>
          <a:xfrm>
            <a:off x="6325949" y="740091"/>
            <a:ext cx="3139441" cy="2712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46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Системи използвани за измерванията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15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9" y="553416"/>
            <a:ext cx="4230920" cy="2310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1" y="2909979"/>
            <a:ext cx="4018896" cy="2459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787" y="1146370"/>
            <a:ext cx="5494345" cy="31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Резултати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16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7720" y="2639520"/>
            <a:ext cx="71280" cy="340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1884880" y="735047"/>
            <a:ext cx="630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Активност на разтвор </a:t>
            </a:r>
            <a:r>
              <a:rPr lang="en-US" sz="2400" b="1" baseline="30000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241</a:t>
            </a:r>
            <a:r>
              <a:rPr lang="en-US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Am </a:t>
            </a:r>
            <a:r>
              <a:rPr lang="bg-BG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оценена от</a:t>
            </a:r>
            <a:r>
              <a:rPr lang="en-US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TDCR </a:t>
            </a:r>
            <a:r>
              <a:rPr lang="bg-BG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измерванията</a:t>
            </a:r>
            <a:endParaRPr lang="en-US" sz="3200" b="1" dirty="0">
              <a:solidFill>
                <a:srgbClr val="92D05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75097"/>
              </p:ext>
            </p:extLst>
          </p:nvPr>
        </p:nvGraphicFramePr>
        <p:xfrm>
          <a:off x="184513" y="2181543"/>
          <a:ext cx="4876802" cy="220320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61310">
                  <a:extLst>
                    <a:ext uri="{9D8B030D-6E8A-4147-A177-3AD203B41FA5}">
                      <a16:colId xmlns:a16="http://schemas.microsoft.com/office/drawing/2014/main" val="157601745"/>
                    </a:ext>
                  </a:extLst>
                </a:gridCol>
                <a:gridCol w="1307746">
                  <a:extLst>
                    <a:ext uri="{9D8B030D-6E8A-4147-A177-3AD203B41FA5}">
                      <a16:colId xmlns:a16="http://schemas.microsoft.com/office/drawing/2014/main" val="3678445176"/>
                    </a:ext>
                  </a:extLst>
                </a:gridCol>
                <a:gridCol w="1307746">
                  <a:extLst>
                    <a:ext uri="{9D8B030D-6E8A-4147-A177-3AD203B41FA5}">
                      <a16:colId xmlns:a16="http://schemas.microsoft.com/office/drawing/2014/main" val="27332473"/>
                    </a:ext>
                  </a:extLst>
                </a:gridCol>
              </a:tblGrid>
              <a:tr h="42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Century" panose="02040604050505020304" pitchFamily="18" charset="0"/>
                        </a:rPr>
                        <a:t>TDCR-SU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miniTDCR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548071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1258.3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1258.8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1364566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7305357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4069043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1258.6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6666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93932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475881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03552" y="1615514"/>
            <a:ext cx="50387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241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Am </a:t>
            </a:r>
            <a:r>
              <a:rPr lang="bg-BG" sz="24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UG AB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entury" panose="020406040505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85247"/>
              </p:ext>
            </p:extLst>
          </p:nvPr>
        </p:nvGraphicFramePr>
        <p:xfrm>
          <a:off x="5172757" y="2181541"/>
          <a:ext cx="4796079" cy="220320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218986168"/>
                    </a:ext>
                  </a:extLst>
                </a:gridCol>
                <a:gridCol w="1094266">
                  <a:extLst>
                    <a:ext uri="{9D8B030D-6E8A-4147-A177-3AD203B41FA5}">
                      <a16:colId xmlns:a16="http://schemas.microsoft.com/office/drawing/2014/main" val="1758064626"/>
                    </a:ext>
                  </a:extLst>
                </a:gridCol>
                <a:gridCol w="1598693">
                  <a:extLst>
                    <a:ext uri="{9D8B030D-6E8A-4147-A177-3AD203B41FA5}">
                      <a16:colId xmlns:a16="http://schemas.microsoft.com/office/drawing/2014/main" val="3382192788"/>
                    </a:ext>
                  </a:extLst>
                </a:gridCol>
              </a:tblGrid>
              <a:tr h="340667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TDCR-SU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miniTDCR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082314"/>
                  </a:ext>
                </a:extLst>
              </a:tr>
              <a:tr h="295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1255.3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1254.9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39588580"/>
                  </a:ext>
                </a:extLst>
              </a:tr>
              <a:tr h="295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60177824"/>
                  </a:ext>
                </a:extLst>
              </a:tr>
              <a:tr h="340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7052182"/>
                  </a:ext>
                </a:extLst>
              </a:tr>
              <a:tr h="295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1255.1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903879"/>
                  </a:ext>
                </a:extLst>
              </a:tr>
              <a:tr h="295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>
                          <a:effectLst/>
                          <a:latin typeface="Century" panose="02040604050505020304" pitchFamily="18" charset="0"/>
                        </a:rPr>
                        <a:t>,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408017"/>
                  </a:ext>
                </a:extLst>
              </a:tr>
              <a:tr h="340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u="none" strike="noStrike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u="none" strike="noStrike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u="none" strike="noStrike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681744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5172757" y="1656313"/>
            <a:ext cx="50387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baseline="30000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241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Am  </a:t>
            </a:r>
            <a:r>
              <a:rPr lang="bg-BG" sz="2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UG LLT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4880" y="4698707"/>
            <a:ext cx="591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" panose="02040604050505020304" pitchFamily="18" charset="0"/>
              </a:rPr>
              <a:t>TDCR-SU </a:t>
            </a:r>
            <a:r>
              <a:rPr lang="bg-BG" dirty="0">
                <a:latin typeface="Century" panose="02040604050505020304" pitchFamily="18" charset="0"/>
              </a:rPr>
              <a:t>и</a:t>
            </a:r>
            <a:r>
              <a:rPr lang="en-US" dirty="0">
                <a:latin typeface="Century" panose="02040604050505020304" pitchFamily="18" charset="0"/>
              </a:rPr>
              <a:t> </a:t>
            </a:r>
            <a:r>
              <a:rPr lang="en-US" dirty="0" err="1">
                <a:latin typeface="Century" panose="02040604050505020304" pitchFamily="18" charset="0"/>
              </a:rPr>
              <a:t>miniTDCR</a:t>
            </a:r>
            <a:r>
              <a:rPr lang="en-US" dirty="0">
                <a:latin typeface="Century" panose="02040604050505020304" pitchFamily="18" charset="0"/>
              </a:rPr>
              <a:t> </a:t>
            </a:r>
            <a:r>
              <a:rPr lang="bg-BG" dirty="0">
                <a:latin typeface="Century" panose="02040604050505020304" pitchFamily="18" charset="0"/>
              </a:rPr>
              <a:t>се съгласуват в рамките на </a:t>
            </a:r>
            <a:r>
              <a:rPr lang="bg-BG" dirty="0" err="1">
                <a:latin typeface="Century" panose="02040604050505020304" pitchFamily="18" charset="0"/>
              </a:rPr>
              <a:t>неопределеностите</a:t>
            </a:r>
            <a:r>
              <a:rPr lang="bg-BG" dirty="0">
                <a:latin typeface="Century" panose="02040604050505020304" pitchFamily="18" charset="0"/>
              </a:rPr>
              <a:t> </a:t>
            </a:r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049570" y="4698899"/>
            <a:ext cx="715617" cy="35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Резултати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17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3108" y="747073"/>
            <a:ext cx="731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Активност и масова активност на разтвор </a:t>
            </a:r>
            <a:r>
              <a:rPr lang="en-US" sz="2400" b="1" baseline="30000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241</a:t>
            </a:r>
            <a:r>
              <a:rPr lang="en-US" sz="2400" b="1" dirty="0">
                <a:solidFill>
                  <a:srgbClr val="92D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Am</a:t>
            </a:r>
            <a:endParaRPr lang="en-US" sz="3200" b="1" dirty="0">
              <a:solidFill>
                <a:srgbClr val="92D05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46393"/>
              </p:ext>
            </p:extLst>
          </p:nvPr>
        </p:nvGraphicFramePr>
        <p:xfrm>
          <a:off x="695660" y="1573564"/>
          <a:ext cx="8628340" cy="2631441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2465240">
                  <a:extLst>
                    <a:ext uri="{9D8B030D-6E8A-4147-A177-3AD203B41FA5}">
                      <a16:colId xmlns:a16="http://schemas.microsoft.com/office/drawing/2014/main" val="278356760"/>
                    </a:ext>
                  </a:extLst>
                </a:gridCol>
                <a:gridCol w="1848930">
                  <a:extLst>
                    <a:ext uri="{9D8B030D-6E8A-4147-A177-3AD203B41FA5}">
                      <a16:colId xmlns:a16="http://schemas.microsoft.com/office/drawing/2014/main" val="3005194271"/>
                    </a:ext>
                  </a:extLst>
                </a:gridCol>
                <a:gridCol w="2201107">
                  <a:extLst>
                    <a:ext uri="{9D8B030D-6E8A-4147-A177-3AD203B41FA5}">
                      <a16:colId xmlns:a16="http://schemas.microsoft.com/office/drawing/2014/main" val="828033403"/>
                    </a:ext>
                  </a:extLst>
                </a:gridCol>
                <a:gridCol w="2113063">
                  <a:extLst>
                    <a:ext uri="{9D8B030D-6E8A-4147-A177-3AD203B41FA5}">
                      <a16:colId xmlns:a16="http://schemas.microsoft.com/office/drawing/2014/main" val="591386593"/>
                    </a:ext>
                  </a:extLst>
                </a:gridCol>
              </a:tblGrid>
              <a:tr h="650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baseline="30000" dirty="0">
                          <a:effectLst/>
                          <a:latin typeface="Century" panose="02040604050505020304" pitchFamily="18" charset="0"/>
                        </a:rPr>
                        <a:t>241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Am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UG AB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baseline="30000" dirty="0">
                          <a:effectLst/>
                          <a:latin typeface="Century" panose="02040604050505020304" pitchFamily="18" charset="0"/>
                        </a:rPr>
                        <a:t>241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Am +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UG LLT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Century" panose="02040604050505020304" pitchFamily="18" charset="0"/>
                        </a:rPr>
                        <a:t>Метод на изготвяне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8377085"/>
                  </a:ext>
                </a:extLst>
              </a:tr>
              <a:tr h="325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1258.6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1255.1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2700"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7999686"/>
                  </a:ext>
                </a:extLst>
              </a:tr>
              <a:tr h="325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,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5.0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4070102"/>
                  </a:ext>
                </a:extLst>
              </a:tr>
              <a:tr h="325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0.4%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0273254"/>
                  </a:ext>
                </a:extLst>
              </a:tr>
              <a:tr h="325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/g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2512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2478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0645579"/>
                  </a:ext>
                </a:extLst>
              </a:tr>
              <a:tr h="355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75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74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209688"/>
                  </a:ext>
                </a:extLst>
              </a:tr>
              <a:tr h="325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3%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3%</a:t>
                      </a:r>
                      <a:r>
                        <a:rPr lang="en-US" sz="1800" baseline="30000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055699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360063" y="4299029"/>
            <a:ext cx="4065537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300"/>
              </a:spcBef>
              <a:spcAft>
                <a:spcPts val="150"/>
              </a:spcAft>
              <a:buSzPts val="800"/>
            </a:pPr>
            <a:r>
              <a:rPr lang="en-US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a.	</a:t>
            </a:r>
            <a:r>
              <a:rPr lang="bg-BG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Неопределеност от сертификата неразредения източник</a:t>
            </a:r>
            <a:r>
              <a:rPr lang="en-US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.</a:t>
            </a:r>
            <a:endParaRPr lang="en-US" sz="1600" u="none" strike="noStrike" kern="0" spc="0" baseline="30000" dirty="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Century" panose="020406040505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09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Резултати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18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7720" y="2314400"/>
            <a:ext cx="71280" cy="340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602135" y="777998"/>
            <a:ext cx="687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chemeClr val="tx2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Активност и масова активност на разтвор </a:t>
            </a:r>
            <a:r>
              <a:rPr lang="en-US" sz="2400" b="1" baseline="30000" dirty="0">
                <a:solidFill>
                  <a:schemeClr val="tx2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solidFill>
                  <a:schemeClr val="tx2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solidFill>
                <a:schemeClr val="tx2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4463" y="4288072"/>
            <a:ext cx="4065537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ts val="300"/>
              </a:spcBef>
              <a:spcAft>
                <a:spcPts val="150"/>
              </a:spcAft>
              <a:buSzPts val="800"/>
            </a:pPr>
            <a:r>
              <a:rPr lang="en-US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a.	</a:t>
            </a:r>
            <a:r>
              <a:rPr lang="bg-BG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Неопределеност от сертификата неразредения източник</a:t>
            </a:r>
            <a:r>
              <a:rPr lang="en-US" sz="1600" kern="0" baseline="30000" dirty="0">
                <a:effectLst>
                  <a:outerShdw sx="0" sy="0">
                    <a:srgbClr val="000000"/>
                  </a:outerShdw>
                </a:effectLst>
                <a:latin typeface="Century" panose="02040604050505020304" pitchFamily="18" charset="0"/>
                <a:ea typeface="SimSun" panose="02010600030101010101" pitchFamily="2" charset="-122"/>
              </a:rPr>
              <a:t>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517491"/>
              </p:ext>
            </p:extLst>
          </p:nvPr>
        </p:nvGraphicFramePr>
        <p:xfrm>
          <a:off x="1097276" y="1604626"/>
          <a:ext cx="8036878" cy="2615184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886206">
                  <a:extLst>
                    <a:ext uri="{9D8B030D-6E8A-4147-A177-3AD203B41FA5}">
                      <a16:colId xmlns:a16="http://schemas.microsoft.com/office/drawing/2014/main" val="1392282710"/>
                    </a:ext>
                  </a:extLst>
                </a:gridCol>
                <a:gridCol w="1886206">
                  <a:extLst>
                    <a:ext uri="{9D8B030D-6E8A-4147-A177-3AD203B41FA5}">
                      <a16:colId xmlns:a16="http://schemas.microsoft.com/office/drawing/2014/main" val="4082759827"/>
                    </a:ext>
                  </a:extLst>
                </a:gridCol>
                <a:gridCol w="2105961">
                  <a:extLst>
                    <a:ext uri="{9D8B030D-6E8A-4147-A177-3AD203B41FA5}">
                      <a16:colId xmlns:a16="http://schemas.microsoft.com/office/drawing/2014/main" val="164369431"/>
                    </a:ext>
                  </a:extLst>
                </a:gridCol>
                <a:gridCol w="2158505">
                  <a:extLst>
                    <a:ext uri="{9D8B030D-6E8A-4147-A177-3AD203B41FA5}">
                      <a16:colId xmlns:a16="http://schemas.microsoft.com/office/drawing/2014/main" val="4198503652"/>
                    </a:ext>
                  </a:extLst>
                </a:gridCol>
              </a:tblGrid>
              <a:tr h="5811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C-14 </a:t>
                      </a:r>
                      <a:r>
                        <a:rPr lang="en-US" sz="1800" b="1" baseline="0" dirty="0">
                          <a:effectLst/>
                          <a:latin typeface="Century" panose="02040604050505020304" pitchFamily="18" charset="0"/>
                        </a:rPr>
                        <a:t> in 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UG AB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Century" panose="02040604050505020304" pitchFamily="18" charset="0"/>
                        </a:rPr>
                        <a:t>Метод на изготвяне</a:t>
                      </a:r>
                      <a:endParaRPr lang="en-US" sz="1800" b="1" i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456540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Century" panose="02040604050505020304" pitchFamily="18" charset="0"/>
                        </a:rPr>
                        <a:t>Анализатор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entury" panose="02040604050505020304" pitchFamily="18" charset="0"/>
                        </a:rPr>
                        <a:t>nanoTDCR+</a:t>
                      </a:r>
                      <a:endParaRPr lang="en-US" sz="1800" b="1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CAEN DT5751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66119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2428.6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2428.0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2656597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u="none" strike="noStrike" dirty="0" err="1">
                          <a:effectLst/>
                          <a:latin typeface="Century" panose="02040604050505020304" pitchFamily="18" charset="0"/>
                        </a:rPr>
                        <a:t>u</a:t>
                      </a:r>
                      <a:r>
                        <a:rPr lang="en-US" sz="1800" b="1" i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u="none" strike="noStrike" baseline="-25000" dirty="0" err="1">
                          <a:effectLst/>
                          <a:latin typeface="Century" panose="02040604050505020304" pitchFamily="18" charset="0"/>
                        </a:rPr>
                        <a:t>,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3.6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3.6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6213478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0.15%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0.15%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4556400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/g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2947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2988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6527667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, 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Bq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47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" panose="02040604050505020304" pitchFamily="18" charset="0"/>
                        </a:rPr>
                        <a:t>90</a:t>
                      </a:r>
                      <a:endParaRPr lang="en-US" sz="180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722725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Std. rel. </a:t>
                      </a:r>
                      <a:r>
                        <a:rPr lang="en-US" sz="1800" b="1" dirty="0" err="1">
                          <a:effectLst/>
                          <a:latin typeface="Century" panose="02040604050505020304" pitchFamily="18" charset="0"/>
                        </a:rPr>
                        <a:t>unc</a:t>
                      </a:r>
                      <a:r>
                        <a:rPr lang="en-US" sz="1800" b="1" dirty="0">
                          <a:effectLst/>
                          <a:latin typeface="Century" panose="02040604050505020304" pitchFamily="18" charset="0"/>
                        </a:rPr>
                        <a:t>. </a:t>
                      </a:r>
                      <a:r>
                        <a:rPr lang="en-US" sz="1800" b="1" i="1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r>
                        <a:rPr lang="en-US" sz="1800" b="1" i="1" baseline="-25000" dirty="0">
                          <a:effectLst/>
                          <a:latin typeface="Century" panose="02040604050505020304" pitchFamily="18" charset="0"/>
                        </a:rPr>
                        <a:t>m</a:t>
                      </a:r>
                      <a:endParaRPr lang="en-US" sz="1800" b="1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1.6%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" panose="02040604050505020304" pitchFamily="18" charset="0"/>
                        </a:rPr>
                        <a:t>3%</a:t>
                      </a:r>
                      <a:r>
                        <a:rPr lang="en-US" sz="1800" baseline="30000" dirty="0">
                          <a:effectLst/>
                          <a:latin typeface="Century" panose="02040604050505020304" pitchFamily="18" charset="0"/>
                        </a:rPr>
                        <a:t>a</a:t>
                      </a:r>
                      <a:endParaRPr lang="en-US" sz="1800" dirty="0">
                        <a:effectLst/>
                        <a:latin typeface="Century" panose="020406040505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676256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925619" y="4584773"/>
            <a:ext cx="6228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latin typeface="Century" panose="02040604050505020304" pitchFamily="18" charset="0"/>
              </a:rPr>
              <a:t>Определената по </a:t>
            </a:r>
            <a:r>
              <a:rPr lang="en-GB" dirty="0">
                <a:latin typeface="Century" panose="02040604050505020304" pitchFamily="18" charset="0"/>
              </a:rPr>
              <a:t>TDCR </a:t>
            </a:r>
            <a:r>
              <a:rPr lang="bg-BG" dirty="0">
                <a:latin typeface="Century" panose="02040604050505020304" pitchFamily="18" charset="0"/>
              </a:rPr>
              <a:t>метода масова активност се съгласува с тази оценена от метода на изготвяне</a:t>
            </a:r>
            <a:endParaRPr lang="en-US" dirty="0">
              <a:latin typeface="Century" panose="020406040505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97276" y="4730707"/>
            <a:ext cx="715617" cy="35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5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-1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Статии и представяния по дисертацията</a:t>
            </a:r>
            <a:r>
              <a:rPr lang="bg-BG" sz="2800" b="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за </a:t>
            </a:r>
            <a:r>
              <a:rPr lang="bg-B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r>
              <a:rPr lang="bg-BG" sz="2800" b="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година</a:t>
            </a:r>
            <a:endParaRPr lang="en-US" sz="2800" spc="-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873" y="766426"/>
            <a:ext cx="858788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Статии</a:t>
            </a:r>
            <a:r>
              <a:rPr lang="en-US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по темата на дисертацията за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 година:</a:t>
            </a:r>
            <a:endParaRPr lang="en-US" sz="20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u="sng" dirty="0">
                <a:latin typeface="Century" panose="02040604050505020304" pitchFamily="18" charset="0"/>
              </a:rPr>
              <a:t>V. </a:t>
            </a:r>
            <a:r>
              <a:rPr lang="en-US" sz="1600" b="1" u="sng" dirty="0" err="1">
                <a:latin typeface="Century" panose="02040604050505020304" pitchFamily="18" charset="0"/>
              </a:rPr>
              <a:t>Todorov</a:t>
            </a:r>
            <a:r>
              <a:rPr lang="en-US" sz="1600" b="1" u="sng" dirty="0">
                <a:latin typeface="Century" panose="02040604050505020304" pitchFamily="18" charset="0"/>
              </a:rPr>
              <a:t>*</a:t>
            </a:r>
            <a:r>
              <a:rPr lang="en-US" sz="1600" b="1" dirty="0">
                <a:latin typeface="Century" panose="02040604050505020304" pitchFamily="18" charset="0"/>
              </a:rPr>
              <a:t>, S. </a:t>
            </a:r>
            <a:r>
              <a:rPr lang="en-US" sz="1600" b="1" dirty="0" err="1">
                <a:latin typeface="Century" panose="02040604050505020304" pitchFamily="18" charset="0"/>
              </a:rPr>
              <a:t>Georgiev</a:t>
            </a:r>
            <a:r>
              <a:rPr lang="en-GB" sz="1600" b="1" dirty="0">
                <a:latin typeface="Century" panose="02040604050505020304" pitchFamily="18" charset="0"/>
              </a:rPr>
              <a:t>, </a:t>
            </a:r>
            <a:r>
              <a:rPr lang="en-US" sz="1600" b="1" dirty="0">
                <a:latin typeface="Century" panose="02040604050505020304" pitchFamily="18" charset="0"/>
              </a:rPr>
              <a:t>P. </a:t>
            </a:r>
            <a:r>
              <a:rPr lang="en-US" sz="1600" b="1" dirty="0" err="1">
                <a:latin typeface="Century" panose="02040604050505020304" pitchFamily="18" charset="0"/>
              </a:rPr>
              <a:t>Kovacheva</a:t>
            </a:r>
            <a:r>
              <a:rPr lang="en-US" sz="1600" b="1" dirty="0">
                <a:latin typeface="Century" panose="02040604050505020304" pitchFamily="18" charset="0"/>
              </a:rPr>
              <a:t>, and K. </a:t>
            </a:r>
            <a:r>
              <a:rPr lang="en-US" sz="1600" b="1" dirty="0" err="1">
                <a:latin typeface="Century" panose="02040604050505020304" pitchFamily="18" charset="0"/>
              </a:rPr>
              <a:t>Mitev</a:t>
            </a:r>
            <a:r>
              <a:rPr lang="en-US" sz="1600" dirty="0">
                <a:latin typeface="Century" panose="02040604050505020304" pitchFamily="18" charset="0"/>
              </a:rPr>
              <a:t>, “</a:t>
            </a:r>
            <a:r>
              <a:rPr lang="en-US" sz="1600" i="1" dirty="0">
                <a:latin typeface="Century" panose="02040604050505020304" pitchFamily="18" charset="0"/>
              </a:rPr>
              <a:t>Use of TDCR systems at Sofia University for control of certified radioactive solutions</a:t>
            </a:r>
            <a:r>
              <a:rPr lang="en-US" sz="1600" dirty="0">
                <a:latin typeface="Century" panose="02040604050505020304" pitchFamily="18" charset="0"/>
              </a:rPr>
              <a:t>” 2025 XXXV International Scientific Symposium Metrology and Metrology Assurance (MMA). IEEE, DOI</a:t>
            </a:r>
            <a:r>
              <a:rPr lang="en-US" sz="1600" dirty="0">
                <a:latin typeface="Century" panose="02040604050505020304" pitchFamily="18" charset="0"/>
                <a:cs typeface="Times New Roman" panose="02020603050405020304" pitchFamily="18" charset="0"/>
              </a:rPr>
              <a:t>: 10.1109/MMA67107.2025.11311306 </a:t>
            </a:r>
          </a:p>
        </p:txBody>
      </p:sp>
      <p:sp>
        <p:nvSpPr>
          <p:cNvPr id="5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9"/>
          <p:cNvSpPr/>
          <p:nvPr/>
        </p:nvSpPr>
        <p:spPr>
          <a:xfrm>
            <a:off x="9324000" y="5380242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19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6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912" y="2278004"/>
            <a:ext cx="870980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Представяния на резултатите за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</a:t>
            </a: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 година: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u="sng" dirty="0">
                <a:latin typeface="Century" panose="02040604050505020304" pitchFamily="18" charset="0"/>
              </a:rPr>
              <a:t>V. </a:t>
            </a:r>
            <a:r>
              <a:rPr lang="en-US" sz="1600" b="1" u="sng" dirty="0" err="1">
                <a:latin typeface="Century" panose="02040604050505020304" pitchFamily="18" charset="0"/>
              </a:rPr>
              <a:t>Todorov</a:t>
            </a:r>
            <a:r>
              <a:rPr lang="en-US" sz="1600" b="1" u="sng" dirty="0">
                <a:latin typeface="Century" panose="02040604050505020304" pitchFamily="18" charset="0"/>
              </a:rPr>
              <a:t>*</a:t>
            </a:r>
            <a:r>
              <a:rPr lang="en-US" sz="1600" b="1" dirty="0">
                <a:latin typeface="Century" panose="02040604050505020304" pitchFamily="18" charset="0"/>
              </a:rPr>
              <a:t>, S. </a:t>
            </a:r>
            <a:r>
              <a:rPr lang="en-US" sz="1600" b="1" dirty="0" err="1">
                <a:latin typeface="Century" panose="02040604050505020304" pitchFamily="18" charset="0"/>
              </a:rPr>
              <a:t>Georgiev</a:t>
            </a:r>
            <a:r>
              <a:rPr lang="en-GB" sz="1600" b="1" dirty="0">
                <a:latin typeface="Century" panose="02040604050505020304" pitchFamily="18" charset="0"/>
              </a:rPr>
              <a:t>, </a:t>
            </a:r>
            <a:r>
              <a:rPr lang="en-US" sz="1600" b="1" dirty="0">
                <a:latin typeface="Century" panose="02040604050505020304" pitchFamily="18" charset="0"/>
              </a:rPr>
              <a:t>P. </a:t>
            </a:r>
            <a:r>
              <a:rPr lang="en-US" sz="1600" b="1" dirty="0" err="1">
                <a:latin typeface="Century" panose="02040604050505020304" pitchFamily="18" charset="0"/>
              </a:rPr>
              <a:t>Kovacheva</a:t>
            </a:r>
            <a:r>
              <a:rPr lang="en-US" sz="1600" b="1" dirty="0">
                <a:latin typeface="Century" panose="02040604050505020304" pitchFamily="18" charset="0"/>
              </a:rPr>
              <a:t>, and K. </a:t>
            </a:r>
            <a:r>
              <a:rPr lang="en-US" sz="1600" b="1" dirty="0" err="1">
                <a:latin typeface="Century" panose="02040604050505020304" pitchFamily="18" charset="0"/>
              </a:rPr>
              <a:t>Mitev</a:t>
            </a:r>
            <a:r>
              <a:rPr lang="en-US" sz="1600" dirty="0">
                <a:latin typeface="Century" panose="02040604050505020304" pitchFamily="18" charset="0"/>
              </a:rPr>
              <a:t>, “</a:t>
            </a:r>
            <a:r>
              <a:rPr lang="en-US" sz="1600" i="1" dirty="0">
                <a:latin typeface="Century" panose="02040604050505020304" pitchFamily="18" charset="0"/>
              </a:rPr>
              <a:t>Use of TDCR systems at Sofia University for control of certified radioactive solutions</a:t>
            </a:r>
            <a:r>
              <a:rPr lang="en-US" sz="1600" dirty="0">
                <a:latin typeface="Century" panose="02040604050505020304" pitchFamily="18" charset="0"/>
              </a:rPr>
              <a:t>” 2025 XXXV International Scientific Symposium Metrology and Metrology Assurance (MMA)</a:t>
            </a:r>
            <a:endParaRPr lang="bg-BG" sz="1600" dirty="0">
              <a:latin typeface="Century" panose="020406040505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u="sng" dirty="0">
                <a:latin typeface="Century" panose="02040604050505020304" pitchFamily="18" charset="0"/>
              </a:rPr>
              <a:t>V. T. </a:t>
            </a:r>
            <a:r>
              <a:rPr lang="en-US" sz="1600" b="1" u="sng" dirty="0" err="1">
                <a:latin typeface="Century" panose="02040604050505020304" pitchFamily="18" charset="0"/>
              </a:rPr>
              <a:t>Todorov</a:t>
            </a:r>
            <a:r>
              <a:rPr lang="en-US" sz="1600" b="1" dirty="0">
                <a:latin typeface="Century" panose="02040604050505020304" pitchFamily="18" charset="0"/>
              </a:rPr>
              <a:t>, K. K. </a:t>
            </a:r>
            <a:r>
              <a:rPr lang="en-US" sz="1600" b="1" dirty="0" err="1">
                <a:latin typeface="Century" panose="02040604050505020304" pitchFamily="18" charset="0"/>
              </a:rPr>
              <a:t>Mitev</a:t>
            </a:r>
            <a:r>
              <a:rPr lang="en-US" sz="1600" b="1" dirty="0">
                <a:latin typeface="Century" panose="02040604050505020304" pitchFamily="18" charset="0"/>
              </a:rPr>
              <a:t>*, P. Cassette and V. T. Jordanov</a:t>
            </a:r>
            <a:r>
              <a:rPr lang="en-US" sz="1600" dirty="0">
                <a:latin typeface="Century" panose="02040604050505020304" pitchFamily="18" charset="0"/>
              </a:rPr>
              <a:t>, "</a:t>
            </a:r>
            <a:r>
              <a:rPr lang="en-US" sz="1600" i="1" dirty="0">
                <a:latin typeface="Century" panose="02040604050505020304" pitchFamily="18" charset="0"/>
              </a:rPr>
              <a:t>Development of a Compton-TDCR System to Study the Response of Liquid Scintillators,"</a:t>
            </a:r>
            <a:r>
              <a:rPr lang="en-US" sz="1600" dirty="0">
                <a:latin typeface="Century" panose="02040604050505020304" pitchFamily="18" charset="0"/>
              </a:rPr>
              <a:t> 2025 IEEE Nuclear Science Symposium (NSS), Medical Imaging Conference (MIC) and Room Temperature Semiconductor Detector Conference (RTSD), Yokohama, Japan, 2025, pp. 1-1, </a:t>
            </a:r>
            <a:r>
              <a:rPr lang="en-US" sz="1600" dirty="0" err="1">
                <a:latin typeface="Century" panose="02040604050505020304" pitchFamily="18" charset="0"/>
              </a:rPr>
              <a:t>doi</a:t>
            </a:r>
            <a:r>
              <a:rPr lang="en-US" sz="1600" dirty="0">
                <a:latin typeface="Century" panose="02040604050505020304" pitchFamily="18" charset="0"/>
              </a:rPr>
              <a:t>: 10.1109/NSS/MIC/RTSD57106.2025.11287974.</a:t>
            </a:r>
            <a:endParaRPr lang="bg-BG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9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5"/>
          <p:cNvSpPr/>
          <p:nvPr/>
        </p:nvSpPr>
        <p:spPr>
          <a:xfrm flipV="1">
            <a:off x="595183" y="2811834"/>
            <a:ext cx="8650520" cy="46883"/>
          </a:xfrm>
          <a:prstGeom prst="rect">
            <a:avLst/>
          </a:prstGeom>
          <a:solidFill>
            <a:srgbClr val="F5AD5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" name="TextBox 176"/>
          <p:cNvSpPr/>
          <p:nvPr/>
        </p:nvSpPr>
        <p:spPr>
          <a:xfrm>
            <a:off x="513347" y="653993"/>
            <a:ext cx="8812566" cy="2486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Разработване на </a:t>
            </a:r>
            <a:r>
              <a:rPr lang="en-US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спектрометър за охарактеризиране на течносцинтилационни коктейли</a:t>
            </a:r>
            <a:endParaRPr lang="en-US" sz="3200" b="1" strike="noStrike" spc="-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32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Представяния по дисертацията за </a:t>
            </a:r>
            <a:r>
              <a:rPr lang="bg-BG" sz="2800" b="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Ⅰ и Ⅱ година</a:t>
            </a:r>
            <a:r>
              <a:rPr lang="bg-BG" sz="2800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endParaRPr lang="en-US" sz="2800" spc="-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24000" y="5380242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0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6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240" y="918204"/>
            <a:ext cx="89408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Представяния на резултатите за Ⅱ година: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400" b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b="1" u="sng" dirty="0" err="1"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P. Cassette, V. Jordanov, S. Ivanov, H.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Stoycheva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S.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B. Sabot, K.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400" i="1" dirty="0">
                <a:latin typeface="Century" panose="02040604050505020304" pitchFamily="18" charset="0"/>
                <a:cs typeface="Times New Roman" panose="02020603050405020304" pitchFamily="18" charset="0"/>
              </a:rPr>
              <a:t>Design of a new Compton-TDCR spectrometer at Sofia University for the characterization of Liquid Scintillation cocktails’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, 24th International Committee for Radionuclide Metrology (ICRM2025), 19-23 May, 2025</a:t>
            </a:r>
            <a:endParaRPr lang="bg-BG" sz="140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400" b="1" u="sng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b="1" u="sng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P. Cassette, S. </a:t>
            </a:r>
            <a:r>
              <a:rPr lang="en-US" sz="1400" b="1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Stoycheva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 R.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Vasileva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K. </a:t>
            </a:r>
            <a:r>
              <a:rPr lang="en-US" sz="1400" b="1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bg-BG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400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400" i="1" dirty="0">
                <a:latin typeface="Century" panose="02040604050505020304" pitchFamily="18" charset="0"/>
                <a:cs typeface="Times New Roman" panose="02020603050405020304" pitchFamily="18" charset="0"/>
              </a:rPr>
              <a:t>Application of TDCR counting for primary standardization of radon-in-water samples’,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2024 XXXIV International Scientific Symposium Metrology and Metrology Assurance (MMA)</a:t>
            </a:r>
            <a:endParaRPr lang="bg-BG" sz="120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bg-BG" sz="2000" b="1" dirty="0">
                <a:latin typeface="Century" panose="02040604050505020304" pitchFamily="18" charset="0"/>
                <a:cs typeface="Times New Roman" panose="02020603050405020304" pitchFamily="18" charset="0"/>
              </a:rPr>
              <a:t>Представяния на резултатите за Ⅰ година: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400" b="1" u="sng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b="1" u="sng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P. Cassette, S. </a:t>
            </a:r>
            <a:r>
              <a:rPr lang="en-US" sz="1400" b="1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B. Sabot, K. </a:t>
            </a:r>
            <a:r>
              <a:rPr lang="en-US" sz="1400" b="1" spc="-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bg-BG" sz="1400" b="1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400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spc="-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400" i="1" dirty="0">
                <a:latin typeface="Century" panose="02040604050505020304" pitchFamily="18" charset="0"/>
                <a:cs typeface="Times New Roman" panose="02020603050405020304" pitchFamily="18" charset="0"/>
              </a:rPr>
              <a:t>Development of an automated system for the characterization of the homogeneity of the photocathodes of photomultiplier tubes’,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 ICRM </a:t>
            </a:r>
            <a:r>
              <a:rPr lang="bg-BG" sz="1400" dirty="0" err="1">
                <a:latin typeface="Century" panose="02040604050505020304" pitchFamily="18" charset="0"/>
                <a:cs typeface="Times New Roman" panose="02020603050405020304" pitchFamily="18" charset="0"/>
              </a:rPr>
              <a:t>Liquid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latin typeface="Century" panose="02040604050505020304" pitchFamily="18" charset="0"/>
                <a:cs typeface="Times New Roman" panose="02020603050405020304" pitchFamily="18" charset="0"/>
              </a:rPr>
              <a:t>Scintillation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dirty="0" err="1">
                <a:latin typeface="Century" panose="02040604050505020304" pitchFamily="18" charset="0"/>
                <a:cs typeface="Times New Roman" panose="02020603050405020304" pitchFamily="18" charset="0"/>
              </a:rPr>
              <a:t>Counting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Working Group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, 10-11 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April, 2024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P. Cassette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4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B. Sabot, K. </a:t>
            </a:r>
            <a:r>
              <a:rPr lang="en-US" sz="1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bg-BG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400" i="1" dirty="0">
                <a:latin typeface="Century" panose="02040604050505020304" pitchFamily="18" charset="0"/>
                <a:cs typeface="Times New Roman" panose="02020603050405020304" pitchFamily="18" charset="0"/>
              </a:rPr>
              <a:t>Automated System for Assessing PMT Photocathode Non-Uniformity’</a:t>
            </a:r>
            <a:r>
              <a:rPr lang="en-US" sz="1400" dirty="0">
                <a:latin typeface="Century" panose="02040604050505020304" pitchFamily="18" charset="0"/>
                <a:cs typeface="Times New Roman" panose="02020603050405020304" pitchFamily="18" charset="0"/>
              </a:rPr>
              <a:t>, International Conference on Advances in Liquid Scintillation Spectrometry (LSC2024), 15-17 April, 2024</a:t>
            </a:r>
          </a:p>
        </p:txBody>
      </p:sp>
    </p:spTree>
    <p:extLst>
      <p:ext uri="{BB962C8B-B14F-4D97-AF65-F5344CB8AC3E}">
        <p14:creationId xmlns:p14="http://schemas.microsoft.com/office/powerpoint/2010/main" val="787151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Статии по дисертацията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40125" y="5380242"/>
            <a:ext cx="792297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b="0" strike="noStrike" spc="-1" dirty="0">
                <a:solidFill>
                  <a:srgbClr val="DDDDDD"/>
                </a:solidFill>
                <a:latin typeface="Sofia Sans Light" panose="020B0303060000020004" pitchFamily="34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en-US" sz="1600" b="0" strike="noStrike" spc="-1" dirty="0">
                <a:solidFill>
                  <a:srgbClr val="DDDDDD"/>
                </a:solidFill>
                <a:latin typeface="Sofia Sans Light" panose="020B0303060000020004" pitchFamily="34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bg-BG" sz="1600" b="0" strike="noStrike" spc="-1" dirty="0">
                <a:solidFill>
                  <a:srgbClr val="DDDDDD"/>
                </a:solidFill>
                <a:latin typeface="Sofia Sans Light" panose="020B0303060000020004" pitchFamily="34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Sofia Sans Light" panose="020B0303060000020004" pitchFamily="34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en-US" sz="1600" spc="-1" dirty="0">
                <a:solidFill>
                  <a:srgbClr val="DDDDDD"/>
                </a:solidFill>
                <a:latin typeface="Sofia Sans Light" panose="020B0303060000020004" pitchFamily="34" charset="0"/>
                <a:ea typeface="DejaVu Sans"/>
                <a:cs typeface="Times New Roman" panose="02020603050405020304" pitchFamily="18" charset="0"/>
              </a:rPr>
              <a:t>2</a:t>
            </a:r>
            <a:endParaRPr lang="en-US" sz="1600" b="0" strike="noStrike" spc="-1" dirty="0">
              <a:solidFill>
                <a:srgbClr val="000000"/>
              </a:solidFill>
              <a:latin typeface="Sofia Sans Light" panose="020B030306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GB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9"/>
          <p:cNvSpPr/>
          <p:nvPr/>
        </p:nvSpPr>
        <p:spPr>
          <a:xfrm>
            <a:off x="9363841" y="5380242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1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6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04" y="542541"/>
            <a:ext cx="8910002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b="1" u="sng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b="1" u="sng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200" b="1" u="sng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P. Cassette, V. Jordanov, S. Ivanov, H.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Stoycheva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S.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B. Sabot, K. Mitev</a:t>
            </a:r>
            <a:r>
              <a:rPr lang="bg-BG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200" i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Design of a new Compton-TDCR spectrometer at Sofia University for the characterization of Liquid Scintillation cocktails’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Applied Radiation and Isotopes, DOI: 10.1016/j.apradiso.2025.112194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b="1" u="sng" dirty="0">
                <a:latin typeface="Century" panose="020406040505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</a:rPr>
              <a:t>Todorov</a:t>
            </a:r>
            <a:r>
              <a:rPr lang="en-US" sz="1200" b="1" u="sng" dirty="0">
                <a:latin typeface="Century" panose="02040604050505020304" pitchFamily="18" charset="0"/>
              </a:rPr>
              <a:t>*</a:t>
            </a:r>
            <a:r>
              <a:rPr lang="en-US" sz="1200" b="1" i="1" dirty="0">
                <a:latin typeface="Century" panose="02040604050505020304" pitchFamily="18" charset="0"/>
              </a:rPr>
              <a:t>,</a:t>
            </a:r>
            <a:r>
              <a:rPr lang="en-US" sz="1200" b="1" dirty="0">
                <a:latin typeface="Century" panose="02040604050505020304" pitchFamily="18" charset="0"/>
              </a:rPr>
              <a:t> P. Cassette, S. </a:t>
            </a:r>
            <a:r>
              <a:rPr lang="en-US" sz="1200" b="1" dirty="0" err="1">
                <a:latin typeface="Century" panose="02040604050505020304" pitchFamily="18" charset="0"/>
              </a:rPr>
              <a:t>Georgiev</a:t>
            </a:r>
            <a:r>
              <a:rPr lang="en-US" sz="1200" b="1" dirty="0">
                <a:latin typeface="Century" panose="02040604050505020304" pitchFamily="18" charset="0"/>
              </a:rPr>
              <a:t>, B. Sabot, and K. Mitev</a:t>
            </a:r>
            <a:r>
              <a:rPr lang="en-US" sz="1200" dirty="0">
                <a:latin typeface="Century" panose="02040604050505020304" pitchFamily="18" charset="0"/>
              </a:rPr>
              <a:t>, “</a:t>
            </a:r>
            <a:r>
              <a:rPr lang="en-US" sz="1200" i="1" dirty="0">
                <a:latin typeface="Century" panose="02040604050505020304" pitchFamily="18" charset="0"/>
              </a:rPr>
              <a:t>Automatic system for testing PMT photocathode homogeneity</a:t>
            </a:r>
            <a:r>
              <a:rPr lang="en-US" sz="1200" dirty="0">
                <a:latin typeface="Century" panose="02040604050505020304" pitchFamily="18" charset="0"/>
              </a:rPr>
              <a:t>” J </a:t>
            </a:r>
            <a:r>
              <a:rPr lang="en-US" sz="1200" dirty="0" err="1">
                <a:latin typeface="Century" panose="02040604050505020304" pitchFamily="18" charset="0"/>
              </a:rPr>
              <a:t>Radioanal</a:t>
            </a:r>
            <a:r>
              <a:rPr lang="en-US" sz="1200" dirty="0">
                <a:latin typeface="Century" panose="02040604050505020304" pitchFamily="18" charset="0"/>
              </a:rPr>
              <a:t> </a:t>
            </a:r>
            <a:r>
              <a:rPr lang="en-US" sz="1200" dirty="0" err="1">
                <a:latin typeface="Century" panose="02040604050505020304" pitchFamily="18" charset="0"/>
              </a:rPr>
              <a:t>Nucl</a:t>
            </a:r>
            <a:r>
              <a:rPr lang="en-US" sz="1200" dirty="0">
                <a:latin typeface="Century" panose="02040604050505020304" pitchFamily="18" charset="0"/>
              </a:rPr>
              <a:t> </a:t>
            </a:r>
            <a:r>
              <a:rPr lang="en-US" sz="1200" dirty="0" err="1">
                <a:latin typeface="Century" panose="02040604050505020304" pitchFamily="18" charset="0"/>
              </a:rPr>
              <a:t>Chem</a:t>
            </a:r>
            <a:r>
              <a:rPr lang="en-US" sz="1200" dirty="0">
                <a:latin typeface="Century" panose="02040604050505020304" pitchFamily="18" charset="0"/>
              </a:rPr>
              <a:t>, Mar. 2025. DOI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: 10.1007/s10967-025-10028-y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b="1" u="sng" dirty="0">
                <a:latin typeface="Century" panose="020406040505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</a:rPr>
              <a:t>Todorov</a:t>
            </a:r>
            <a:r>
              <a:rPr lang="en-US" sz="1200" b="1" dirty="0">
                <a:latin typeface="Century" panose="02040604050505020304" pitchFamily="18" charset="0"/>
              </a:rPr>
              <a:t>, K. Mitev*, P. Cassette, and B. Sabot</a:t>
            </a:r>
            <a:r>
              <a:rPr lang="en-US" sz="1200" dirty="0">
                <a:latin typeface="Century" panose="02040604050505020304" pitchFamily="18" charset="0"/>
              </a:rPr>
              <a:t>, “</a:t>
            </a:r>
            <a:r>
              <a:rPr lang="en-US" sz="1200" i="1" dirty="0">
                <a:latin typeface="Century" panose="02040604050505020304" pitchFamily="18" charset="0"/>
              </a:rPr>
              <a:t>Investigation of the possible effect of the accidental coincidences correction on the determination of kB value by efficiency variation with grey filters</a:t>
            </a:r>
            <a:r>
              <a:rPr lang="en-US" sz="1200" dirty="0">
                <a:latin typeface="Century" panose="02040604050505020304" pitchFamily="18" charset="0"/>
              </a:rPr>
              <a:t>” J </a:t>
            </a:r>
            <a:r>
              <a:rPr lang="en-US" sz="1200" dirty="0" err="1">
                <a:latin typeface="Century" panose="02040604050505020304" pitchFamily="18" charset="0"/>
              </a:rPr>
              <a:t>Radioanal</a:t>
            </a:r>
            <a:r>
              <a:rPr lang="en-US" sz="1200" dirty="0">
                <a:latin typeface="Century" panose="02040604050505020304" pitchFamily="18" charset="0"/>
              </a:rPr>
              <a:t> </a:t>
            </a:r>
            <a:r>
              <a:rPr lang="en-US" sz="1200" dirty="0" err="1">
                <a:latin typeface="Century" panose="02040604050505020304" pitchFamily="18" charset="0"/>
              </a:rPr>
              <a:t>Nucl</a:t>
            </a:r>
            <a:r>
              <a:rPr lang="en-US" sz="1200" dirty="0">
                <a:latin typeface="Century" panose="02040604050505020304" pitchFamily="18" charset="0"/>
              </a:rPr>
              <a:t> </a:t>
            </a:r>
            <a:r>
              <a:rPr lang="en-US" sz="1200" dirty="0" err="1">
                <a:latin typeface="Century" panose="02040604050505020304" pitchFamily="18" charset="0"/>
              </a:rPr>
              <a:t>Chem</a:t>
            </a:r>
            <a:r>
              <a:rPr lang="en-US" sz="1200" dirty="0">
                <a:latin typeface="Century" panose="02040604050505020304" pitchFamily="18" charset="0"/>
              </a:rPr>
              <a:t>, May 2025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entury" panose="02040604050505020304" pitchFamily="18" charset="0"/>
              </a:rPr>
              <a:t>DOI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: 10.1007/s10967-025-10173-4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b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2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M. Hamel, Ch. Dutsov, B. Sabot, I. </a:t>
            </a:r>
            <a:r>
              <a:rPr lang="en-US" sz="12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Dimitrova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K. </a:t>
            </a:r>
            <a:r>
              <a:rPr lang="en-US" sz="12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en-US" sz="1200" b="1" baseline="30000" dirty="0">
                <a:latin typeface="Century" panose="020406040505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entury" panose="02040604050505020304" pitchFamily="18" charset="0"/>
                <a:cs typeface="Times New Roman" panose="02020603050405020304" pitchFamily="18" charset="0"/>
              </a:rPr>
              <a:t>‘Evaluation of radon absorption and detection properties of a plastic scintillator developed for PSD measurements’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, Measurement, vol. 231. Elsevier BV, p. 114554, May 2024. DOI: 10.1016/j.measurement.2024.114554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P. Cassette*, </a:t>
            </a:r>
            <a:r>
              <a:rPr lang="en-US" sz="1200" b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  <a:cs typeface="Times New Roman" panose="02020603050405020304" pitchFamily="18" charset="0"/>
              </a:rPr>
              <a:t>Todorov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B. Sabot, S. </a:t>
            </a:r>
            <a:r>
              <a:rPr lang="en-US" sz="12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Georgiev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 and K. </a:t>
            </a:r>
            <a:r>
              <a:rPr lang="en-US" sz="12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en-US" sz="1200" b="1" dirty="0"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i="1" dirty="0">
                <a:latin typeface="Century" panose="02040604050505020304" pitchFamily="18" charset="0"/>
                <a:cs typeface="Times New Roman" panose="02020603050405020304" pitchFamily="18" charset="0"/>
              </a:rPr>
              <a:t>Uncertainties in TDCR measurement revisited: Contribution of optical effects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”</a:t>
            </a:r>
            <a:r>
              <a:rPr lang="en-GB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 Applied Radiation and Isotopes, vol. 201. Elsevier BV, p. 110992, Nov. 2023. DOI: 10.1016/j.apradiso.2023.110992.</a:t>
            </a:r>
            <a:endParaRPr lang="bg-BG" sz="120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Mitev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*, </a:t>
            </a:r>
            <a:r>
              <a:rPr lang="en-US" sz="1200" b="1" u="sng" dirty="0">
                <a:latin typeface="Century" panose="020406040505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</a:rPr>
              <a:t>Todorov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P. Cassette, B. Sabot</a:t>
            </a:r>
            <a:r>
              <a:rPr lang="bg-BG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‘</a:t>
            </a:r>
            <a:r>
              <a:rPr lang="en-US" sz="1200" i="1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MCLTDCR: A Monte Carlo Code for Generation of List Mode TDCR files’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, Applied Radiation and Isotopes, DOI: 10.1016/j.apradiso.2025.112094</a:t>
            </a:r>
            <a:endParaRPr lang="bg-BG" sz="1200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sz="1200" b="1" u="sng" dirty="0">
                <a:latin typeface="Century" panose="02040604050505020304" pitchFamily="18" charset="0"/>
              </a:rPr>
              <a:t>V. </a:t>
            </a:r>
            <a:r>
              <a:rPr lang="en-US" sz="1200" b="1" u="sng" dirty="0" err="1">
                <a:latin typeface="Century" panose="02040604050505020304" pitchFamily="18" charset="0"/>
              </a:rPr>
              <a:t>Todorov</a:t>
            </a:r>
            <a:r>
              <a:rPr lang="en-US" sz="1200" b="1" u="sng" dirty="0">
                <a:latin typeface="Century" panose="02040604050505020304" pitchFamily="18" charset="0"/>
              </a:rPr>
              <a:t>*</a:t>
            </a:r>
            <a:r>
              <a:rPr lang="en-US" sz="1200" b="1" dirty="0">
                <a:latin typeface="Century" panose="02040604050505020304" pitchFamily="18" charset="0"/>
              </a:rPr>
              <a:t>, P. Cassette, S. </a:t>
            </a:r>
            <a:r>
              <a:rPr lang="en-US" sz="1200" b="1" dirty="0" err="1">
                <a:latin typeface="Century" panose="02040604050505020304" pitchFamily="18" charset="0"/>
              </a:rPr>
              <a:t>Georgiev</a:t>
            </a:r>
            <a:r>
              <a:rPr lang="en-US" sz="1200" b="1" dirty="0">
                <a:latin typeface="Century" panose="02040604050505020304" pitchFamily="18" charset="0"/>
              </a:rPr>
              <a:t>, H. </a:t>
            </a:r>
            <a:r>
              <a:rPr lang="en-US" sz="1200" b="1" dirty="0" err="1">
                <a:latin typeface="Century" panose="02040604050505020304" pitchFamily="18" charset="0"/>
              </a:rPr>
              <a:t>Stoycheva</a:t>
            </a:r>
            <a:r>
              <a:rPr lang="en-US" sz="1200" b="1" dirty="0">
                <a:latin typeface="Century" panose="02040604050505020304" pitchFamily="18" charset="0"/>
              </a:rPr>
              <a:t>, R. </a:t>
            </a:r>
            <a:r>
              <a:rPr lang="en-US" sz="1200" b="1" dirty="0" err="1">
                <a:latin typeface="Century" panose="02040604050505020304" pitchFamily="18" charset="0"/>
              </a:rPr>
              <a:t>Vasileva</a:t>
            </a:r>
            <a:r>
              <a:rPr lang="en-US" sz="1200" b="1" dirty="0">
                <a:latin typeface="Century" panose="02040604050505020304" pitchFamily="18" charset="0"/>
              </a:rPr>
              <a:t>, and K. </a:t>
            </a:r>
            <a:r>
              <a:rPr lang="en-US" sz="1200" b="1" dirty="0" err="1">
                <a:latin typeface="Century" panose="02040604050505020304" pitchFamily="18" charset="0"/>
              </a:rPr>
              <a:t>Mitev</a:t>
            </a:r>
            <a:r>
              <a:rPr lang="en-US" sz="1200" dirty="0">
                <a:latin typeface="Century" panose="02040604050505020304" pitchFamily="18" charset="0"/>
              </a:rPr>
              <a:t>, “</a:t>
            </a:r>
            <a:r>
              <a:rPr lang="en-US" sz="1200" i="1" dirty="0">
                <a:latin typeface="Century" panose="02040604050505020304" pitchFamily="18" charset="0"/>
              </a:rPr>
              <a:t>Application of TDCR Counting for Primary Standardization of Radon-in-Water Samples</a:t>
            </a:r>
            <a:r>
              <a:rPr lang="en-US" sz="1200" dirty="0">
                <a:latin typeface="Century" panose="02040604050505020304" pitchFamily="18" charset="0"/>
              </a:rPr>
              <a:t>” 2024 XXXIV International Scientific Symposium Metrology and Metrology Assurance (MMA). IEEE, DOI</a:t>
            </a:r>
            <a:r>
              <a:rPr lang="en-US" sz="1200" dirty="0">
                <a:latin typeface="Century" panose="02040604050505020304" pitchFamily="18" charset="0"/>
                <a:cs typeface="Times New Roman" panose="02020603050405020304" pitchFamily="18" charset="0"/>
              </a:rPr>
              <a:t>: 10.1109/MMA62616.2024.10817679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200" b="1" u="sng" dirty="0">
                <a:solidFill>
                  <a:srgbClr val="000000"/>
                </a:solidFill>
                <a:latin typeface="Century" panose="02040604050505020304" pitchFamily="18" charset="0"/>
              </a:rPr>
              <a:t>V. </a:t>
            </a:r>
            <a:r>
              <a:rPr lang="en-US" sz="1200" b="1" u="sng" dirty="0" err="1">
                <a:solidFill>
                  <a:srgbClr val="000000"/>
                </a:solidFill>
                <a:latin typeface="Century" panose="02040604050505020304" pitchFamily="18" charset="0"/>
              </a:rPr>
              <a:t>Todorov</a:t>
            </a:r>
            <a:r>
              <a:rPr lang="en-US" sz="1200" b="1" u="sng" dirty="0">
                <a:solidFill>
                  <a:srgbClr val="000000"/>
                </a:solidFill>
                <a:latin typeface="Century" panose="02040604050505020304" pitchFamily="18" charset="0"/>
              </a:rPr>
              <a:t>*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</a:rPr>
              <a:t>, S.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</a:rPr>
              <a:t>Georgiev</a:t>
            </a:r>
            <a:r>
              <a:rPr lang="en-GB" sz="1200" b="1" dirty="0">
                <a:solidFill>
                  <a:srgbClr val="000000"/>
                </a:solidFill>
                <a:latin typeface="Century" panose="02040604050505020304" pitchFamily="18" charset="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</a:rPr>
              <a:t>P.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</a:rPr>
              <a:t>Kovacheva</a:t>
            </a:r>
            <a:r>
              <a:rPr lang="en-US" sz="1200" b="1" dirty="0">
                <a:solidFill>
                  <a:srgbClr val="000000"/>
                </a:solidFill>
                <a:latin typeface="Century" panose="02040604050505020304" pitchFamily="18" charset="0"/>
              </a:rPr>
              <a:t>, and K. </a:t>
            </a:r>
            <a:r>
              <a:rPr lang="en-US" sz="1200" b="1" dirty="0" err="1">
                <a:solidFill>
                  <a:srgbClr val="000000"/>
                </a:solidFill>
                <a:latin typeface="Century" panose="02040604050505020304" pitchFamily="18" charset="0"/>
              </a:rPr>
              <a:t>Mitev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</a:rPr>
              <a:t>, “</a:t>
            </a:r>
            <a:r>
              <a:rPr lang="en-US" sz="1200" i="1" dirty="0">
                <a:solidFill>
                  <a:srgbClr val="000000"/>
                </a:solidFill>
                <a:latin typeface="Century" panose="02040604050505020304" pitchFamily="18" charset="0"/>
              </a:rPr>
              <a:t>Use of TDCR systems at Sofia University for control of certified radioactive solutions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</a:rPr>
              <a:t>” 2025 XXXV International Scientific Symposium Metrology and Metrology Assurance (MMA). IEEE, DOI</a:t>
            </a:r>
            <a:r>
              <a:rPr lang="en-US" sz="1200" dirty="0">
                <a:solidFill>
                  <a:srgbClr val="0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: 10.1109/MMA67107.2025.11311306 </a:t>
            </a:r>
          </a:p>
        </p:txBody>
      </p:sp>
    </p:spTree>
    <p:extLst>
      <p:ext uri="{BB962C8B-B14F-4D97-AF65-F5344CB8AC3E}">
        <p14:creationId xmlns:p14="http://schemas.microsoft.com/office/powerpoint/2010/main" val="370496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424"/>
          <p:cNvSpPr/>
          <p:nvPr/>
        </p:nvSpPr>
        <p:spPr>
          <a:xfrm>
            <a:off x="1382760" y="1371600"/>
            <a:ext cx="7313760" cy="200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6600" b="1" strike="noStrik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Благодаря за вниманието!</a:t>
            </a:r>
            <a:endParaRPr lang="en-US" sz="66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Принцип на метода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432758" y="5382000"/>
            <a:ext cx="720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96" y="773676"/>
            <a:ext cx="4334632" cy="3792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4065" y="876840"/>
            <a:ext cx="4421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</a:rPr>
              <a:t>Гама-квант се разсейва чрез </a:t>
            </a:r>
            <a:r>
              <a:rPr lang="bg-BG" dirty="0" err="1">
                <a:latin typeface="Century" panose="02040604050505020304" pitchFamily="18" charset="0"/>
              </a:rPr>
              <a:t>Комптънов</a:t>
            </a:r>
            <a:r>
              <a:rPr lang="bg-BG" dirty="0">
                <a:latin typeface="Century" panose="02040604050505020304" pitchFamily="18" charset="0"/>
              </a:rPr>
              <a:t> ефект в </a:t>
            </a:r>
            <a:r>
              <a:rPr lang="bg-BG" dirty="0" err="1">
                <a:latin typeface="Century" panose="02040604050505020304" pitchFamily="18" charset="0"/>
              </a:rPr>
              <a:t>сцинтилатора</a:t>
            </a:r>
            <a:endParaRPr lang="bg-BG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</a:rPr>
              <a:t>Енергията на разсеяния фотон се измерва с </a:t>
            </a:r>
            <a:r>
              <a:rPr lang="en-US" dirty="0" err="1">
                <a:latin typeface="Century" panose="02040604050505020304" pitchFamily="18" charset="0"/>
              </a:rPr>
              <a:t>nHPGe</a:t>
            </a:r>
            <a:endParaRPr lang="en-US" dirty="0">
              <a:latin typeface="Century" panose="02040604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94996" y="2243427"/>
                <a:ext cx="20997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996" y="2243427"/>
                <a:ext cx="209974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34065" y="2832345"/>
                <a:ext cx="4553790" cy="1178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bg-BG" dirty="0"/>
                  <a:t> </a:t>
                </a:r>
                <a:r>
                  <a:rPr lang="bg-B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̶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bg-BG" dirty="0"/>
                  <a:t> </a:t>
                </a:r>
                <a:r>
                  <a:rPr lang="bg-BG" dirty="0">
                    <a:latin typeface="Century" panose="02040604050505020304" pitchFamily="18" charset="0"/>
                  </a:rPr>
                  <a:t>енергия на </a:t>
                </a:r>
                <a:r>
                  <a:rPr lang="bg-BG" dirty="0" err="1">
                    <a:latin typeface="Century" panose="02040604050505020304" pitchFamily="18" charset="0"/>
                  </a:rPr>
                  <a:t>комптъновия</a:t>
                </a:r>
                <a:r>
                  <a:rPr lang="bg-BG" dirty="0">
                    <a:latin typeface="Century" panose="02040604050505020304" pitchFamily="18" charset="0"/>
                  </a:rPr>
                  <a:t> електрон</a:t>
                </a:r>
              </a:p>
              <a:p>
                <a14:m>
                  <m:oMath xmlns:m="http://schemas.openxmlformats.org/officeDocument/2006/math">
                    <m:r>
                      <a:rPr lang="bg-BG" sz="2000" b="0" i="1" smtClean="0">
                        <a:latin typeface="Cambria Math" panose="02040503050406030204" pitchFamily="18" charset="0"/>
                      </a:rPr>
                      <m:t>Е</m:t>
                    </m:r>
                  </m:oMath>
                </a14:m>
                <a:r>
                  <a:rPr lang="bg-BG" dirty="0">
                    <a:latin typeface="Century" panose="02040604050505020304" pitchFamily="18" charset="0"/>
                  </a:rPr>
                  <a:t> </a:t>
                </a:r>
                <a:r>
                  <a:rPr lang="bg-B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̶ </a:t>
                </a:r>
                <a:r>
                  <a:rPr lang="bg-BG" dirty="0">
                    <a:latin typeface="Century" panose="02040604050505020304" pitchFamily="18" charset="0"/>
                  </a:rPr>
                  <a:t> енергия на гама кванта</a:t>
                </a:r>
              </a:p>
              <a:p>
                <a:pPr marL="449263" indent="-449263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bg-BG" dirty="0">
                    <a:latin typeface="Century" panose="02040604050505020304" pitchFamily="18" charset="0"/>
                  </a:rPr>
                  <a:t> </a:t>
                </a:r>
                <a:r>
                  <a:rPr lang="bg-B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̶ </a:t>
                </a:r>
                <a:r>
                  <a:rPr lang="bg-BG" dirty="0">
                    <a:latin typeface="Century" panose="02040604050505020304" pitchFamily="18" charset="0"/>
                  </a:rPr>
                  <a:t> енергия на </a:t>
                </a:r>
                <a:r>
                  <a:rPr lang="bg-BG" dirty="0" err="1">
                    <a:latin typeface="Century" panose="02040604050505020304" pitchFamily="18" charset="0"/>
                  </a:rPr>
                  <a:t>компътоново</a:t>
                </a:r>
                <a:r>
                  <a:rPr lang="bg-BG" dirty="0">
                    <a:latin typeface="Century" panose="02040604050505020304" pitchFamily="18" charset="0"/>
                  </a:rPr>
                  <a:t> разсеяния гама квант</a:t>
                </a:r>
                <a:endParaRPr lang="en-US" dirty="0"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065" y="2832345"/>
                <a:ext cx="4553790" cy="1178977"/>
              </a:xfrm>
              <a:prstGeom prst="rect">
                <a:avLst/>
              </a:prstGeom>
              <a:blipFill>
                <a:blip r:embed="rId5"/>
                <a:stretch>
                  <a:fillRect l="-1874" t="-5181" r="-669" b="-10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238968" y="4169353"/>
            <a:ext cx="455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Изследваме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светлинния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отклик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при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известна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енергия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на</a:t>
            </a:r>
            <a:r>
              <a:rPr lang="ru-RU" sz="2000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bg-BG" sz="2000" dirty="0">
                <a:solidFill>
                  <a:srgbClr val="FF0000"/>
                </a:solidFill>
                <a:latin typeface="Century" panose="02040604050505020304" pitchFamily="18" charset="0"/>
              </a:rPr>
              <a:t>електрона</a:t>
            </a:r>
          </a:p>
        </p:txBody>
      </p:sp>
    </p:spTree>
    <p:extLst>
      <p:ext uri="{BB962C8B-B14F-4D97-AF65-F5344CB8AC3E}">
        <p14:creationId xmlns:p14="http://schemas.microsoft.com/office/powerpoint/2010/main" val="277564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Цели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430224" y="5382000"/>
            <a:ext cx="720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4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990" y="753729"/>
            <a:ext cx="91615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Създаване на </a:t>
            </a:r>
            <a:r>
              <a:rPr lang="en-US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спектрометър в СУ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Валидиране на </a:t>
            </a:r>
            <a:r>
              <a:rPr lang="en-US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TDCR 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брояча на новата система и сравнение с други </a:t>
            </a:r>
            <a:r>
              <a:rPr lang="en-US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TDCR 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броячи налични в лаборатория по Метрология на йонизиращите лъчения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Оптимизиране на параметрите за формиране на импулси от използвания </a:t>
            </a:r>
            <a:r>
              <a:rPr lang="en-US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n-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тип планарен </a:t>
            </a:r>
            <a:r>
              <a:rPr lang="bg-BG" dirty="0" err="1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германиев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детектор за получаване на най-добра разделителна способност по енергии в гама-канала.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Създаване на МК симулация за изследване на </a:t>
            </a:r>
            <a:r>
              <a:rPr lang="bg-BG" dirty="0" err="1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колимирането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на източника и спектъра получен в </a:t>
            </a:r>
            <a:r>
              <a:rPr lang="bg-BG" dirty="0" err="1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германиевия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детектор от разсеяните гама</a:t>
            </a:r>
            <a:r>
              <a:rPr lang="en-US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-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кванти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Изследване на светлинния отклик на </a:t>
            </a:r>
            <a:r>
              <a:rPr lang="bg-BG" dirty="0" err="1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течносцинтилационни</a:t>
            </a:r>
            <a:r>
              <a:rPr lang="bg-BG" dirty="0">
                <a:solidFill>
                  <a:srgbClr val="00B05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коктейли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bg-BG" dirty="0">
              <a:solidFill>
                <a:srgbClr val="00B05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Успяхме да намалим времето за набор на данни 8 пъти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Успяхме да оценим отклика на още 3 комбинации </a:t>
            </a:r>
            <a:r>
              <a:rPr lang="bg-BG" dirty="0" err="1">
                <a:latin typeface="Century" panose="02040604050505020304" pitchFamily="18" charset="0"/>
                <a:cs typeface="Times New Roman" panose="02020603050405020304" pitchFamily="18" charset="0"/>
              </a:rPr>
              <a:t>сцинтилатор-радионуклид</a:t>
            </a:r>
            <a:r>
              <a:rPr lang="bg-BG" dirty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600"/>
              </a:spcAft>
            </a:pPr>
            <a:endParaRPr lang="bg-BG" dirty="0">
              <a:solidFill>
                <a:srgbClr val="00B05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4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en-US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система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435760" y="5365117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5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82" y="0"/>
            <a:ext cx="4807887" cy="3380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39" y="2926080"/>
            <a:ext cx="2066285" cy="2388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76" y="3299791"/>
            <a:ext cx="2464695" cy="2014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06" y="4718786"/>
            <a:ext cx="462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Century" panose="02040604050505020304" pitchFamily="18" charset="0"/>
              </a:rPr>
              <a:t>Специални благодарности на Симеон Иванов за </a:t>
            </a:r>
            <a:r>
              <a:rPr lang="bg-BG" dirty="0" err="1">
                <a:latin typeface="Century" panose="02040604050505020304" pitchFamily="18" charset="0"/>
              </a:rPr>
              <a:t>колиматора</a:t>
            </a:r>
            <a:r>
              <a:rPr lang="bg-BG" dirty="0">
                <a:latin typeface="Century" panose="02040604050505020304" pitchFamily="18" charset="0"/>
              </a:rPr>
              <a:t> и симулациите!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6" y="640118"/>
            <a:ext cx="4218332" cy="40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Ъпгрейд на</a:t>
            </a:r>
            <a:r>
              <a:rPr lang="en-US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система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348984" y="5350228"/>
            <a:ext cx="895223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6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2" y="598885"/>
            <a:ext cx="3284888" cy="2027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70" y="2830190"/>
            <a:ext cx="3924968" cy="2520038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1842436" y="2626660"/>
            <a:ext cx="565484" cy="3705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78" y="533442"/>
            <a:ext cx="3584506" cy="50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Ъпгрейд на</a:t>
            </a:r>
            <a:r>
              <a:rPr lang="en-US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система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юни 202</a:t>
            </a:r>
            <a:r>
              <a:rPr lang="en-US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415440" y="5370990"/>
            <a:ext cx="895223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7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 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7" b="17760"/>
          <a:stretch/>
        </p:blipFill>
        <p:spPr>
          <a:xfrm>
            <a:off x="272257" y="1504195"/>
            <a:ext cx="3731764" cy="2986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60" y="1326395"/>
            <a:ext cx="4307840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5"/>
          <p:cNvSpPr/>
          <p:nvPr/>
        </p:nvSpPr>
        <p:spPr>
          <a:xfrm flipV="1">
            <a:off x="595183" y="2811834"/>
            <a:ext cx="8650520" cy="46883"/>
          </a:xfrm>
          <a:prstGeom prst="rect">
            <a:avLst/>
          </a:prstGeom>
          <a:solidFill>
            <a:srgbClr val="F5AD5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" name="TextBox 176"/>
          <p:cNvSpPr/>
          <p:nvPr/>
        </p:nvSpPr>
        <p:spPr>
          <a:xfrm>
            <a:off x="436162" y="878197"/>
            <a:ext cx="9025895" cy="2486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Резултати получени с </a:t>
            </a:r>
            <a:endParaRPr lang="en-US" sz="3200" b="1" spc="-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Compton-TDCR </a:t>
            </a:r>
            <a:r>
              <a:rPr lang="bg-BG" sz="3200" b="1" spc="-1" dirty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спектрометъра</a:t>
            </a:r>
            <a:endParaRPr lang="en-US" sz="3200" b="1" strike="noStrike" spc="-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9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5"/>
          <p:cNvSpPr/>
          <p:nvPr/>
        </p:nvSpPr>
        <p:spPr>
          <a:xfrm>
            <a:off x="0" y="0"/>
            <a:ext cx="10080625" cy="46800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28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Изследване на светлинния отклик след ъпгрейда</a:t>
            </a:r>
            <a:endParaRPr lang="en-US" sz="28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7"/>
          <p:cNvSpPr/>
          <p:nvPr/>
        </p:nvSpPr>
        <p:spPr>
          <a:xfrm>
            <a:off x="0" y="5415670"/>
            <a:ext cx="10079280" cy="254880"/>
          </a:xfrm>
          <a:prstGeom prst="rect">
            <a:avLst/>
          </a:prstGeom>
          <a:solidFill>
            <a:srgbClr val="324A6D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noAutofit/>
          </a:bodyPr>
          <a:lstStyle/>
          <a:p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Атестационен семинар, 4 юни 2026</a:t>
            </a:r>
            <a:r>
              <a:rPr lang="bg-BG" sz="1600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,</a:t>
            </a:r>
            <a:r>
              <a:rPr lang="bg-BG" sz="1600" i="1" spc="-1" dirty="0">
                <a:solidFill>
                  <a:srgbClr val="FFFFFF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Владислав Тодоров</a:t>
            </a:r>
            <a:endParaRPr lang="en-US" sz="1600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49"/>
          <p:cNvSpPr/>
          <p:nvPr/>
        </p:nvSpPr>
        <p:spPr>
          <a:xfrm>
            <a:off x="9466240" y="5382000"/>
            <a:ext cx="828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9</a:t>
            </a:r>
            <a:r>
              <a:rPr lang="bg-BG" sz="1600" b="0" strike="noStrike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/ </a:t>
            </a:r>
            <a:r>
              <a:rPr lang="bg-BG" sz="1600" spc="-1" dirty="0">
                <a:solidFill>
                  <a:srgbClr val="DDDDDD"/>
                </a:solidFill>
                <a:latin typeface="Century" panose="02040604050505020304" pitchFamily="18" charset="0"/>
                <a:ea typeface="DejaVu Sans"/>
                <a:cs typeface="Times New Roman" panose="02020603050405020304" pitchFamily="18" charset="0"/>
              </a:rPr>
              <a:t>22</a:t>
            </a:r>
            <a:endParaRPr lang="en-US" sz="1400" b="0" strike="noStrike" spc="-1" dirty="0">
              <a:solidFill>
                <a:srgbClr val="00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5452" y="933721"/>
                <a:ext cx="3840479" cy="1907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bg-BG" sz="1600" dirty="0">
                    <a:latin typeface="Century" panose="02040604050505020304" pitchFamily="18" charset="0"/>
                    <a:ea typeface="Times New Roman" panose="02020603050405020304" pitchFamily="18" charset="0"/>
                  </a:rPr>
                  <a:t>Средният брой детектирани фотоелектрони като функция на отдадената в сцинтилатора енергия е фитирана с функцията:</a:t>
                </a:r>
              </a:p>
              <a:p>
                <a:pPr algn="just">
                  <a:spcAft>
                    <a:spcPts val="0"/>
                  </a:spcAft>
                </a:pPr>
                <a:endParaRPr lang="en-US" dirty="0">
                  <a:latin typeface="Sofia Sans Light" panose="020B0303060000020004" pitchFamily="34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⋅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⋅</m:t>
                      </m:r>
                      <m:nary>
                        <m:naryPr>
                          <m:limLoc m:val="subSup"/>
                          <m:ctrlP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𝐸</m:t>
                          </m:r>
                        </m:sup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𝑘𝐵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′/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)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bg-BG" sz="1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52" y="933721"/>
                <a:ext cx="3840479" cy="1907958"/>
              </a:xfrm>
              <a:prstGeom prst="rect">
                <a:avLst/>
              </a:prstGeom>
              <a:blipFill>
                <a:blip r:embed="rId3"/>
                <a:stretch>
                  <a:fillRect l="-794" t="-958" r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2777" y="3041991"/>
                <a:ext cx="2785827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77" y="3041991"/>
                <a:ext cx="2785827" cy="563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9538" y="3806175"/>
                <a:ext cx="214058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=−3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38" y="3806175"/>
                <a:ext cx="2140586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32325" y="4628837"/>
                <a:ext cx="19150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25" y="4628837"/>
                <a:ext cx="1915011" cy="276999"/>
              </a:xfrm>
              <a:prstGeom prst="rect">
                <a:avLst/>
              </a:prstGeom>
              <a:blipFill>
                <a:blip r:embed="rId6"/>
                <a:stretch>
                  <a:fillRect l="-955" r="-31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947171" y="577724"/>
            <a:ext cx="250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" panose="02040604050505020304" pitchFamily="18" charset="0"/>
              </a:rPr>
              <a:t>Toluene + PPO (</a:t>
            </a:r>
            <a:r>
              <a:rPr lang="en-US" sz="2000" b="1" baseline="30000" dirty="0">
                <a:latin typeface="Century" panose="02040604050505020304" pitchFamily="18" charset="0"/>
              </a:rPr>
              <a:t>3</a:t>
            </a:r>
            <a:r>
              <a:rPr lang="en-US" sz="2000" b="1" dirty="0">
                <a:latin typeface="Century" panose="02040604050505020304" pitchFamily="18" charset="0"/>
              </a:rPr>
              <a:t>H)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75" y="908959"/>
            <a:ext cx="5796518" cy="44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13552</TotalTime>
  <Words>1984</Words>
  <Application>Microsoft Office PowerPoint</Application>
  <PresentationFormat>Custom</PresentationFormat>
  <Paragraphs>291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Cambria Math</vt:lpstr>
      <vt:lpstr>Century</vt:lpstr>
      <vt:lpstr>Sofia Sans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Vladislav Todorov</dc:creator>
  <dc:description/>
  <cp:lastModifiedBy>Татяна Николаева Младенова</cp:lastModifiedBy>
  <cp:revision>534</cp:revision>
  <dcterms:created xsi:type="dcterms:W3CDTF">2021-07-12T13:07:08Z</dcterms:created>
  <dcterms:modified xsi:type="dcterms:W3CDTF">2026-06-03T09:37:28Z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2</vt:i4>
  </property>
  <property fmtid="{D5CDD505-2E9C-101B-9397-08002B2CF9AE}" pid="3" name="Notes">
    <vt:i4>2</vt:i4>
  </property>
  <property fmtid="{D5CDD505-2E9C-101B-9397-08002B2CF9AE}" pid="4" name="PresentationFormat">
    <vt:lpwstr>Custom</vt:lpwstr>
  </property>
  <property fmtid="{D5CDD505-2E9C-101B-9397-08002B2CF9AE}" pid="5" name="Slides">
    <vt:i4>22</vt:i4>
  </property>
</Properties>
</file>