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74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4447AC-9E5D-4BB3-A114-6EE74825E4FE}">
          <p14:sldIdLst>
            <p14:sldId id="256"/>
            <p14:sldId id="257"/>
            <p14:sldId id="258"/>
            <p14:sldId id="259"/>
            <p14:sldId id="261"/>
            <p14:sldId id="260"/>
            <p14:sldId id="262"/>
            <p14:sldId id="263"/>
            <p14:sldId id="274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94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EF3A2-2871-F18A-A592-477E89112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71BB0-D4DB-E5CE-1947-83A83538C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8F279-E1F2-6E6A-6152-EC971861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22B27-CFF1-2BA8-B4F1-FFC4B86C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9ABB-94C0-C3DC-F96D-8215AD12A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73773-A42F-53DE-F042-5FC16B0B4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0DA16-2534-5E0F-5304-42C3EC876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A6A4A-8006-C48C-765F-7CD5A97C3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1785E-061F-B7DF-CF55-B69B7B50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F1E65-706B-E3AF-C057-7439A802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18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F640A-DC95-6BCF-85C4-47DFF73D9D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08B77-E1C8-7517-704D-BFB782FA4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84106-C655-F05B-7498-9A1B8F93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4BCF3-8268-00E6-802B-3DF966B10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78B1-DC70-A1BF-9BCB-76902CED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1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6B25-DBBD-F87B-FE87-A9BE897D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844F9-AD2D-68DE-6B4D-DDC428D08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3DE03-6DA0-E3E8-7356-0AAA5A330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F5658-7502-16D4-DAF7-5CE6FB67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F9CAB-6CEA-BDB2-2C62-523C749E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0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B4756-4F99-1116-E36C-33E7686D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1B8AB-226A-9959-E50D-7D5728E34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C5054-72DD-CF12-D151-71127837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7F84-CCA6-433B-2851-F7CA1A20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C2884-842E-0FA3-3A3A-14430BFD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5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F59CC-1625-0EEA-23D8-5C857070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E9B4-0A5F-67DA-7A2E-81A0B5885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57D50-25E5-F05B-E32C-426F5F7E2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C2F81-AB6C-CF5C-64F2-1F545926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2EEA9-212B-6AB5-0409-A8C9D6F9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91170-66D2-7039-5B04-4BA17A61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3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ADBB0-17BF-B9A4-B42F-52C0CAB8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29551-AB7B-66BE-98C5-0A96BAEEC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BEE4B-5689-36DE-6948-4D0088372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733BE-4914-0834-0AD2-CB0F07A64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6AB85-2A4A-9B4F-48E7-6A2504E37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78043-FF21-4397-BA56-58F790F31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F5816-BB87-7329-136D-83EEEB708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2D78E-C2B1-8CB6-9DC6-17E66207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6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87D1F-688F-7EC4-DEE0-85E1978A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AC773-0DC3-B645-F35C-D029B066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463211-87A8-D11C-6BBA-0F581ABB2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4A5D9-DFB2-8E0F-DD64-4424F4AF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7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2F6B31-16BE-C243-D6CC-001B456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2AA87-990B-1B06-1F05-92E74A4B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F35EB-B08A-F444-40BF-BF0CE182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8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174C-5C89-6583-7E18-9FD2C2BD8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AE4E-8ADE-B230-2FD2-3AC61D6FA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DC1D1-18D0-89CD-D99D-BB8FC670B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231E8-EBCE-B927-BF50-CA62973BC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4C069-4F59-93D0-79D4-83D0EE92E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1DA38-8B9C-7831-4C65-FBF5B16A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56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303B-7943-BB30-B1B0-1263C6AFF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64DE1-840D-0DA9-9A63-740683156C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49951-63CA-5571-844C-27EEEA575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7600-5845-C7C4-AE35-DADE5044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E99C0-DCC2-5315-44F7-37A1AAEFF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12560-DD50-4958-C374-2DAD8A43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0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8D5473-A78D-93C4-EF68-CE1D9C332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92C16-F95B-2E06-51E2-2514499EF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B9787-F33C-54F3-5AA3-8CB73097B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E98F4C-EC31-4EEA-B9CB-D791FF044E3F}" type="datetimeFigureOut">
              <a:rPr lang="en-US" smtClean="0"/>
              <a:t>03-Jun-26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5345-B871-A58E-1845-ACFEFD319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540CA-028A-D91B-F815-F0C8D645B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6F391-6CEE-4AB7-8F1B-B37F0AD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3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EB8F-958A-A543-CCF9-2D221A64E9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Изследване на ефектите на радиация върху параметрите на избрани силициеви фотоумножители</a:t>
            </a:r>
            <a:endParaRPr lang="en-US" sz="3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81FCC-A01B-ACD1-25FB-4967B47C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38575"/>
            <a:ext cx="9144000" cy="2790825"/>
          </a:xfrm>
        </p:spPr>
        <p:txBody>
          <a:bodyPr>
            <a:normAutofit lnSpcReduction="10000"/>
          </a:bodyPr>
          <a:lstStyle/>
          <a:p>
            <a:r>
              <a:rPr lang="bg-BG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Валентин Бучакчиев</a:t>
            </a:r>
          </a:p>
          <a:p>
            <a:endParaRPr lang="bg-BG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bg-BG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bg-BG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bg-BG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Атестационен семинар на катедра „Атомна Физика“</a:t>
            </a:r>
            <a:endParaRPr lang="bg-B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Гр. София,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04</a:t>
            </a:r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.0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.2026 г.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oogle Shape;55;p13">
            <a:extLst>
              <a:ext uri="{FF2B5EF4-FFF2-40B4-BE49-F238E27FC236}">
                <a16:creationId xmlns:a16="http://schemas.microsoft.com/office/drawing/2014/main" id="{B91A47E5-4FAD-B449-3C21-75CD7E2901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62644" y="4444371"/>
            <a:ext cx="866711" cy="111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7;p13">
            <a:extLst>
              <a:ext uri="{FF2B5EF4-FFF2-40B4-BE49-F238E27FC236}">
                <a16:creationId xmlns:a16="http://schemas.microsoft.com/office/drawing/2014/main" id="{3C6613D6-F6A6-33B4-F862-DDF83A1CBF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5675" y="671875"/>
            <a:ext cx="1201301" cy="90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LICE Collaboration">
            <a:extLst>
              <a:ext uri="{FF2B5EF4-FFF2-40B4-BE49-F238E27FC236}">
                <a16:creationId xmlns:a16="http://schemas.microsoft.com/office/drawing/2014/main" id="{8E9A53A9-574D-799C-C6FC-3D9226EAA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" t="2900" r="2031" b="10094"/>
          <a:stretch>
            <a:fillRect/>
          </a:stretch>
        </p:blipFill>
        <p:spPr bwMode="auto">
          <a:xfrm>
            <a:off x="3602172" y="672514"/>
            <a:ext cx="1474152" cy="9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of the ALICE Experiment - CERN Document Server">
            <a:extLst>
              <a:ext uri="{FF2B5EF4-FFF2-40B4-BE49-F238E27FC236}">
                <a16:creationId xmlns:a16="http://schemas.microsoft.com/office/drawing/2014/main" id="{E58A1279-219F-972F-A5E0-F0E3D18E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062" y="671238"/>
            <a:ext cx="665875" cy="9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49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9FA43-D7AF-0AA5-310F-606BC261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Резултати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4" name="Picture 2" descr="Error 404 – Heberjahiz">
            <a:extLst>
              <a:ext uri="{FF2B5EF4-FFF2-40B4-BE49-F238E27FC236}">
                <a16:creationId xmlns:a16="http://schemas.microsoft.com/office/drawing/2014/main" id="{37CE900F-EAEF-BB07-2872-99C5515A7E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751" y="1825625"/>
            <a:ext cx="660449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092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CA74B-45EA-4A8C-E282-3C6CAAF0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Резултати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AFB854-2BB5-DADA-B5D2-BFD8B7882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44500" y="2327971"/>
            <a:ext cx="5651500" cy="346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48DAD-E742-7B8B-CDF0-C8D40D1CD61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96010" y="2327972"/>
            <a:ext cx="5651490" cy="346515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76A90E-737A-2071-E362-9832CEC01C88}"/>
                  </a:ext>
                </a:extLst>
              </p:cNvPr>
              <p:cNvSpPr txBox="1"/>
              <p:nvPr/>
            </p:nvSpPr>
            <p:spPr>
              <a:xfrm>
                <a:off x="1487871" y="1686165"/>
                <a:ext cx="35647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Hamamatsu-S14160-3010PS</a:t>
                </a:r>
              </a:p>
              <a:p>
                <a:pPr algn="ctr"/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3x3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um</m:t>
                    </m:r>
                  </m:oMath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Active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76A90E-737A-2071-E362-9832CEC01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871" y="1686165"/>
                <a:ext cx="3564758" cy="923330"/>
              </a:xfrm>
              <a:prstGeom prst="rect">
                <a:avLst/>
              </a:prstGeom>
              <a:blipFill>
                <a:blip r:embed="rId4"/>
                <a:stretch>
                  <a:fillRect l="-1368" t="-3974" r="-1026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0A333C-19B5-91C5-5840-27AF50F806AB}"/>
                  </a:ext>
                </a:extLst>
              </p:cNvPr>
              <p:cNvSpPr txBox="1"/>
              <p:nvPr/>
            </p:nvSpPr>
            <p:spPr>
              <a:xfrm>
                <a:off x="7139376" y="1686165"/>
                <a:ext cx="35647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Hamamatsu-S14160-3010PS</a:t>
                </a:r>
              </a:p>
              <a:p>
                <a:pPr algn="ctr"/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3x3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um</m:t>
                    </m:r>
                  </m:oMath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Passive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0A333C-19B5-91C5-5840-27AF50F80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376" y="1686165"/>
                <a:ext cx="3564758" cy="923330"/>
              </a:xfrm>
              <a:prstGeom prst="rect">
                <a:avLst/>
              </a:prstGeom>
              <a:blipFill>
                <a:blip r:embed="rId5"/>
                <a:stretch>
                  <a:fillRect l="-1368" t="-3974" r="-1026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212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AE78-82E1-8BED-00ED-6E251BC1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Относно токове и състояния...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86E2DED-BD13-BFD1-541E-18DB79A0AE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" y="1906340"/>
            <a:ext cx="6013704" cy="33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F5961F0-5314-9FCE-2BB3-2C765723E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05" y="1906340"/>
            <a:ext cx="6013399" cy="33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9F3949-8FF1-F582-F378-B54569550BA1}"/>
              </a:ext>
            </a:extLst>
          </p:cNvPr>
          <p:cNvSpPr txBox="1"/>
          <p:nvPr/>
        </p:nvSpPr>
        <p:spPr>
          <a:xfrm>
            <a:off x="838200" y="5208228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Резултати от тест 1 – неокончателни. Кривите вървят сравнително наравно, особено когато се отчете грешката от около 5% от стойността на платото.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Резултатът е силно вероятно следствие от насищането предизвикано от стойността на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R1</a:t>
            </a: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36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2A00C-655D-9EB5-8944-B2C82B1F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Но, тест 2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430B86-AE24-0ABD-59A1-4E5D42736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1180" y="1788731"/>
            <a:ext cx="5974820" cy="328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CE608-C76C-4148-0111-8D59AA69FA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20525" y="1788731"/>
            <a:ext cx="5850295" cy="32805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8F78E-6D1B-1815-E5C7-EDBC2D71CD88}"/>
              </a:ext>
            </a:extLst>
          </p:cNvPr>
          <p:cNvSpPr txBox="1"/>
          <p:nvPr/>
        </p:nvSpPr>
        <p:spPr>
          <a:xfrm>
            <a:off x="838200" y="5208228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Забелязват се консистентно по-ниски токове при активните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SiPM</a:t>
            </a: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Токовете на „пасивните“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SiPM</a:t>
            </a: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са с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</a:t>
            </a: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24% по-високи за 15-микроновите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SiPM</a:t>
            </a: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същото но със стойност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</a:t>
            </a: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19% важи за 10-микроновите.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Резултатът е очакван на база физични съображения.</a:t>
            </a:r>
          </a:p>
        </p:txBody>
      </p:sp>
    </p:spTree>
    <p:extLst>
      <p:ext uri="{BB962C8B-B14F-4D97-AF65-F5344CB8AC3E}">
        <p14:creationId xmlns:p14="http://schemas.microsoft.com/office/powerpoint/2010/main" val="246370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1451-6752-EC02-1213-08E8298AB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Интересуваме се и от пробивното напрежение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1739F-55AC-0250-66DD-BBB8727E8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769"/>
            <a:ext cx="5257800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Литературата твърди, че пробивното напрежение не се влияе от радиацията.</a:t>
            </a:r>
          </a:p>
          <a:p>
            <a:pPr algn="just"/>
            <a:endParaRPr lang="bg-BG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Доверяваме се на литературата, поради което искаме да проверим това.</a:t>
            </a:r>
          </a:p>
          <a:p>
            <a:pPr algn="just"/>
            <a:endParaRPr lang="bg-BG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Стандартните методи за изследване на пробивно напрежение на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SiPM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са чрез прилагане на производна (от 1, 2 или дори 3 ред) върху волт-амперната характеристика и ефективно се свеждат до търсене на инфлексната точка на коляното.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Проблемът е... че това има съмнителна приложимост когато коляното изглежда... така.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1EDA3-A08C-26A8-2EE4-A474F24A2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835" y="2560604"/>
            <a:ext cx="5369018" cy="28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97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9C4CC-D037-DA32-EEC2-E402B96D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11207" cy="1325563"/>
          </a:xfrm>
        </p:spPr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Та решихме да фитираме...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F4037-FF43-A995-897A-79FD9592DD2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38198" y="2369136"/>
            <a:ext cx="5257801" cy="31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E19C1D-BC72-F910-B828-BE3219A271B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32176" y="3429000"/>
            <a:ext cx="5317230" cy="31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D433B-B43E-0912-EA35-5B66A07B4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176" y="2882085"/>
            <a:ext cx="5317231" cy="546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1178C2-B073-8667-9C69-429C27550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8" y="1708963"/>
            <a:ext cx="5257801" cy="6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79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52A2A-9E4B-7DD7-38BD-F9A60F37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Но как валидираме?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CFBA59-1388-A305-C1D5-022E94AA3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404" y="1690688"/>
            <a:ext cx="8813191" cy="4615677"/>
          </a:xfrm>
          <a:prstGeom prst="rect">
            <a:avLst/>
          </a:prstGeom>
        </p:spPr>
      </p:pic>
      <p:pic>
        <p:nvPicPr>
          <p:cNvPr id="10242" name="Picture 2" descr="How To Draw Rage Face, Rage Face, Drawing, Step by Step, by Dawn - DragoArt">
            <a:extLst>
              <a:ext uri="{FF2B5EF4-FFF2-40B4-BE49-F238E27FC236}">
                <a16:creationId xmlns:a16="http://schemas.microsoft.com/office/drawing/2014/main" id="{F566232A-B209-7588-2723-545D66722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88" y="4572952"/>
            <a:ext cx="706184" cy="7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age Face GIFs | Tenor">
            <a:extLst>
              <a:ext uri="{FF2B5EF4-FFF2-40B4-BE49-F238E27FC236}">
                <a16:creationId xmlns:a16="http://schemas.microsoft.com/office/drawing/2014/main" id="{6366DAF4-B96B-FE50-24B7-B2921D30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194" y="2398204"/>
            <a:ext cx="720516" cy="73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549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846DC-C59B-54BF-9E41-DA9297BD8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Стигаме до картинки от типа...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E63950-32E0-6385-AC16-19142CF48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8414334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23296-274F-6F82-6D49-3C6993B5547A}"/>
              </a:ext>
            </a:extLst>
          </p:cNvPr>
          <p:cNvSpPr txBox="1"/>
          <p:nvPr/>
        </p:nvSpPr>
        <p:spPr>
          <a:xfrm>
            <a:off x="9139758" y="2361152"/>
            <a:ext cx="2214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Softplus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bg-BG" dirty="0">
                <a:solidFill>
                  <a:srgbClr val="00B050"/>
                </a:solidFill>
              </a:rPr>
              <a:t>модел</a:t>
            </a:r>
            <a:endParaRPr lang="en-US" dirty="0">
              <a:solidFill>
                <a:srgbClr val="00B050"/>
              </a:solidFill>
            </a:endParaRPr>
          </a:p>
          <a:p>
            <a:endParaRPr lang="bg-BG" dirty="0"/>
          </a:p>
          <a:p>
            <a:r>
              <a:rPr lang="bg-BG" dirty="0">
                <a:solidFill>
                  <a:srgbClr val="FF0000"/>
                </a:solidFill>
              </a:rPr>
              <a:t>Хиперболичен Тангенс</a:t>
            </a:r>
          </a:p>
          <a:p>
            <a:endParaRPr lang="en-US" dirty="0"/>
          </a:p>
          <a:p>
            <a:r>
              <a:rPr lang="bg-BG" dirty="0">
                <a:solidFill>
                  <a:srgbClr val="0070C0"/>
                </a:solidFill>
              </a:rPr>
              <a:t>Очаквано </a:t>
            </a:r>
            <a:r>
              <a:rPr lang="en-US" dirty="0" err="1">
                <a:solidFill>
                  <a:srgbClr val="0070C0"/>
                </a:solidFill>
              </a:rPr>
              <a:t>VBr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74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883F-CA2E-FA65-5DF8-44371000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rgbClr val="0070C0"/>
                </a:solidFill>
              </a:rPr>
              <a:t>Нагл... анализът продължава...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A8E02-955F-E9DF-031D-C593DB2E6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Работи се върху подобряването на моделите за фитиране и точността на определяне на пробивното напрежение</a:t>
            </a:r>
          </a:p>
          <a:p>
            <a:endParaRPr lang="bg-B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Данните се засичат и с данните от температурните сензори, за да се получи пълна картина</a:t>
            </a:r>
          </a:p>
          <a:p>
            <a:endParaRPr lang="bg-B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Очаква се да се направят някои допълнителни измервания върху установката от тест 2</a:t>
            </a:r>
          </a:p>
          <a:p>
            <a:endParaRPr lang="bg-B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така работата върви и ни повлича и нас със себе си.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93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380D-9CDC-D58F-B59A-639C2DAA9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0192"/>
            <a:ext cx="10515600" cy="2257616"/>
          </a:xfrm>
        </p:spPr>
        <p:txBody>
          <a:bodyPr>
            <a:normAutofit/>
          </a:bodyPr>
          <a:lstStyle/>
          <a:p>
            <a:pPr algn="ctr"/>
            <a:r>
              <a:rPr lang="bg-BG" sz="7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Благодаря </a:t>
            </a:r>
            <a:br>
              <a:rPr lang="bg-BG" sz="72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bg-BG" sz="7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за вниманието</a:t>
            </a:r>
            <a:endParaRPr lang="en-US" sz="7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7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29F9F6-D1F9-390C-AE0C-BBDD3C33C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13353"/>
            <a:ext cx="5705856" cy="22312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FC0FA5-06ED-1B5F-E57A-10585549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Общи приказки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35F1E-CF8A-89A6-5BD6-0845FD920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algn="just"/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Силициевите фотоумножители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SiPM</a:t>
            </a:r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са бързо установяващ се аналог на ФЕУ-тата.</a:t>
            </a:r>
          </a:p>
          <a:p>
            <a:pPr algn="just"/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Характеризират се със сравнимо усилване, но работят при много по-малки преднап-режения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(&lt;50 V</a:t>
            </a:r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и са значително по-компактни.</a:t>
            </a:r>
          </a:p>
          <a:p>
            <a:pPr algn="just"/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Това ги прави крайно удобни за космически приложения, но и обект на интерес и за наземни експерименти. Особено в среди със силни магнитни полета, към които те са нечувствителни.</a:t>
            </a:r>
          </a:p>
          <a:p>
            <a:pPr algn="just"/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Състоят се от множество клетки, всяка от които представлява лавинен диод с гасящ резистор.</a:t>
            </a:r>
          </a:p>
          <a:p>
            <a:pPr algn="just"/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Имат нужната чувствителност за регистрация на единични фотони.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BCD528-465F-F44A-2865-5769B162E705}"/>
              </a:ext>
            </a:extLst>
          </p:cNvPr>
          <p:cNvSpPr txBox="1">
            <a:spLocks/>
          </p:cNvSpPr>
          <p:nvPr/>
        </p:nvSpPr>
        <p:spPr>
          <a:xfrm>
            <a:off x="6448044" y="4671187"/>
            <a:ext cx="5001768" cy="7223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bg-BG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Къде е големият минус? Ами силициеви са. И идват с типичните слабости на този тип детектори...</a:t>
            </a:r>
          </a:p>
        </p:txBody>
      </p:sp>
    </p:spTree>
    <p:extLst>
      <p:ext uri="{BB962C8B-B14F-4D97-AF65-F5344CB8AC3E}">
        <p14:creationId xmlns:p14="http://schemas.microsoft.com/office/powerpoint/2010/main" val="3610173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2E60-224E-A573-2C95-71A7267FF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SiPM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 реална среда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7AD8-BD45-4742-50D1-612C96F1D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Повечето приложения на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SiPM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ги поставят в радиационна среда. И като типични силициеви сензори,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SiPM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 обичат такива условия...</a:t>
            </a:r>
          </a:p>
          <a:p>
            <a:pPr algn="just"/>
            <a:endParaRPr lang="bg-BG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Продължителното влияние на радиация има доказан негативен ефект върху сензорите – появата на локални дефекти в кристалната решетка на силиция води до съсипване на свойствата им.</a:t>
            </a:r>
          </a:p>
          <a:p>
            <a:pPr algn="just"/>
            <a:endParaRPr lang="bg-BG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Увеличават се многократно шумовете (ток на тъмно).</a:t>
            </a:r>
          </a:p>
          <a:p>
            <a:pPr algn="just"/>
            <a:endParaRPr lang="bg-BG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Поради това множество експерименти, а и самите производители на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SiPM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постоянно провеждат тестове за поведението им след облъчване.</a:t>
            </a:r>
          </a:p>
        </p:txBody>
      </p:sp>
      <p:pic>
        <p:nvPicPr>
          <p:cNvPr id="1026" name="Picture 2" descr="Memebase - radiation - All Your Memes In Our Base - Funny Memes -  Cheezburger">
            <a:extLst>
              <a:ext uri="{FF2B5EF4-FFF2-40B4-BE49-F238E27FC236}">
                <a16:creationId xmlns:a16="http://schemas.microsoft.com/office/drawing/2014/main" id="{F179F73E-E2EC-C3EC-50DC-3755E18DF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595438"/>
            <a:ext cx="47625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021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8B1C8-9D10-98C4-4FE0-2E6F3528F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 ние така </a:t>
            </a:r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63DCE7-952C-04B0-EB93-79C9DAD302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5632" y="1825625"/>
                <a:ext cx="5230368" cy="4351338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bg-BG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За целите на редица проекти и ползватели (</a:t>
                </a:r>
                <a:r>
                  <a:rPr 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CERN, ESA</a:t>
                </a:r>
                <a:r>
                  <a:rPr lang="bg-BG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r>
                  <a:rPr 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:r>
                  <a:rPr lang="bg-BG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провеждаме тестове на поведението на различни </a:t>
                </a:r>
                <a:r>
                  <a:rPr lang="en-US" sz="18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SiPM</a:t>
                </a:r>
                <a:r>
                  <a:rPr lang="bg-BG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поставени в радиационна среда.</a:t>
                </a:r>
              </a:p>
              <a:p>
                <a:pPr algn="just"/>
                <a:endParaRPr lang="bg-BG" sz="1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just"/>
                <a:r>
                  <a:rPr lang="bg-BG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Тестват се различни производители, различни площи (</a:t>
                </a:r>
                <a14:m>
                  <m:oMath xmlns:m="http://schemas.openxmlformats.org/officeDocument/2006/math">
                    <m:r>
                      <a:rPr lang="bg-BG" sz="18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bg-BG" sz="1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х3 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bg-BG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bg-BG" sz="1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4х4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sz="1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^2</m:t>
                    </m:r>
                  </m:oMath>
                </a14:m>
                <a:r>
                  <a:rPr lang="bg-BG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r>
                  <a:rPr 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:r>
                  <a:rPr lang="bg-BG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както и различни размери на клетките (50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um</m:t>
                    </m:r>
                  </m:oMath>
                </a14:m>
                <a:r>
                  <a:rPr 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40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um</m:t>
                    </m:r>
                  </m:oMath>
                </a14:m>
                <a:r>
                  <a:rPr 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15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um</m:t>
                    </m:r>
                  </m:oMath>
                </a14:m>
                <a:r>
                  <a:rPr 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um</m:t>
                    </m:r>
                  </m:oMath>
                </a14:m>
                <a:r>
                  <a:rPr lang="bg-BG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endPara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just"/>
                <a:endPara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just"/>
                <a:r>
                  <a:rPr lang="bg-BG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И по-важно – тества се поведението при включено и изключено състояние на сензора – нещо, което не се среща много в литературата.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63DCE7-952C-04B0-EB93-79C9DAD302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5632" y="1825625"/>
                <a:ext cx="5230368" cy="4351338"/>
              </a:xfrm>
              <a:blipFill>
                <a:blip r:embed="rId2"/>
                <a:stretch>
                  <a:fillRect l="-699" t="-1261" r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85CA0C6-BEF5-E9CE-0038-BB99B6863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42" y="291973"/>
            <a:ext cx="4035458" cy="3417212"/>
          </a:xfrm>
          <a:prstGeom prst="rect">
            <a:avLst/>
          </a:prstGeom>
        </p:spPr>
      </p:pic>
      <p:pic>
        <p:nvPicPr>
          <p:cNvPr id="2052" name="Picture 4" descr="Why does 'turn it off and on again' work?">
            <a:extLst>
              <a:ext uri="{FF2B5EF4-FFF2-40B4-BE49-F238E27FC236}">
                <a16:creationId xmlns:a16="http://schemas.microsoft.com/office/drawing/2014/main" id="{048659D9-CE48-535D-4444-B821C5211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42" y="3539433"/>
            <a:ext cx="4035458" cy="302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163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3386-7BBA-7C92-76E9-6D0A2C02A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Какво правим точно?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320DC-1B29-4ECB-2049-7D0C11EBB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Бяха проведени две тестови кампании, в които облъчихме образци в съоръжението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CHARM, CERN. </a:t>
            </a:r>
          </a:p>
          <a:p>
            <a:pPr algn="just"/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CHARM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 намира на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PS</a:t>
            </a:r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Протонни снопове отклонени от ускорителя се сблъскват с мишена и вторичната радиация, която е от смесен тип и съдържа разнообразни видове частици, се използва за облъчване на образците. Крайната доза зависи от разположението на установката в рамките на комплекса.</a:t>
            </a:r>
          </a:p>
          <a:p>
            <a:pPr algn="just"/>
            <a:endParaRPr lang="bg-BG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първата кампания поставихме две установки – една на минимална доза и една на максимална.</a:t>
            </a:r>
          </a:p>
          <a:p>
            <a:pPr algn="just"/>
            <a:endParaRPr lang="bg-BG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втората използвахме само позиция за минимална доза.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 descr="In-Situ Testing of a Multi-Band Software-Defined Radio Platform in a Mixed- Field Irradiation Environment">
            <a:extLst>
              <a:ext uri="{FF2B5EF4-FFF2-40B4-BE49-F238E27FC236}">
                <a16:creationId xmlns:a16="http://schemas.microsoft.com/office/drawing/2014/main" id="{7F47C320-251A-18FA-59A0-1205049E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81" y="1690688"/>
            <a:ext cx="523875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45819A-468C-4B0E-DF73-8F1A18678AC7}"/>
              </a:ext>
            </a:extLst>
          </p:cNvPr>
          <p:cNvSpPr txBox="1"/>
          <p:nvPr/>
        </p:nvSpPr>
        <p:spPr>
          <a:xfrm>
            <a:off x="7077985" y="6062663"/>
            <a:ext cx="3961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Layout of the CHARM Facility - CERN</a:t>
            </a:r>
          </a:p>
        </p:txBody>
      </p:sp>
    </p:spTree>
    <p:extLst>
      <p:ext uri="{BB962C8B-B14F-4D97-AF65-F5344CB8AC3E}">
        <p14:creationId xmlns:p14="http://schemas.microsoft.com/office/powerpoint/2010/main" val="3152717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16DB-82F3-8B85-EEB2-C18797378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Обща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схема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B6C55C8-70AB-744D-B0AF-93FD099579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52" y="1825625"/>
            <a:ext cx="932429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57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22DD69-9AFE-ABAA-D825-DEED7BE8F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38200" y="1690688"/>
            <a:ext cx="10515600" cy="419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DF8165-6AB3-EC2F-78CC-6D0A9366A1D2}"/>
              </a:ext>
            </a:extLst>
          </p:cNvPr>
          <p:cNvSpPr txBox="1"/>
          <p:nvPr/>
        </p:nvSpPr>
        <p:spPr>
          <a:xfrm>
            <a:off x="6096000" y="5062594"/>
            <a:ext cx="2602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Тест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2:</a:t>
            </a:r>
          </a:p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R1 = 1 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Ω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R2 = 50 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Ω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C1 = 10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nF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C2 = 100 pF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4" name="Picture 4" descr="1,444,969 Warning Icons Royalty-Free Images, Stock Photos &amp; Pictures |  Shutterstock">
            <a:extLst>
              <a:ext uri="{FF2B5EF4-FFF2-40B4-BE49-F238E27FC236}">
                <a16:creationId xmlns:a16="http://schemas.microsoft.com/office/drawing/2014/main" id="{D4A512B3-E005-1108-AA65-B69E31936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5"/>
          <a:stretch>
            <a:fillRect/>
          </a:stretch>
        </p:blipFill>
        <p:spPr bwMode="auto">
          <a:xfrm>
            <a:off x="7963091" y="5609598"/>
            <a:ext cx="522923" cy="47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B87EA-89D3-11FD-DDA4-C54D3BEE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Схема на изчитането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C253B-724A-0AE8-F148-ABEC56C29258}"/>
              </a:ext>
            </a:extLst>
          </p:cNvPr>
          <p:cNvSpPr txBox="1"/>
          <p:nvPr/>
        </p:nvSpPr>
        <p:spPr>
          <a:xfrm>
            <a:off x="3493008" y="5062594"/>
            <a:ext cx="2602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Тест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1:</a:t>
            </a:r>
          </a:p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R1 = 10 k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Ω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R2 = 1 k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Ω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C1 = 10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nF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C2 = 100 pF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28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80DA-0E78-DAC9-CAD0-0D0DE16A9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Разликите между 1 и 2 тест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B378-2569-786A-8A46-FEE1EDBE7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Значителна промяна в стойностите на резисторите. </a:t>
            </a:r>
          </a:p>
          <a:p>
            <a:pPr lvl="1"/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 се, че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R1 </a:t>
            </a: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потиска значително тока в системата, водейки до насищане на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SiPM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-a</a:t>
            </a: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при значително по-ниски токове</a:t>
            </a:r>
          </a:p>
          <a:p>
            <a:pPr lvl="1"/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Също така в един момент осъзнахме, че слагайки голям резистор на изхода (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R2</a:t>
            </a:r>
            <a:r>
              <a:rPr lang="bg-BG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съсипваме сигналите си колкото повече напредва тестът.</a:t>
            </a:r>
            <a:endParaRPr lang="bg-BG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 тест 2 силициевите фотоумножители бяха поставени в кръг, за да се уеднакви максимално много светлината, която попада върху тях от диода.</a:t>
            </a:r>
          </a:p>
          <a:p>
            <a:r>
              <a:rPr lang="bg-BG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Тест 2 внася и контрол (наблюдение и записване) на температурата посредством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Pt-1000 RTD.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bg-BG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D28E9A4-FE5A-BBD6-307A-0D5FCCB7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32" y="5438776"/>
            <a:ext cx="2511217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28A45F5-0961-4295-F928-E61BED12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2832" y="4200525"/>
            <a:ext cx="2511217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BC853-A8A1-63A0-11D4-4369B98E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3" y="4200525"/>
            <a:ext cx="2480979" cy="247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76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12944-A207-693A-6110-6AEAE9AB2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Тестовата установка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4BF041-3A3D-A733-5943-6C65191D4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7035" y="365125"/>
            <a:ext cx="3506765" cy="6234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498E82-AEFC-A1F6-66DA-AD00E330A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6777805" cy="38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1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ull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842</Words>
  <Application>Microsoft Office PowerPoint</Application>
  <PresentationFormat>Widescreen</PresentationFormat>
  <Paragraphs>101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Cambria Math</vt:lpstr>
      <vt:lpstr>Verdana</vt:lpstr>
      <vt:lpstr>Wingdings</vt:lpstr>
      <vt:lpstr>Office Theme</vt:lpstr>
      <vt:lpstr>Изследване на ефектите на радиация върху параметрите на избрани силициеви фотоумножители</vt:lpstr>
      <vt:lpstr>Общи приказки</vt:lpstr>
      <vt:lpstr>SiPM в реална среда</vt:lpstr>
      <vt:lpstr>И ние така </vt:lpstr>
      <vt:lpstr>Какво правим точно?</vt:lpstr>
      <vt:lpstr>Обща схема</vt:lpstr>
      <vt:lpstr>Схема на изчитането</vt:lpstr>
      <vt:lpstr>Разликите между 1 и 2 тест</vt:lpstr>
      <vt:lpstr>Тестовата установка</vt:lpstr>
      <vt:lpstr>Резултати</vt:lpstr>
      <vt:lpstr>Резултати</vt:lpstr>
      <vt:lpstr>Относно токове и състояния...</vt:lpstr>
      <vt:lpstr>Но, тест 2</vt:lpstr>
      <vt:lpstr>Интересуваме се и от пробивното напрежение</vt:lpstr>
      <vt:lpstr>Та решихме да фитираме...</vt:lpstr>
      <vt:lpstr>Но как валидираме?</vt:lpstr>
      <vt:lpstr>Стигаме до картинки от типа...</vt:lpstr>
      <vt:lpstr>Нагл... анализът продължава...</vt:lpstr>
      <vt:lpstr>Благодаря  за вниманието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Valentin Buchakchiev</dc:creator>
  <cp:lastModifiedBy>Татяна Николаева Младенова</cp:lastModifiedBy>
  <cp:revision>6</cp:revision>
  <dcterms:created xsi:type="dcterms:W3CDTF">2026-04-18T01:40:17Z</dcterms:created>
  <dcterms:modified xsi:type="dcterms:W3CDTF">2026-06-03T12:44:19Z</dcterms:modified>
</cp:coreProperties>
</file>