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1191-E25C-4768-9B09-6C3F67071635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269C2-68D0-4936-B96D-0029E22EA34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1121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Recovering</a:t>
            </a:r>
            <a:r>
              <a:rPr lang="en-US" baseline="0" dirty="0" smtClean="0"/>
              <a:t> of the spectra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269C2-68D0-4936-B96D-0029E22EA346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674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269C2-68D0-4936-B96D-0029E22EA346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524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492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304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1800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907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74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804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771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103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419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5770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733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29EA-CF8F-4756-988E-4A87DB731180}" type="datetimeFigureOut">
              <a:rPr lang="bg-BG" smtClean="0"/>
              <a:t>20.2.2025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145B-FCBF-4234-8C54-C87B1BECC65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963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-ms.web.cern.ch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12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Nuclear physics </a:t>
            </a:r>
            <a:r>
              <a:rPr lang="en-US" dirty="0" smtClean="0"/>
              <a:t>activit</a:t>
            </a:r>
            <a:r>
              <a:rPr lang="en-US" dirty="0" smtClean="0"/>
              <a:t>ies</a:t>
            </a:r>
            <a:r>
              <a:rPr lang="en-US" dirty="0" smtClean="0"/>
              <a:t> </a:t>
            </a:r>
            <a:r>
              <a:rPr lang="bg-BG" dirty="0" smtClean="0"/>
              <a:t>          </a:t>
            </a:r>
            <a:r>
              <a:rPr lang="en-US" dirty="0" smtClean="0"/>
              <a:t>at</a:t>
            </a:r>
            <a:r>
              <a:rPr lang="bg-BG" dirty="0" smtClean="0"/>
              <a:t> </a:t>
            </a:r>
            <a:r>
              <a:rPr lang="en-US" dirty="0" smtClean="0"/>
              <a:t>INRNE, BAS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28829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Assoc. prof. </a:t>
            </a:r>
            <a:r>
              <a:rPr lang="en-US" dirty="0" err="1" smtClean="0"/>
              <a:t>Petko</a:t>
            </a:r>
            <a:r>
              <a:rPr lang="en-US" dirty="0" smtClean="0"/>
              <a:t> B. </a:t>
            </a:r>
            <a:r>
              <a:rPr lang="en-US" dirty="0" err="1" smtClean="0"/>
              <a:t>Krastev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ECFA – Sofia, 2025</a:t>
            </a:r>
            <a:endParaRPr lang="bg-BG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1" y="233860"/>
            <a:ext cx="2131662" cy="14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0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Studying the structure of light nuclei in the mass region A=30.</a:t>
            </a:r>
            <a:endParaRPr lang="bg-BG" sz="2800" dirty="0"/>
          </a:p>
        </p:txBody>
      </p:sp>
      <p:sp>
        <p:nvSpPr>
          <p:cNvPr id="4" name="Rectangle 3"/>
          <p:cNvSpPr/>
          <p:nvPr/>
        </p:nvSpPr>
        <p:spPr>
          <a:xfrm>
            <a:off x="469641" y="1325563"/>
            <a:ext cx="10481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rgbClr val="3C4043"/>
                </a:solidFill>
                <a:effectLst/>
                <a:latin typeface="Roboto"/>
              </a:rPr>
              <a:t>Experiment: </a:t>
            </a:r>
            <a:r>
              <a:rPr lang="en-US" sz="2000" b="0" i="0" dirty="0" err="1" smtClean="0">
                <a:solidFill>
                  <a:srgbClr val="3C4043"/>
                </a:solidFill>
                <a:effectLst/>
                <a:latin typeface="Roboto"/>
              </a:rPr>
              <a:t>Measurings</a:t>
            </a:r>
            <a:r>
              <a:rPr lang="en-US" sz="2000" b="0" i="0" dirty="0" smtClean="0">
                <a:solidFill>
                  <a:srgbClr val="3C4043"/>
                </a:solidFill>
                <a:effectLst/>
                <a:latin typeface="Roboto"/>
              </a:rPr>
              <a:t> of lifetimes at the </a:t>
            </a:r>
            <a:r>
              <a:rPr lang="en-US" sz="2000" b="1" i="0" dirty="0" smtClean="0">
                <a:solidFill>
                  <a:srgbClr val="3C4043"/>
                </a:solidFill>
                <a:effectLst/>
                <a:latin typeface="Roboto"/>
              </a:rPr>
              <a:t>National Laboratory in </a:t>
            </a:r>
            <a:r>
              <a:rPr lang="en-US" sz="2000" b="1" i="0" dirty="0" err="1" smtClean="0">
                <a:solidFill>
                  <a:srgbClr val="3C4043"/>
                </a:solidFill>
                <a:effectLst/>
                <a:latin typeface="Roboto"/>
              </a:rPr>
              <a:t>Legnaro</a:t>
            </a:r>
            <a:r>
              <a:rPr lang="en-US" sz="2000" dirty="0" smtClean="0">
                <a:solidFill>
                  <a:srgbClr val="3C4043"/>
                </a:solidFill>
                <a:latin typeface="Roboto"/>
              </a:rPr>
              <a:t>: </a:t>
            </a:r>
            <a:r>
              <a:rPr lang="en-US" sz="2000" b="0" i="0" dirty="0" smtClean="0">
                <a:solidFill>
                  <a:srgbClr val="3C4043"/>
                </a:solidFill>
                <a:effectLst/>
                <a:latin typeface="Roboto"/>
              </a:rPr>
              <a:t>Italian National Institute for Nuclear Physics, with the PIAVE-ALPI accelerator complex and the GASP gamma-ray spectrometer.</a:t>
            </a:r>
            <a:endParaRPr lang="bg-BG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A84371A-D97C-E176-6505-2A76AFF26F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53" y="4814595"/>
            <a:ext cx="2369975" cy="2843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85106E8-4A95-AE3E-ED14-6BD0C76334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09" y="2229356"/>
            <a:ext cx="3010677" cy="3387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15" y="2500604"/>
            <a:ext cx="739523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94649" cy="894508"/>
          </a:xfrm>
        </p:spPr>
        <p:txBody>
          <a:bodyPr>
            <a:normAutofit fontScale="90000"/>
          </a:bodyPr>
          <a:lstStyle/>
          <a:p>
            <a:r>
              <a:rPr lang="en-US" altLang="en-US" b="1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PIAVE-ALPI Setup</a:t>
            </a:r>
            <a:r>
              <a:rPr lang="en-US" altLang="en-US" b="1" i="1" dirty="0">
                <a:solidFill>
                  <a:srgbClr val="FF0000"/>
                </a:solidFill>
                <a:latin typeface="Constantia" panose="02030602050306030303" pitchFamily="18" charset="0"/>
              </a:rPr>
              <a:t/>
            </a:r>
            <a:br>
              <a:rPr lang="en-US" altLang="en-US" b="1" i="1" dirty="0">
                <a:solidFill>
                  <a:srgbClr val="FF0000"/>
                </a:solidFill>
                <a:latin typeface="Constantia" panose="02030602050306030303" pitchFamily="18" charset="0"/>
              </a:rPr>
            </a:br>
            <a:endParaRPr lang="bg-BG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646AC76-51C1-CEB1-354F-5CDC191ADBA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6" y="1259634"/>
            <a:ext cx="4450702" cy="5514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33298" y="1882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0" dirty="0" smtClean="0">
                <a:solidFill>
                  <a:srgbClr val="3C4043"/>
                </a:solidFill>
                <a:effectLst/>
              </a:rPr>
              <a:t>The complex consists of:</a:t>
            </a:r>
            <a:r>
              <a:rPr lang="en-US" b="0" i="0" dirty="0" smtClean="0">
                <a:solidFill>
                  <a:srgbClr val="3C4043"/>
                </a:solidFill>
                <a:effectLst/>
              </a:rPr>
              <a:t> </a:t>
            </a:r>
          </a:p>
          <a:p>
            <a:endParaRPr lang="en-US" b="0" i="0" dirty="0" smtClean="0">
              <a:solidFill>
                <a:srgbClr val="3C4043"/>
              </a:solidFill>
              <a:effectLst/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3C4043"/>
                </a:solidFill>
                <a:effectLst/>
              </a:rPr>
              <a:t>PIAVE injector and an ALPI linear accelerator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3C4043"/>
                </a:solidFill>
                <a:effectLst/>
              </a:rPr>
              <a:t>Ion source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3C4043"/>
                </a:solidFill>
                <a:effectLst/>
              </a:rPr>
              <a:t>High voltage terminal "Stripper" composed of multiple foils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3C4043"/>
                </a:solidFill>
                <a:effectLst/>
              </a:rPr>
              <a:t>Magnetic systems directing the beam to the target</a:t>
            </a:r>
            <a:endParaRPr lang="bg-BG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029402-0B92-77C5-D97E-E204FE01E42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67" y="1942600"/>
            <a:ext cx="2599159" cy="4304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82506" y="2028407"/>
            <a:ext cx="3997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 high-performance detectors made of ultrapure germanium (</a:t>
            </a:r>
            <a:r>
              <a:rPr lang="en-US" dirty="0" err="1" smtClean="0"/>
              <a:t>HPGe</a:t>
            </a:r>
            <a:r>
              <a:rPr lang="en-US" dirty="0" smtClean="0"/>
              <a:t>) with anti-Compton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4π calorimeter composed of 80 BGO crystals arranged in seven circles, at different angles to the beam: 34°(6 pieces), 59°(6), 72°(4), 90°(8), 108°(4), 121°(6) and 146°(6).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7543278" y="4531959"/>
            <a:ext cx="31309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3C4043"/>
                </a:solidFill>
                <a:effectLst/>
              </a:rPr>
              <a:t>Participants in the project two: </a:t>
            </a:r>
          </a:p>
          <a:p>
            <a:r>
              <a:rPr lang="en-US" b="0" i="0" dirty="0" err="1" smtClean="0">
                <a:solidFill>
                  <a:srgbClr val="3C4043"/>
                </a:solidFill>
                <a:effectLst/>
              </a:rPr>
              <a:t>Yvaylo</a:t>
            </a:r>
            <a:r>
              <a:rPr lang="en-US" b="0" i="0" dirty="0" smtClean="0">
                <a:solidFill>
                  <a:srgbClr val="3C4043"/>
                </a:solidFill>
                <a:effectLst/>
              </a:rPr>
              <a:t> </a:t>
            </a:r>
            <a:r>
              <a:rPr lang="en-US" b="0" i="0" dirty="0" err="1" smtClean="0">
                <a:solidFill>
                  <a:srgbClr val="3C4043"/>
                </a:solidFill>
                <a:effectLst/>
              </a:rPr>
              <a:t>Panteleev</a:t>
            </a:r>
            <a:r>
              <a:rPr lang="bg-BG" b="0" i="0" dirty="0" smtClean="0">
                <a:solidFill>
                  <a:srgbClr val="3C4043"/>
                </a:solidFill>
                <a:effectLst/>
              </a:rPr>
              <a:t> </a:t>
            </a:r>
            <a:r>
              <a:rPr lang="en-US" b="0" i="0" dirty="0" smtClean="0">
                <a:solidFill>
                  <a:srgbClr val="3C4043"/>
                </a:solidFill>
                <a:effectLst/>
              </a:rPr>
              <a:t>PhD student </a:t>
            </a:r>
          </a:p>
          <a:p>
            <a:r>
              <a:rPr lang="en-US" dirty="0">
                <a:solidFill>
                  <a:srgbClr val="3C4043"/>
                </a:solidFill>
              </a:rPr>
              <a:t>a</a:t>
            </a:r>
            <a:r>
              <a:rPr lang="en-US" dirty="0" smtClean="0">
                <a:solidFill>
                  <a:srgbClr val="3C4043"/>
                </a:solidFill>
              </a:rPr>
              <a:t>nd Prof. D. </a:t>
            </a:r>
            <a:r>
              <a:rPr lang="en-US" dirty="0" err="1" smtClean="0">
                <a:solidFill>
                  <a:srgbClr val="3C4043"/>
                </a:solidFill>
              </a:rPr>
              <a:t>Tonev</a:t>
            </a:r>
            <a:r>
              <a:rPr lang="en-US" dirty="0" smtClean="0">
                <a:solidFill>
                  <a:srgbClr val="3C4043"/>
                </a:solidFill>
              </a:rPr>
              <a:t> supervisor.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0022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5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Nuclear Physics experiments at the 9-MV FN </a:t>
            </a:r>
            <a:r>
              <a:rPr lang="en-US" sz="2800" dirty="0" err="1"/>
              <a:t>Pelletron</a:t>
            </a:r>
            <a:r>
              <a:rPr lang="en-US" sz="2800" dirty="0"/>
              <a:t> Tandem accelerator at IFIN-HH </a:t>
            </a:r>
            <a:r>
              <a:rPr lang="en-US" sz="2800" dirty="0" err="1"/>
              <a:t>Magurelle</a:t>
            </a:r>
            <a:r>
              <a:rPr lang="en-US" sz="2800" dirty="0"/>
              <a:t>, Romania. </a:t>
            </a:r>
            <a:endParaRPr lang="bg-BG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73820" y="895740"/>
            <a:ext cx="4254760" cy="5082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494" y="4199463"/>
            <a:ext cx="7001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kern="100" dirty="0">
                <a:ea typeface="Noto Serif CJK SC"/>
                <a:cs typeface="Lohit Devanagari"/>
              </a:rPr>
              <a:t>The experiment </a:t>
            </a:r>
            <a:r>
              <a:rPr lang="en-US" kern="100" dirty="0" smtClean="0">
                <a:ea typeface="Noto Serif CJK SC"/>
                <a:cs typeface="Lohit Devanagari"/>
              </a:rPr>
              <a:t>regards measuring </a:t>
            </a:r>
            <a:r>
              <a:rPr lang="en-US" kern="100" dirty="0">
                <a:ea typeface="Noto Serif CJK SC"/>
                <a:cs typeface="Lohit Devanagari"/>
              </a:rPr>
              <a:t>the “Lifetimes of the Ag core-excited states</a:t>
            </a:r>
            <a:r>
              <a:rPr lang="en-US" kern="100" dirty="0" smtClean="0">
                <a:ea typeface="Noto Serif CJK SC"/>
                <a:cs typeface="Lohit Devanagari"/>
              </a:rPr>
              <a:t>”. </a:t>
            </a:r>
            <a:r>
              <a:rPr lang="en-US" b="1" kern="100" dirty="0" smtClean="0">
                <a:ea typeface="Noto Serif CJK SC"/>
                <a:cs typeface="Lohit Devanagari"/>
              </a:rPr>
              <a:t>The </a:t>
            </a:r>
            <a:r>
              <a:rPr lang="en-US" b="1" kern="100" dirty="0">
                <a:ea typeface="Noto Serif CJK SC"/>
                <a:cs typeface="Lohit Devanagari"/>
              </a:rPr>
              <a:t>results were published in 2024 in Physics </a:t>
            </a:r>
            <a:r>
              <a:rPr lang="en-US" b="1" kern="100" dirty="0" err="1">
                <a:ea typeface="Noto Serif CJK SC"/>
                <a:cs typeface="Lohit Devanagari"/>
              </a:rPr>
              <a:t>Scripta</a:t>
            </a:r>
            <a:r>
              <a:rPr lang="en-US" b="1" kern="100" dirty="0">
                <a:ea typeface="Noto Serif CJK SC"/>
                <a:cs typeface="Lohit Devanagari"/>
              </a:rPr>
              <a:t> under the title “Core-excited states in </a:t>
            </a:r>
            <a:r>
              <a:rPr lang="en-US" b="1" kern="100" baseline="30000" dirty="0">
                <a:ea typeface="Noto Serif CJK SC"/>
                <a:cs typeface="Lohit Devanagari"/>
              </a:rPr>
              <a:t>105</a:t>
            </a:r>
            <a:r>
              <a:rPr lang="en-US" b="1" kern="100" dirty="0">
                <a:ea typeface="Noto Serif CJK SC"/>
                <a:cs typeface="Lohit Devanagari"/>
              </a:rPr>
              <a:t>Cd”.</a:t>
            </a:r>
            <a:endParaRPr lang="bg-BG" b="1" kern="100" dirty="0">
              <a:ea typeface="Noto Serif CJK SC"/>
              <a:cs typeface="Lohit Devanaga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494" y="1242203"/>
            <a:ext cx="70757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kern="100" dirty="0">
                <a:ea typeface="Noto Serif CJK SC"/>
                <a:cs typeface="Lohit Devanagari"/>
              </a:rPr>
              <a:t>Two researchers from the Institute of Nuclear Research and Nuclear Energy, Bulgarian Academy of Sciences perform Nuclear Physics experiments at the 9-MV FN </a:t>
            </a:r>
            <a:r>
              <a:rPr lang="en-US" b="1" kern="100" dirty="0" err="1">
                <a:ea typeface="Noto Serif CJK SC"/>
                <a:cs typeface="Lohit Devanagari"/>
              </a:rPr>
              <a:t>Pelletron</a:t>
            </a:r>
            <a:r>
              <a:rPr lang="en-US" b="1" kern="100" dirty="0">
                <a:ea typeface="Noto Serif CJK SC"/>
                <a:cs typeface="Lohit Devanagari"/>
              </a:rPr>
              <a:t> Tandem accelerator at IFIN-HH </a:t>
            </a:r>
            <a:r>
              <a:rPr lang="en-US" b="1" kern="100" dirty="0" err="1">
                <a:ea typeface="Noto Serif CJK SC"/>
                <a:cs typeface="Lohit Devanagari"/>
              </a:rPr>
              <a:t>Magurelle</a:t>
            </a:r>
            <a:r>
              <a:rPr lang="en-US" b="1" kern="100" dirty="0">
                <a:ea typeface="Noto Serif CJK SC"/>
                <a:cs typeface="Lohit Devanagari"/>
              </a:rPr>
              <a:t>, Romania.</a:t>
            </a:r>
            <a:r>
              <a:rPr lang="en-US" kern="100" dirty="0">
                <a:ea typeface="Noto Serif CJK SC"/>
                <a:cs typeface="Lohit Devanagari"/>
              </a:rPr>
              <a:t> The Nuclear Structure experiments are performed at the ROSPHERE multi-detector array, which consists of 25 high-purity germanium detectors with anti-Compton shields</a:t>
            </a:r>
            <a:endParaRPr lang="bg-BG" kern="100" dirty="0"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en-US" kern="100" dirty="0">
                <a:ea typeface="Noto Serif CJK SC"/>
                <a:cs typeface="Lohit Devanagari"/>
              </a:rPr>
              <a:t>or alternatively the setup can accommodate up to 15 LaBr3:Ce fast scintillators for fast-timing measurements of lifetimes of nuclear states. Experiments for life-time measurements using plunger chamber can also be performed.</a:t>
            </a:r>
            <a:endParaRPr lang="bg-BG" kern="100" dirty="0">
              <a:ea typeface="Noto Serif CJK SC"/>
              <a:cs typeface="Lohit Devanaga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404" y="5473477"/>
            <a:ext cx="7503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kern="100" dirty="0" smtClean="0">
                <a:effectLst/>
                <a:ea typeface="Noto Serif CJK SC"/>
                <a:cs typeface="Lohit Devanagari"/>
              </a:rPr>
              <a:t>Elena </a:t>
            </a:r>
            <a:r>
              <a:rPr lang="en-US" kern="100" dirty="0" err="1" smtClean="0">
                <a:effectLst/>
                <a:ea typeface="Noto Serif CJK SC"/>
                <a:cs typeface="Lohit Devanagari"/>
              </a:rPr>
              <a:t>Stefanova</a:t>
            </a:r>
            <a:r>
              <a:rPr lang="en-US" kern="100" dirty="0" smtClean="0">
                <a:effectLst/>
                <a:ea typeface="Noto Serif CJK SC"/>
                <a:cs typeface="Lohit Devanagari"/>
              </a:rPr>
              <a:t> also has two accepted experiment </a:t>
            </a:r>
            <a:r>
              <a:rPr lang="en-US" kern="100" dirty="0" err="1" smtClean="0">
                <a:effectLst/>
                <a:ea typeface="Noto Serif CJK SC"/>
                <a:cs typeface="Lohit Devanagari"/>
              </a:rPr>
              <a:t>proposals</a:t>
            </a:r>
            <a:r>
              <a:rPr lang="en-US" kern="100" dirty="0" err="1" smtClean="0">
                <a:effectLst/>
                <a:ea typeface="Noto Serif CJK SC"/>
                <a:cs typeface="Lohit Devanagari"/>
              </a:rPr>
              <a:t>for</a:t>
            </a:r>
            <a:r>
              <a:rPr lang="en-US" kern="100" dirty="0" smtClean="0">
                <a:effectLst/>
                <a:ea typeface="Noto Serif CJK SC"/>
                <a:cs typeface="Lohit Devanagari"/>
              </a:rPr>
              <a:t> 2025 </a:t>
            </a:r>
            <a:r>
              <a:rPr lang="en-US" kern="100" dirty="0" smtClean="0">
                <a:effectLst/>
                <a:ea typeface="Noto Serif CJK SC"/>
                <a:cs typeface="Lohit Devanagari"/>
              </a:rPr>
              <a:t>. </a:t>
            </a:r>
            <a:endParaRPr lang="bg-BG" kern="100" dirty="0" smtClean="0">
              <a:effectLst/>
              <a:ea typeface="Noto Serif CJK SC"/>
              <a:cs typeface="Lohit Devanagari"/>
            </a:endParaRPr>
          </a:p>
          <a:p>
            <a:pPr>
              <a:spcAft>
                <a:spcPts val="0"/>
              </a:spcAft>
            </a:pPr>
            <a:r>
              <a:rPr lang="en-US" kern="100" dirty="0" smtClean="0">
                <a:effectLst/>
                <a:ea typeface="Noto Serif CJK SC"/>
                <a:cs typeface="Lohit Devanagari"/>
              </a:rPr>
              <a:t>The physicists  are speaker and co-speaker to one of the experiments, which aims to measure the “Lifetimes of </a:t>
            </a:r>
            <a:r>
              <a:rPr lang="en-US" kern="100" dirty="0" err="1" smtClean="0">
                <a:effectLst/>
                <a:ea typeface="Noto Serif CJK SC"/>
                <a:cs typeface="Lohit Devanagari"/>
              </a:rPr>
              <a:t>Octupole</a:t>
            </a:r>
            <a:r>
              <a:rPr lang="en-US" kern="100" dirty="0" smtClean="0">
                <a:effectLst/>
                <a:ea typeface="Noto Serif CJK SC"/>
                <a:cs typeface="Lohit Devanagari"/>
              </a:rPr>
              <a:t> states in </a:t>
            </a:r>
            <a:r>
              <a:rPr lang="en-US" kern="100" baseline="30000" dirty="0" smtClean="0">
                <a:effectLst/>
                <a:ea typeface="Noto Serif CJK SC"/>
                <a:cs typeface="Lohit Devanagari"/>
              </a:rPr>
              <a:t>89</a:t>
            </a:r>
            <a:r>
              <a:rPr lang="en-US" kern="100" dirty="0" smtClean="0">
                <a:effectLst/>
                <a:ea typeface="Noto Serif CJK SC"/>
                <a:cs typeface="Lohit Devanagari"/>
              </a:rPr>
              <a:t>Sr and </a:t>
            </a:r>
            <a:r>
              <a:rPr lang="en-US" kern="100" baseline="30000" dirty="0" smtClean="0">
                <a:effectLst/>
                <a:ea typeface="Noto Serif CJK SC"/>
                <a:cs typeface="Lohit Devanagari"/>
              </a:rPr>
              <a:t>90</a:t>
            </a:r>
            <a:r>
              <a:rPr lang="en-US" kern="100" dirty="0" smtClean="0">
                <a:effectLst/>
                <a:ea typeface="Noto Serif CJK SC"/>
                <a:cs typeface="Lohit Devanagari"/>
              </a:rPr>
              <a:t>Sr”.   Enhanced </a:t>
            </a:r>
            <a:r>
              <a:rPr lang="en-US" kern="100" dirty="0" err="1" smtClean="0">
                <a:effectLst/>
                <a:ea typeface="Noto Serif CJK SC"/>
                <a:cs typeface="Lohit Devanagari"/>
              </a:rPr>
              <a:t>octupole</a:t>
            </a:r>
            <a:r>
              <a:rPr lang="en-US" kern="100" dirty="0" smtClean="0">
                <a:effectLst/>
                <a:ea typeface="Noto Serif CJK SC"/>
                <a:cs typeface="Lohit Devanagari"/>
              </a:rPr>
              <a:t> correlations are expected for the states of interest.</a:t>
            </a:r>
            <a:endParaRPr lang="bg-BG" kern="100" dirty="0">
              <a:effectLst/>
              <a:ea typeface="Noto Serif CJK SC"/>
              <a:cs typeface="Lohit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163112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004" y="318472"/>
            <a:ext cx="11064551" cy="1325563"/>
          </a:xfrm>
        </p:spPr>
        <p:txBody>
          <a:bodyPr>
            <a:normAutofit/>
          </a:bodyPr>
          <a:lstStyle/>
          <a:p>
            <a:r>
              <a:rPr lang="en-US" sz="2800" dirty="0"/>
              <a:t>INTERNATIONAL NETWORK OF NUCLEAR STRUCTURE AND </a:t>
            </a:r>
            <a:r>
              <a:rPr lang="en-US" sz="2800" dirty="0" smtClean="0"/>
              <a:t>                                     DECAY </a:t>
            </a:r>
            <a:r>
              <a:rPr lang="en-US" sz="2800" dirty="0"/>
              <a:t>DATA EVALUATORS (NSDD)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Orlin</a:t>
            </a:r>
            <a:r>
              <a:rPr lang="en-US" sz="2400" dirty="0" smtClean="0"/>
              <a:t> </a:t>
            </a:r>
            <a:r>
              <a:rPr lang="en-US" sz="2400" dirty="0" err="1" smtClean="0"/>
              <a:t>Iordanov</a:t>
            </a:r>
            <a:r>
              <a:rPr lang="en-US" sz="2400" dirty="0" smtClean="0"/>
              <a:t> (INRNE) from the </a:t>
            </a:r>
            <a:r>
              <a:rPr lang="en-US" sz="2400" dirty="0"/>
              <a:t>Experimental Physics group is working on </a:t>
            </a:r>
            <a:r>
              <a:rPr lang="en-US" sz="2400" dirty="0" err="1"/>
              <a:t>behalt</a:t>
            </a:r>
            <a:r>
              <a:rPr lang="en-US" sz="2400" dirty="0"/>
              <a:t> of the INTERNATIONAL NETWORK OF NUCLEAR STRUCTURE AND DECAY DATA EVALUATORS (NSDD) within the APRENDE project.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project aims the evaluation </a:t>
            </a:r>
            <a:r>
              <a:rPr lang="en-US" sz="2400" dirty="0" smtClean="0"/>
              <a:t>of nuclear </a:t>
            </a:r>
            <a:r>
              <a:rPr lang="en-US" sz="2400" dirty="0"/>
              <a:t>data and preparation for their inclusion into the Evaluated Nuclear Structure Data File (ENSDF), maintained by the National Nuclear Data Center, Brookhaven National Laboratory.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activity is performed together with the Faculty of Physics of the St. </a:t>
            </a:r>
            <a:r>
              <a:rPr lang="en-US" sz="2400" dirty="0" err="1"/>
              <a:t>Kliment</a:t>
            </a:r>
            <a:r>
              <a:rPr lang="en-US" sz="2400" dirty="0"/>
              <a:t> </a:t>
            </a:r>
            <a:r>
              <a:rPr lang="en-US" sz="2400" dirty="0" err="1"/>
              <a:t>Ohridski</a:t>
            </a:r>
            <a:r>
              <a:rPr lang="en-US" sz="2400" dirty="0"/>
              <a:t> University, within a broad international collaboration including leading research </a:t>
            </a:r>
            <a:r>
              <a:rPr lang="en-US" sz="2400" dirty="0" err="1"/>
              <a:t>facilties</a:t>
            </a:r>
            <a:r>
              <a:rPr lang="en-US" sz="2400" dirty="0"/>
              <a:t> in the field. </a:t>
            </a:r>
            <a:endParaRPr lang="bg-BG" sz="2400" dirty="0"/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336853"/>
            <a:ext cx="1143099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0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65" y="-111967"/>
            <a:ext cx="7512698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Emission </a:t>
            </a:r>
            <a:r>
              <a:rPr lang="en-US" sz="2800" dirty="0" err="1" smtClean="0"/>
              <a:t>Mössbauer</a:t>
            </a:r>
            <a:r>
              <a:rPr lang="en-US" sz="2800" dirty="0" smtClean="0"/>
              <a:t> spectroscopy (</a:t>
            </a:r>
            <a:r>
              <a:rPr lang="en-US" sz="2800" dirty="0" err="1" smtClean="0"/>
              <a:t>eMS</a:t>
            </a:r>
            <a:r>
              <a:rPr lang="en-US" sz="2800" dirty="0" smtClean="0"/>
              <a:t>)  at ISOLDE, CERN</a:t>
            </a:r>
            <a:endParaRPr lang="bg-BG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38" y="1213596"/>
            <a:ext cx="6799777" cy="507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584" y="83975"/>
            <a:ext cx="3775788" cy="207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763" y="2119240"/>
            <a:ext cx="4522237" cy="47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47" y="0"/>
            <a:ext cx="5049416" cy="110911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Mössbauer</a:t>
            </a:r>
            <a:r>
              <a:rPr lang="en-US" sz="2800" dirty="0" smtClean="0"/>
              <a:t> spectroscopy preview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47" y="1041852"/>
            <a:ext cx="4498910" cy="3698099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Mössbauer</a:t>
            </a:r>
            <a:r>
              <a:rPr lang="en-US" sz="2000" dirty="0" smtClean="0"/>
              <a:t> effect is, the recoilless emission and the recoilless resonant absorption of </a:t>
            </a:r>
            <a:r>
              <a:rPr lang="el-GR" sz="2000" dirty="0" smtClean="0"/>
              <a:t>γ</a:t>
            </a:r>
            <a:r>
              <a:rPr lang="en-US" sz="2000" dirty="0" smtClean="0"/>
              <a:t> photons by the nucleus.</a:t>
            </a:r>
          </a:p>
          <a:p>
            <a:r>
              <a:rPr lang="en-US" sz="2000" dirty="0" err="1" smtClean="0"/>
              <a:t>Mössbauer</a:t>
            </a:r>
            <a:r>
              <a:rPr lang="en-US" sz="2000" dirty="0" smtClean="0"/>
              <a:t> spectroscopy is a spectroscopic technique based on the </a:t>
            </a:r>
            <a:r>
              <a:rPr lang="en-US" sz="2000" dirty="0" err="1" smtClean="0"/>
              <a:t>Mössbauer</a:t>
            </a:r>
            <a:r>
              <a:rPr lang="en-US" sz="2000" dirty="0" smtClean="0"/>
              <a:t> effect.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09" y="149290"/>
            <a:ext cx="5169158" cy="6560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21" y="3265403"/>
            <a:ext cx="6085114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10" y="98151"/>
            <a:ext cx="10515600" cy="9411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Experimental setup </a:t>
            </a:r>
            <a:r>
              <a:rPr lang="en-US" sz="2800" dirty="0" err="1" smtClean="0"/>
              <a:t>eMS</a:t>
            </a:r>
            <a:r>
              <a:rPr lang="en-US" sz="2800" dirty="0" smtClean="0"/>
              <a:t> setup</a:t>
            </a:r>
            <a:endParaRPr lang="bg-BG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3" y="1781164"/>
            <a:ext cx="5522743" cy="3863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19" y="653143"/>
            <a:ext cx="6424317" cy="582230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9533" y="840003"/>
            <a:ext cx="5210177" cy="1016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Comic Sans MS" pitchFamily="66" charset="0"/>
              </a:rPr>
              <a:t>    </a:t>
            </a:r>
            <a:r>
              <a:rPr lang="en-GB" sz="1800" dirty="0" smtClean="0"/>
              <a:t>Implantation of </a:t>
            </a:r>
            <a:r>
              <a:rPr lang="en-GB" sz="1800" baseline="30000" dirty="0" smtClean="0"/>
              <a:t>57</a:t>
            </a:r>
            <a:r>
              <a:rPr lang="en-GB" sz="1800" dirty="0" smtClean="0"/>
              <a:t>Mn (</a:t>
            </a:r>
            <a:r>
              <a:rPr lang="en-GB" sz="1800" i="1" dirty="0" smtClean="0"/>
              <a:t>T</a:t>
            </a:r>
            <a:r>
              <a:rPr lang="en-GB" sz="1800" baseline="-25000" dirty="0" smtClean="0"/>
              <a:t>½ </a:t>
            </a:r>
            <a:r>
              <a:rPr lang="en-GB" sz="1800" dirty="0" smtClean="0"/>
              <a:t>= 1.5 min) and </a:t>
            </a:r>
            <a:r>
              <a:rPr lang="en-GB" sz="1800" baseline="30000" dirty="0" smtClean="0"/>
              <a:t>57</a:t>
            </a:r>
            <a:r>
              <a:rPr lang="en-GB" sz="1800" dirty="0" smtClean="0"/>
              <a:t>Co              (</a:t>
            </a:r>
            <a:r>
              <a:rPr lang="en-GB" sz="1800" i="1" dirty="0" smtClean="0"/>
              <a:t>T</a:t>
            </a:r>
            <a:r>
              <a:rPr lang="en-GB" sz="1800" baseline="-25000" dirty="0" smtClean="0"/>
              <a:t>½ </a:t>
            </a:r>
            <a:r>
              <a:rPr lang="en-GB" sz="1800" dirty="0" smtClean="0"/>
              <a:t>= 272 d) at ISOLDE/CERN for </a:t>
            </a:r>
            <a:r>
              <a:rPr lang="en-GB" sz="1800" baseline="30000" dirty="0" smtClean="0"/>
              <a:t>57</a:t>
            </a:r>
            <a:r>
              <a:rPr lang="en-GB" sz="1800" dirty="0" smtClean="0"/>
              <a:t>Fe emission </a:t>
            </a:r>
            <a:r>
              <a:rPr lang="en-GB" sz="1800" dirty="0" err="1" smtClean="0"/>
              <a:t>Mössbauer</a:t>
            </a:r>
            <a:r>
              <a:rPr lang="en-GB" sz="1800" dirty="0" smtClean="0"/>
              <a:t> spectroscopy</a:t>
            </a:r>
            <a:endParaRPr lang="en-GB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623" y="5715392"/>
            <a:ext cx="4931229" cy="914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000" dirty="0" smtClean="0">
                <a:latin typeface="Comic Sans MS" pitchFamily="66" charset="0"/>
              </a:rPr>
              <a:t>	</a:t>
            </a:r>
            <a:r>
              <a:rPr lang="en-GB" sz="1800" dirty="0" smtClean="0">
                <a:latin typeface="+mn-lt"/>
              </a:rPr>
              <a:t>is possible to</a:t>
            </a:r>
            <a:r>
              <a:rPr lang="en-GB" sz="1800" dirty="0" smtClean="0">
                <a:latin typeface="+mn-lt"/>
              </a:rPr>
              <a:t> </a:t>
            </a:r>
            <a:r>
              <a:rPr lang="en-GB" sz="1800" dirty="0" smtClean="0">
                <a:latin typeface="+mn-lt"/>
              </a:rPr>
              <a:t>study very low </a:t>
            </a:r>
            <a:r>
              <a:rPr lang="en-GB" sz="1800" dirty="0" smtClean="0">
                <a:latin typeface="+mn-lt"/>
              </a:rPr>
              <a:t>concentration of </a:t>
            </a:r>
            <a:r>
              <a:rPr lang="en-GB" sz="1800" dirty="0" smtClean="0">
                <a:latin typeface="+mn-lt"/>
              </a:rPr>
              <a:t>implanted atoms (10</a:t>
            </a:r>
            <a:r>
              <a:rPr lang="en-GB" sz="1800" baseline="30000" dirty="0" smtClean="0">
                <a:latin typeface="+mn-lt"/>
              </a:rPr>
              <a:t>-5</a:t>
            </a:r>
            <a:r>
              <a:rPr lang="en-GB" sz="1800" dirty="0" smtClean="0">
                <a:latin typeface="+mn-lt"/>
              </a:rPr>
              <a:t> at</a:t>
            </a:r>
            <a:r>
              <a:rPr lang="en-GB" sz="1800" dirty="0" smtClean="0">
                <a:latin typeface="+mn-lt"/>
              </a:rPr>
              <a:t>.%).</a:t>
            </a:r>
            <a:endParaRPr lang="en-GB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623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48" y="0"/>
            <a:ext cx="7913914" cy="875846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Information from hyperfine interactions parameters</a:t>
            </a:r>
            <a:r>
              <a:rPr lang="en-US" dirty="0" smtClean="0"/>
              <a:t>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31" y="1045029"/>
            <a:ext cx="8121949" cy="564502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98" y="923731"/>
            <a:ext cx="3747885" cy="576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917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2296" y="746449"/>
            <a:ext cx="4391933" cy="3822539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In 1996-1998, the modern facility for </a:t>
            </a:r>
            <a:r>
              <a:rPr lang="en-US" sz="2000" dirty="0" err="1"/>
              <a:t>Mössbauer</a:t>
            </a:r>
            <a:r>
              <a:rPr lang="en-US" sz="2000" dirty="0"/>
              <a:t> research at the ISOLDE complex was built, under the leadership of G. </a:t>
            </a:r>
            <a:r>
              <a:rPr lang="en-US" sz="2000" dirty="0" err="1"/>
              <a:t>Weyer</a:t>
            </a:r>
            <a:r>
              <a:rPr lang="en-US" sz="2000" dirty="0"/>
              <a:t> and H. </a:t>
            </a:r>
            <a:r>
              <a:rPr lang="en-US" sz="2000" dirty="0" err="1"/>
              <a:t>Gunnlaugsson</a:t>
            </a:r>
            <a:r>
              <a:rPr lang="en-US" sz="2000" dirty="0"/>
              <a:t> from Aarhus University, Denmark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 international </a:t>
            </a:r>
            <a:r>
              <a:rPr lang="en-US" sz="2000" dirty="0" err="1"/>
              <a:t>eMS</a:t>
            </a:r>
            <a:r>
              <a:rPr lang="en-US" sz="2000" dirty="0"/>
              <a:t> group is actively involved in the activities of ISOLDE, with more than 13 active experimental themes currently underway.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455236"/>
            <a:ext cx="2191043" cy="2402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24" y="4455236"/>
            <a:ext cx="2039113" cy="2402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602" y="621383"/>
            <a:ext cx="5269401" cy="6217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003" y="518746"/>
            <a:ext cx="2451028" cy="63206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877078" y="-254463"/>
            <a:ext cx="10002417" cy="875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Emission </a:t>
            </a:r>
            <a:r>
              <a:rPr lang="en-US" sz="2800" dirty="0" err="1" smtClean="0">
                <a:latin typeface="+mn-lt"/>
              </a:rPr>
              <a:t>Mössbauer</a:t>
            </a:r>
            <a:r>
              <a:rPr lang="en-US" sz="2800" dirty="0" smtClean="0">
                <a:latin typeface="+mn-lt"/>
              </a:rPr>
              <a:t> spectroscopy  international group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0919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" y="146294"/>
            <a:ext cx="5899638" cy="15506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sz="2600" b="1" dirty="0" smtClean="0">
                <a:solidFill>
                  <a:srgbClr val="0070C0"/>
                </a:solidFill>
                <a:hlinkClick r:id="rId2"/>
              </a:rPr>
              <a:t>e-ms.web.cern.ch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200" dirty="0"/>
              <a:t>International participation has expanded over the years, with the group numbering around 30 scientists from prestigious universities in Europe, Asia and </a:t>
            </a:r>
            <a:r>
              <a:rPr lang="en-US" sz="2200" dirty="0" smtClean="0"/>
              <a:t>Africa.</a:t>
            </a:r>
            <a:endParaRPr lang="en-US" sz="2200" dirty="0" smtClean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7" y="146294"/>
            <a:ext cx="6072554" cy="67117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153" y="2431939"/>
            <a:ext cx="6011009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Dilute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magnetic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semiconductors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{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TiO</a:t>
            </a:r>
            <a:r>
              <a:rPr kumimoji="0" lang="en-US" sz="2000" b="1" i="0" u="none" strike="noStrike" kern="1200" cap="none" spc="0" normalizeH="0" baseline="-3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}.</a:t>
            </a:r>
            <a:endParaRPr kumimoji="0" lang="bg-BG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of new materials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},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2000" b="1" i="0" u="none" strike="noStrike" kern="1200" cap="none" spc="0" normalizeH="0" baseline="-36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000" b="1" i="0" u="none" strike="noStrike" kern="1200" cap="none" spc="0" normalizeH="0" baseline="-36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thin films {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en-US" sz="2000" b="1" i="0" u="none" strike="noStrike" kern="1200" cap="none" spc="0" normalizeH="0" baseline="-3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2000" b="1" i="0" u="none" strike="noStrike" kern="1200" cap="none" spc="0" normalizeH="0" baseline="-3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</a:t>
            </a:r>
            <a:r>
              <a:rPr kumimoji="0" lang="bg-BG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Comparison between experimental and theoretical data regarding phase composition, spin states and changes in the crystal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compound structure: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</a:t>
            </a:r>
            <a:r>
              <a:rPr kumimoji="0" lang="ru-RU" sz="2000" b="1" i="0" u="none" strike="noStrike" kern="1200" cap="none" spc="0" normalizeH="0" baseline="-3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</a:t>
            </a:r>
            <a:r>
              <a:rPr kumimoji="0" lang="ru-RU" sz="2000" b="1" i="0" u="none" strike="noStrike" kern="1200" cap="none" spc="0" normalizeH="0" baseline="-3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NaCl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TiO</a:t>
            </a:r>
            <a:r>
              <a:rPr kumimoji="0" lang="ru-RU" sz="2000" b="1" i="0" u="none" strike="noStrike" kern="1200" cap="none" spc="0" normalizeH="0" baseline="-36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Modification of materials containing rare earth metal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oxides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influence of impurity ions in various compounds, such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SiGa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NbN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{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GaN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Topological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kagome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</a:t>
            </a:r>
            <a:r>
              <a:rPr kumimoji="0" lang="en-US" sz="2000" b="1" i="0" u="none" strike="noStrike" kern="1200" cap="none" spc="0" normalizeH="0" baseline="-36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</a:t>
            </a:r>
            <a:r>
              <a:rPr kumimoji="0" lang="en-US" sz="2000" b="1" i="0" u="none" strike="noStrike" kern="1200" cap="none" spc="0" normalizeH="0" baseline="-36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bg-BG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24" y="1653880"/>
            <a:ext cx="362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Experimental </a:t>
            </a:r>
            <a:r>
              <a:rPr kumimoji="0" lang="en-US" sz="3200" b="0" i="1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fields </a:t>
            </a:r>
            <a:r>
              <a:rPr kumimoji="0" lang="bg-BG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bg-BG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34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66545"/>
            <a:ext cx="4806820" cy="57726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eMS</a:t>
            </a:r>
            <a:r>
              <a:rPr lang="en-US" sz="2800" dirty="0" smtClean="0"/>
              <a:t> setup updates</a:t>
            </a:r>
            <a:endParaRPr lang="bg-BG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208" y="727789"/>
            <a:ext cx="11383347" cy="59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3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99114" cy="754548"/>
          </a:xfrm>
        </p:spPr>
        <p:txBody>
          <a:bodyPr>
            <a:normAutofit/>
          </a:bodyPr>
          <a:lstStyle/>
          <a:p>
            <a:r>
              <a:rPr lang="en-US" sz="2800" dirty="0"/>
              <a:t>Development prospects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580" y="1415079"/>
            <a:ext cx="10515600" cy="4351338"/>
          </a:xfrm>
        </p:spPr>
        <p:txBody>
          <a:bodyPr/>
          <a:lstStyle/>
          <a:p>
            <a:r>
              <a:rPr lang="en-US" sz="2400" dirty="0"/>
              <a:t>There is no funding specifically for the </a:t>
            </a:r>
            <a:r>
              <a:rPr lang="en-US" sz="2400" dirty="0" smtClean="0"/>
              <a:t>INRNE </a:t>
            </a:r>
            <a:r>
              <a:rPr lang="en-US" sz="2400" dirty="0"/>
              <a:t>to visit ISOLDE and we rely on our colleagues </a:t>
            </a:r>
            <a:r>
              <a:rPr lang="en-US" sz="2400" dirty="0" smtClean="0"/>
              <a:t>from Sofia University. </a:t>
            </a:r>
          </a:p>
          <a:p>
            <a:r>
              <a:rPr lang="en-US" sz="2400" dirty="0"/>
              <a:t>We are eager to </a:t>
            </a:r>
            <a:r>
              <a:rPr lang="en-US" sz="2400" dirty="0" smtClean="0"/>
              <a:t>continue and expand </a:t>
            </a:r>
            <a:r>
              <a:rPr lang="en-US" sz="2400" dirty="0"/>
              <a:t>the cooperation between INRNE and ISOLDE to other experimental facilities besides </a:t>
            </a:r>
            <a:r>
              <a:rPr lang="en-US" sz="2400" dirty="0" err="1"/>
              <a:t>e</a:t>
            </a:r>
            <a:r>
              <a:rPr lang="en-US" sz="2400" dirty="0" err="1" smtClean="0"/>
              <a:t>MS</a:t>
            </a:r>
            <a:r>
              <a:rPr lang="en-US" sz="2400" dirty="0"/>
              <a:t>, as well as participation in joint projects </a:t>
            </a:r>
            <a:r>
              <a:rPr lang="en-US" sz="2400" dirty="0" smtClean="0"/>
              <a:t>for exchange of regarding </a:t>
            </a:r>
            <a:r>
              <a:rPr lang="en-US" sz="2400" dirty="0"/>
              <a:t>doctoral and postdoctoral </a:t>
            </a:r>
            <a:r>
              <a:rPr lang="en-US" sz="2400" dirty="0" smtClean="0"/>
              <a:t>students. </a:t>
            </a:r>
          </a:p>
          <a:p>
            <a:endParaRPr lang="en-US" sz="2400" dirty="0"/>
          </a:p>
          <a:p>
            <a:r>
              <a:rPr lang="en-US" sz="2400" dirty="0"/>
              <a:t>Number of scientists participating in </a:t>
            </a:r>
            <a:r>
              <a:rPr lang="en-US" sz="2400" dirty="0" err="1"/>
              <a:t>eMS</a:t>
            </a:r>
            <a:r>
              <a:rPr lang="en-US" sz="2400" dirty="0"/>
              <a:t>: two: Prof. D. </a:t>
            </a:r>
            <a:r>
              <a:rPr lang="en-US" sz="2400" dirty="0" err="1"/>
              <a:t>Tonev</a:t>
            </a:r>
            <a:r>
              <a:rPr lang="en-US" sz="2400" dirty="0"/>
              <a:t> </a:t>
            </a:r>
            <a:r>
              <a:rPr lang="en-US" sz="2400" dirty="0" smtClean="0"/>
              <a:t>supervisor and </a:t>
            </a:r>
            <a:r>
              <a:rPr lang="en-US" sz="2400" dirty="0"/>
              <a:t>P. </a:t>
            </a:r>
            <a:r>
              <a:rPr lang="en-US" sz="2400" dirty="0" err="1" smtClean="0"/>
              <a:t>Krastev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Particular topic </a:t>
            </a:r>
            <a:r>
              <a:rPr lang="en-US" sz="2400" dirty="0"/>
              <a:t>for the </a:t>
            </a:r>
            <a:r>
              <a:rPr lang="en-US" sz="2400" dirty="0" smtClean="0"/>
              <a:t>study: Investigation of rare </a:t>
            </a:r>
            <a:r>
              <a:rPr lang="en-US" sz="2400" dirty="0"/>
              <a:t>earth garnet oxides.</a:t>
            </a:r>
            <a:endParaRPr lang="en-US" sz="2400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92994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846</Words>
  <Application>Microsoft Office PowerPoint</Application>
  <PresentationFormat>Widescreen</PresentationFormat>
  <Paragraphs>60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Constantia</vt:lpstr>
      <vt:lpstr>Lohit Devanagari</vt:lpstr>
      <vt:lpstr>Noto Serif CJK SC</vt:lpstr>
      <vt:lpstr>Roboto</vt:lpstr>
      <vt:lpstr>Times New Roman</vt:lpstr>
      <vt:lpstr>Wingdings</vt:lpstr>
      <vt:lpstr>Office Theme</vt:lpstr>
      <vt:lpstr>Nuclear physics activities           at INRNE, BAS   </vt:lpstr>
      <vt:lpstr>Emission Mössbauer spectroscopy (eMS)  at ISOLDE, CERN</vt:lpstr>
      <vt:lpstr>Mössbauer spectroscopy preview</vt:lpstr>
      <vt:lpstr>Experimental setup eMS setup</vt:lpstr>
      <vt:lpstr>Information from hyperfine interactions parameters </vt:lpstr>
      <vt:lpstr>PowerPoint Presentation</vt:lpstr>
      <vt:lpstr>PowerPoint Presentation</vt:lpstr>
      <vt:lpstr>eMS setup updates</vt:lpstr>
      <vt:lpstr>Development prospects</vt:lpstr>
      <vt:lpstr>Studying the structure of light nuclei in the mass region A=30.</vt:lpstr>
      <vt:lpstr>PIAVE-ALPI Setup </vt:lpstr>
      <vt:lpstr>Nuclear Physics experiments at the 9-MV FN Pelletron Tandem accelerator at IFIN-HH Magurelle, Romania. </vt:lpstr>
      <vt:lpstr>INTERNATIONAL NETWORK OF NUCLEAR STRUCTURE AND                                      DECAY DATA EVALUATORS (NSDD)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 activities           at INRNE, BAS</dc:title>
  <dc:creator>Peterbk1</dc:creator>
  <cp:lastModifiedBy>Peterbk1</cp:lastModifiedBy>
  <cp:revision>15</cp:revision>
  <dcterms:created xsi:type="dcterms:W3CDTF">2025-02-20T00:47:18Z</dcterms:created>
  <dcterms:modified xsi:type="dcterms:W3CDTF">2025-02-20T03:10:32Z</dcterms:modified>
</cp:coreProperties>
</file>