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66" r:id="rId4"/>
    <p:sldId id="267" r:id="rId5"/>
    <p:sldId id="268" r:id="rId6"/>
    <p:sldId id="269" r:id="rId7"/>
    <p:sldId id="270" r:id="rId8"/>
    <p:sldId id="258" r:id="rId9"/>
    <p:sldId id="271" r:id="rId10"/>
    <p:sldId id="260" r:id="rId11"/>
    <p:sldId id="262" r:id="rId12"/>
    <p:sldId id="264" r:id="rId13"/>
    <p:sldId id="259" r:id="rId14"/>
    <p:sldId id="261" r:id="rId15"/>
    <p:sldId id="265"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5" d="100"/>
          <a:sy n="105" d="100"/>
        </p:scale>
        <p:origin x="179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636BDE7-1381-4892-8FA3-8ACF606FB66D}"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62EA0DE4-B014-47B4-B292-CB561D846281}">
      <dgm:prSet/>
      <dgm:spPr/>
      <dgm:t>
        <a:bodyPr/>
        <a:lstStyle/>
        <a:p>
          <a:r>
            <a:rPr lang="en-US" dirty="0"/>
            <a:t>To outline the main challenges in physics and science education.</a:t>
          </a:r>
        </a:p>
      </dgm:t>
    </dgm:pt>
    <dgm:pt modelId="{7CD5D1BE-FDA2-4B73-B599-50AD771973B7}" type="parTrans" cxnId="{4335BE7D-B96E-4C83-8C1C-58F720456E88}">
      <dgm:prSet/>
      <dgm:spPr/>
      <dgm:t>
        <a:bodyPr/>
        <a:lstStyle/>
        <a:p>
          <a:endParaRPr lang="en-US"/>
        </a:p>
      </dgm:t>
    </dgm:pt>
    <dgm:pt modelId="{99C4D15A-3E7A-497E-9090-CB7FACAED670}" type="sibTrans" cxnId="{4335BE7D-B96E-4C83-8C1C-58F720456E88}">
      <dgm:prSet/>
      <dgm:spPr/>
      <dgm:t>
        <a:bodyPr/>
        <a:lstStyle/>
        <a:p>
          <a:endParaRPr lang="en-US"/>
        </a:p>
      </dgm:t>
    </dgm:pt>
    <dgm:pt modelId="{FEA7BB79-9C27-40B8-851F-AD90A1E2530F}">
      <dgm:prSet/>
      <dgm:spPr/>
      <dgm:t>
        <a:bodyPr/>
        <a:lstStyle/>
        <a:p>
          <a:r>
            <a:rPr lang="en-US" dirty="0"/>
            <a:t>To propose possible solutions for overcoming these challenges.</a:t>
          </a:r>
        </a:p>
      </dgm:t>
    </dgm:pt>
    <dgm:pt modelId="{5D319A31-F5A3-4E93-BADD-0CEEB89AC0BB}" type="parTrans" cxnId="{074A0DF7-7438-4E81-A0AF-0523B72AC8B5}">
      <dgm:prSet/>
      <dgm:spPr/>
      <dgm:t>
        <a:bodyPr/>
        <a:lstStyle/>
        <a:p>
          <a:endParaRPr lang="en-US"/>
        </a:p>
      </dgm:t>
    </dgm:pt>
    <dgm:pt modelId="{59194507-12B7-403F-BA93-0EAEF0B367E1}" type="sibTrans" cxnId="{074A0DF7-7438-4E81-A0AF-0523B72AC8B5}">
      <dgm:prSet/>
      <dgm:spPr/>
      <dgm:t>
        <a:bodyPr/>
        <a:lstStyle/>
        <a:p>
          <a:endParaRPr lang="en-US"/>
        </a:p>
      </dgm:t>
    </dgm:pt>
    <dgm:pt modelId="{8DB107E2-323B-4189-A3CF-EE2C45615AEF}" type="pres">
      <dgm:prSet presAssocID="{7636BDE7-1381-4892-8FA3-8ACF606FB66D}" presName="hierChild1" presStyleCnt="0">
        <dgm:presLayoutVars>
          <dgm:chPref val="1"/>
          <dgm:dir/>
          <dgm:animOne val="branch"/>
          <dgm:animLvl val="lvl"/>
          <dgm:resizeHandles/>
        </dgm:presLayoutVars>
      </dgm:prSet>
      <dgm:spPr/>
    </dgm:pt>
    <dgm:pt modelId="{ABBC06FD-753B-4531-B6CE-2D2DAB6D85D2}" type="pres">
      <dgm:prSet presAssocID="{62EA0DE4-B014-47B4-B292-CB561D846281}" presName="hierRoot1" presStyleCnt="0"/>
      <dgm:spPr/>
    </dgm:pt>
    <dgm:pt modelId="{3C17C749-50CA-4220-B2D9-0B352B93463A}" type="pres">
      <dgm:prSet presAssocID="{62EA0DE4-B014-47B4-B292-CB561D846281}" presName="composite" presStyleCnt="0"/>
      <dgm:spPr/>
    </dgm:pt>
    <dgm:pt modelId="{49AEEEC6-4742-4762-9074-F118B9952499}" type="pres">
      <dgm:prSet presAssocID="{62EA0DE4-B014-47B4-B292-CB561D846281}" presName="background" presStyleLbl="node0" presStyleIdx="0" presStyleCnt="2"/>
      <dgm:spPr/>
    </dgm:pt>
    <dgm:pt modelId="{87EF40B5-A52B-4DD1-9F40-2EE8A2C0CE81}" type="pres">
      <dgm:prSet presAssocID="{62EA0DE4-B014-47B4-B292-CB561D846281}" presName="text" presStyleLbl="fgAcc0" presStyleIdx="0" presStyleCnt="2">
        <dgm:presLayoutVars>
          <dgm:chPref val="3"/>
        </dgm:presLayoutVars>
      </dgm:prSet>
      <dgm:spPr/>
    </dgm:pt>
    <dgm:pt modelId="{E4C469D0-FDDE-40B3-A75C-C6094DF3B994}" type="pres">
      <dgm:prSet presAssocID="{62EA0DE4-B014-47B4-B292-CB561D846281}" presName="hierChild2" presStyleCnt="0"/>
      <dgm:spPr/>
    </dgm:pt>
    <dgm:pt modelId="{6554A395-B6E0-417F-8BDF-7D5F7F6D0F02}" type="pres">
      <dgm:prSet presAssocID="{FEA7BB79-9C27-40B8-851F-AD90A1E2530F}" presName="hierRoot1" presStyleCnt="0"/>
      <dgm:spPr/>
    </dgm:pt>
    <dgm:pt modelId="{EC85986D-4C42-470B-9E90-215D390EB042}" type="pres">
      <dgm:prSet presAssocID="{FEA7BB79-9C27-40B8-851F-AD90A1E2530F}" presName="composite" presStyleCnt="0"/>
      <dgm:spPr/>
    </dgm:pt>
    <dgm:pt modelId="{6D474BB2-D592-4276-BAC4-FD41E9D83620}" type="pres">
      <dgm:prSet presAssocID="{FEA7BB79-9C27-40B8-851F-AD90A1E2530F}" presName="background" presStyleLbl="node0" presStyleIdx="1" presStyleCnt="2"/>
      <dgm:spPr/>
    </dgm:pt>
    <dgm:pt modelId="{B4374783-6B32-4DED-ABA1-2B466DBBAEDF}" type="pres">
      <dgm:prSet presAssocID="{FEA7BB79-9C27-40B8-851F-AD90A1E2530F}" presName="text" presStyleLbl="fgAcc0" presStyleIdx="1" presStyleCnt="2">
        <dgm:presLayoutVars>
          <dgm:chPref val="3"/>
        </dgm:presLayoutVars>
      </dgm:prSet>
      <dgm:spPr/>
    </dgm:pt>
    <dgm:pt modelId="{FF17EAE9-25E6-499A-B548-4BE75A678214}" type="pres">
      <dgm:prSet presAssocID="{FEA7BB79-9C27-40B8-851F-AD90A1E2530F}" presName="hierChild2" presStyleCnt="0"/>
      <dgm:spPr/>
    </dgm:pt>
  </dgm:ptLst>
  <dgm:cxnLst>
    <dgm:cxn modelId="{95AB151D-3610-4A1B-9B7C-4FC3FA5A70A2}" type="presOf" srcId="{7636BDE7-1381-4892-8FA3-8ACF606FB66D}" destId="{8DB107E2-323B-4189-A3CF-EE2C45615AEF}" srcOrd="0" destOrd="0" presId="urn:microsoft.com/office/officeart/2005/8/layout/hierarchy1"/>
    <dgm:cxn modelId="{4335BE7D-B96E-4C83-8C1C-58F720456E88}" srcId="{7636BDE7-1381-4892-8FA3-8ACF606FB66D}" destId="{62EA0DE4-B014-47B4-B292-CB561D846281}" srcOrd="0" destOrd="0" parTransId="{7CD5D1BE-FDA2-4B73-B599-50AD771973B7}" sibTransId="{99C4D15A-3E7A-497E-9090-CB7FACAED670}"/>
    <dgm:cxn modelId="{172A55B8-7DEF-4FDE-B9FD-99C18119408D}" type="presOf" srcId="{FEA7BB79-9C27-40B8-851F-AD90A1E2530F}" destId="{B4374783-6B32-4DED-ABA1-2B466DBBAEDF}" srcOrd="0" destOrd="0" presId="urn:microsoft.com/office/officeart/2005/8/layout/hierarchy1"/>
    <dgm:cxn modelId="{CA4D81F2-6209-42C3-AE1D-C03C00E9D9E1}" type="presOf" srcId="{62EA0DE4-B014-47B4-B292-CB561D846281}" destId="{87EF40B5-A52B-4DD1-9F40-2EE8A2C0CE81}" srcOrd="0" destOrd="0" presId="urn:microsoft.com/office/officeart/2005/8/layout/hierarchy1"/>
    <dgm:cxn modelId="{074A0DF7-7438-4E81-A0AF-0523B72AC8B5}" srcId="{7636BDE7-1381-4892-8FA3-8ACF606FB66D}" destId="{FEA7BB79-9C27-40B8-851F-AD90A1E2530F}" srcOrd="1" destOrd="0" parTransId="{5D319A31-F5A3-4E93-BADD-0CEEB89AC0BB}" sibTransId="{59194507-12B7-403F-BA93-0EAEF0B367E1}"/>
    <dgm:cxn modelId="{6A23EC66-D30E-4621-A796-572737E446D1}" type="presParOf" srcId="{8DB107E2-323B-4189-A3CF-EE2C45615AEF}" destId="{ABBC06FD-753B-4531-B6CE-2D2DAB6D85D2}" srcOrd="0" destOrd="0" presId="urn:microsoft.com/office/officeart/2005/8/layout/hierarchy1"/>
    <dgm:cxn modelId="{ACF17140-B803-4B75-99E3-1E1EE0F2B123}" type="presParOf" srcId="{ABBC06FD-753B-4531-B6CE-2D2DAB6D85D2}" destId="{3C17C749-50CA-4220-B2D9-0B352B93463A}" srcOrd="0" destOrd="0" presId="urn:microsoft.com/office/officeart/2005/8/layout/hierarchy1"/>
    <dgm:cxn modelId="{B317AA41-FF1B-4A48-B912-5C752C235A65}" type="presParOf" srcId="{3C17C749-50CA-4220-B2D9-0B352B93463A}" destId="{49AEEEC6-4742-4762-9074-F118B9952499}" srcOrd="0" destOrd="0" presId="urn:microsoft.com/office/officeart/2005/8/layout/hierarchy1"/>
    <dgm:cxn modelId="{012C9226-961B-45F1-AA4D-D581A1553303}" type="presParOf" srcId="{3C17C749-50CA-4220-B2D9-0B352B93463A}" destId="{87EF40B5-A52B-4DD1-9F40-2EE8A2C0CE81}" srcOrd="1" destOrd="0" presId="urn:microsoft.com/office/officeart/2005/8/layout/hierarchy1"/>
    <dgm:cxn modelId="{B2CB32A2-2A83-4302-B16E-77031B84F09F}" type="presParOf" srcId="{ABBC06FD-753B-4531-B6CE-2D2DAB6D85D2}" destId="{E4C469D0-FDDE-40B3-A75C-C6094DF3B994}" srcOrd="1" destOrd="0" presId="urn:microsoft.com/office/officeart/2005/8/layout/hierarchy1"/>
    <dgm:cxn modelId="{66B49CBA-F26E-4085-91C2-96CCAEFDB181}" type="presParOf" srcId="{8DB107E2-323B-4189-A3CF-EE2C45615AEF}" destId="{6554A395-B6E0-417F-8BDF-7D5F7F6D0F02}" srcOrd="1" destOrd="0" presId="urn:microsoft.com/office/officeart/2005/8/layout/hierarchy1"/>
    <dgm:cxn modelId="{1027BFB7-CE7B-41F4-B698-C2EE31E6CE60}" type="presParOf" srcId="{6554A395-B6E0-417F-8BDF-7D5F7F6D0F02}" destId="{EC85986D-4C42-470B-9E90-215D390EB042}" srcOrd="0" destOrd="0" presId="urn:microsoft.com/office/officeart/2005/8/layout/hierarchy1"/>
    <dgm:cxn modelId="{CB5D632E-DDE1-4E4A-9A16-B869D06E6665}" type="presParOf" srcId="{EC85986D-4C42-470B-9E90-215D390EB042}" destId="{6D474BB2-D592-4276-BAC4-FD41E9D83620}" srcOrd="0" destOrd="0" presId="urn:microsoft.com/office/officeart/2005/8/layout/hierarchy1"/>
    <dgm:cxn modelId="{77065806-F3C4-4909-846A-59507B03BAD4}" type="presParOf" srcId="{EC85986D-4C42-470B-9E90-215D390EB042}" destId="{B4374783-6B32-4DED-ABA1-2B466DBBAEDF}" srcOrd="1" destOrd="0" presId="urn:microsoft.com/office/officeart/2005/8/layout/hierarchy1"/>
    <dgm:cxn modelId="{4B3D7214-75C3-412A-8326-8A5C2342CC27}" type="presParOf" srcId="{6554A395-B6E0-417F-8BDF-7D5F7F6D0F02}" destId="{FF17EAE9-25E6-499A-B548-4BE75A67821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EEEC6-4742-4762-9074-F118B9952499}">
      <dsp:nvSpPr>
        <dsp:cNvPr id="0" name=""/>
        <dsp:cNvSpPr/>
      </dsp:nvSpPr>
      <dsp:spPr>
        <a:xfrm>
          <a:off x="880" y="902290"/>
          <a:ext cx="3090788" cy="19626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EF40B5-A52B-4DD1-9F40-2EE8A2C0CE81}">
      <dsp:nvSpPr>
        <dsp:cNvPr id="0" name=""/>
        <dsp:cNvSpPr/>
      </dsp:nvSpPr>
      <dsp:spPr>
        <a:xfrm>
          <a:off x="344301" y="1228540"/>
          <a:ext cx="3090788" cy="196265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To outline the main challenges in physics and science education.</a:t>
          </a:r>
        </a:p>
      </dsp:txBody>
      <dsp:txXfrm>
        <a:off x="401785" y="1286024"/>
        <a:ext cx="2975820" cy="1847682"/>
      </dsp:txXfrm>
    </dsp:sp>
    <dsp:sp modelId="{6D474BB2-D592-4276-BAC4-FD41E9D83620}">
      <dsp:nvSpPr>
        <dsp:cNvPr id="0" name=""/>
        <dsp:cNvSpPr/>
      </dsp:nvSpPr>
      <dsp:spPr>
        <a:xfrm>
          <a:off x="3778510" y="902290"/>
          <a:ext cx="3090788" cy="1962650"/>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4374783-6B32-4DED-ABA1-2B466DBBAEDF}">
      <dsp:nvSpPr>
        <dsp:cNvPr id="0" name=""/>
        <dsp:cNvSpPr/>
      </dsp:nvSpPr>
      <dsp:spPr>
        <a:xfrm>
          <a:off x="4121931" y="1228540"/>
          <a:ext cx="3090788" cy="1962650"/>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marL="0" lvl="0" indent="0" algn="ctr" defTabSz="1111250">
            <a:lnSpc>
              <a:spcPct val="90000"/>
            </a:lnSpc>
            <a:spcBef>
              <a:spcPct val="0"/>
            </a:spcBef>
            <a:spcAft>
              <a:spcPct val="35000"/>
            </a:spcAft>
            <a:buNone/>
          </a:pPr>
          <a:r>
            <a:rPr lang="en-US" sz="2500" kern="1200" dirty="0"/>
            <a:t>To propose possible solutions for overcoming these challenges.</a:t>
          </a:r>
        </a:p>
      </dsp:txBody>
      <dsp:txXfrm>
        <a:off x="4179415" y="1286024"/>
        <a:ext cx="2975820" cy="184768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32861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043956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527312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747252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216116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496720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2100417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637886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2992470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90569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6198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44786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95261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9084047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734386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Monday, 2/17/2025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105072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Monday, 2/17/2025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5643861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828800" y="617597"/>
            <a:ext cx="4320635" cy="1617731"/>
          </a:xfrm>
        </p:spPr>
        <p:txBody>
          <a:bodyPr>
            <a:normAutofit/>
          </a:bodyPr>
          <a:lstStyle/>
          <a:p>
            <a:pPr>
              <a:lnSpc>
                <a:spcPct val="90000"/>
              </a:lnSpc>
            </a:pPr>
            <a:r>
              <a:rPr lang="en-US" sz="3100" noProof="0" dirty="0">
                <a:solidFill>
                  <a:schemeClr val="tx2"/>
                </a:solidFill>
              </a:rPr>
              <a:t>Current Challenges and Solutions in Physics Education</a:t>
            </a:r>
            <a:endParaRPr lang="bg-BG" sz="3100" noProof="0" dirty="0">
              <a:solidFill>
                <a:schemeClr val="tx2"/>
              </a:solidFill>
            </a:endParaRPr>
          </a:p>
        </p:txBody>
      </p:sp>
      <p:sp>
        <p:nvSpPr>
          <p:cNvPr id="3" name="Subtitle 2"/>
          <p:cNvSpPr>
            <a:spLocks noGrp="1"/>
          </p:cNvSpPr>
          <p:nvPr>
            <p:ph type="subTitle" idx="1"/>
          </p:nvPr>
        </p:nvSpPr>
        <p:spPr>
          <a:xfrm>
            <a:off x="1456229" y="2856884"/>
            <a:ext cx="5065775" cy="682079"/>
          </a:xfrm>
        </p:spPr>
        <p:txBody>
          <a:bodyPr>
            <a:normAutofit/>
          </a:bodyPr>
          <a:lstStyle/>
          <a:p>
            <a:pPr>
              <a:lnSpc>
                <a:spcPct val="90000"/>
              </a:lnSpc>
            </a:pPr>
            <a:r>
              <a:rPr lang="en-US" sz="2000" noProof="0" dirty="0">
                <a:solidFill>
                  <a:schemeClr val="tx2"/>
                </a:solidFill>
              </a:rPr>
              <a:t>Presentation on Key Issues and Proposals</a:t>
            </a:r>
            <a:endParaRPr lang="bg-BG" sz="2000" noProof="0" dirty="0">
              <a:solidFill>
                <a:schemeClr val="tx2"/>
              </a:solidFill>
            </a:endParaRPr>
          </a:p>
        </p:txBody>
      </p:sp>
      <p:sp>
        <p:nvSpPr>
          <p:cNvPr id="4" name="TextBox 3">
            <a:extLst>
              <a:ext uri="{FF2B5EF4-FFF2-40B4-BE49-F238E27FC236}">
                <a16:creationId xmlns:a16="http://schemas.microsoft.com/office/drawing/2014/main" id="{723D013C-D126-5184-D142-8388398406E1}"/>
              </a:ext>
            </a:extLst>
          </p:cNvPr>
          <p:cNvSpPr txBox="1"/>
          <p:nvPr/>
        </p:nvSpPr>
        <p:spPr>
          <a:xfrm>
            <a:off x="1536192" y="4160519"/>
            <a:ext cx="5394960" cy="923330"/>
          </a:xfrm>
          <a:prstGeom prst="rect">
            <a:avLst/>
          </a:prstGeom>
          <a:noFill/>
        </p:spPr>
        <p:txBody>
          <a:bodyPr wrap="square" rtlCol="0">
            <a:spAutoFit/>
          </a:bodyPr>
          <a:lstStyle/>
          <a:p>
            <a:r>
              <a:rPr lang="en-US" noProof="0" dirty="0"/>
              <a:t>Assoc. Prof. Dr. Fabien Kunis</a:t>
            </a:r>
            <a:endParaRPr lang="bg-BG" noProof="0" dirty="0"/>
          </a:p>
          <a:p>
            <a:r>
              <a:rPr lang="en-US" noProof="0" dirty="0"/>
              <a:t>Faculty of Physics, Sofia University “St. Kliment </a:t>
            </a:r>
            <a:r>
              <a:rPr lang="en-US" noProof="0" dirty="0" err="1"/>
              <a:t>Ohridski</a:t>
            </a:r>
            <a:r>
              <a:rPr lang="en-US" noProof="0" dirty="0"/>
              <a:t>”</a:t>
            </a:r>
            <a:endParaRPr lang="bg-BG" noProof="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27302" y="385038"/>
            <a:ext cx="6347713" cy="1320800"/>
          </a:xfrm>
        </p:spPr>
        <p:txBody>
          <a:bodyPr>
            <a:normAutofit fontScale="90000"/>
          </a:bodyPr>
          <a:lstStyle/>
          <a:p>
            <a:r>
              <a:rPr lang="en-US" dirty="0"/>
              <a:t>Problem 2: Limited Enrollment in "Physics" Profile after 10th Grade</a:t>
            </a:r>
            <a:endParaRPr dirty="0"/>
          </a:p>
        </p:txBody>
      </p:sp>
      <p:sp>
        <p:nvSpPr>
          <p:cNvPr id="3" name="Content Placeholder 2"/>
          <p:cNvSpPr>
            <a:spLocks noGrp="1"/>
          </p:cNvSpPr>
          <p:nvPr>
            <p:ph idx="1"/>
          </p:nvPr>
        </p:nvSpPr>
        <p:spPr>
          <a:xfrm>
            <a:off x="609599" y="2160591"/>
            <a:ext cx="6347714" cy="2109658"/>
          </a:xfrm>
        </p:spPr>
        <p:txBody>
          <a:bodyPr>
            <a:normAutofit fontScale="85000" lnSpcReduction="20000"/>
          </a:bodyPr>
          <a:lstStyle/>
          <a:p>
            <a:r>
              <a:rPr lang="en-US" noProof="0" dirty="0"/>
              <a:t>Data: Since 2022, approximately 1</a:t>
            </a:r>
            <a:r>
              <a:rPr lang="bg-BG" noProof="0" dirty="0"/>
              <a:t> </a:t>
            </a:r>
            <a:r>
              <a:rPr lang="en-US" noProof="0" dirty="0"/>
              <a:t>000 students annually engage in specialized Physics and Astronomy (PA) training. Of these, about 5% opt to take the State Matura Exam (SME) in PA as their second mandatory exam.</a:t>
            </a:r>
            <a:endParaRPr dirty="0"/>
          </a:p>
          <a:p>
            <a:r>
              <a:rPr lang="en-US" noProof="0" dirty="0"/>
              <a:t>Causes: Insufficient interest and motivation among students, coupled with a lack of awareness regarding career opportunities in the field</a:t>
            </a:r>
            <a:r>
              <a:rPr lang="bg-BG" noProof="0" dirty="0"/>
              <a:t>.</a:t>
            </a:r>
          </a:p>
          <a:p>
            <a:r>
              <a:rPr lang="en-US" noProof="0" dirty="0"/>
              <a:t>Risk: Potential shortage of STEM professionals in the future, leading to diminished long-term competitiveness of the Bulgarian economy</a:t>
            </a:r>
            <a:r>
              <a:rPr lang="bg-BG" noProof="0" dirty="0"/>
              <a:t>.</a:t>
            </a:r>
          </a:p>
        </p:txBody>
      </p:sp>
      <p:graphicFrame>
        <p:nvGraphicFramePr>
          <p:cNvPr id="4" name="Table 3">
            <a:extLst>
              <a:ext uri="{FF2B5EF4-FFF2-40B4-BE49-F238E27FC236}">
                <a16:creationId xmlns:a16="http://schemas.microsoft.com/office/drawing/2014/main" id="{D2726730-6C7E-EF92-22F7-BBB0005C3552}"/>
              </a:ext>
            </a:extLst>
          </p:cNvPr>
          <p:cNvGraphicFramePr>
            <a:graphicFrameLocks noGrp="1"/>
          </p:cNvGraphicFramePr>
          <p:nvPr>
            <p:extLst>
              <p:ext uri="{D42A27DB-BD31-4B8C-83A1-F6EECF244321}">
                <p14:modId xmlns:p14="http://schemas.microsoft.com/office/powerpoint/2010/main" val="2622590549"/>
              </p:ext>
            </p:extLst>
          </p:nvPr>
        </p:nvGraphicFramePr>
        <p:xfrm>
          <a:off x="609598" y="4277361"/>
          <a:ext cx="6422136" cy="1737360"/>
        </p:xfrm>
        <a:graphic>
          <a:graphicData uri="http://schemas.openxmlformats.org/drawingml/2006/table">
            <a:tbl>
              <a:tblPr firstRow="1" bandRow="1">
                <a:tableStyleId>{5C22544A-7EE6-4342-B048-85BDC9FD1C3A}</a:tableStyleId>
              </a:tblPr>
              <a:tblGrid>
                <a:gridCol w="1658114">
                  <a:extLst>
                    <a:ext uri="{9D8B030D-6E8A-4147-A177-3AD203B41FA5}">
                      <a16:colId xmlns:a16="http://schemas.microsoft.com/office/drawing/2014/main" val="684326077"/>
                    </a:ext>
                  </a:extLst>
                </a:gridCol>
                <a:gridCol w="1865376">
                  <a:extLst>
                    <a:ext uri="{9D8B030D-6E8A-4147-A177-3AD203B41FA5}">
                      <a16:colId xmlns:a16="http://schemas.microsoft.com/office/drawing/2014/main" val="762818994"/>
                    </a:ext>
                  </a:extLst>
                </a:gridCol>
                <a:gridCol w="2898646">
                  <a:extLst>
                    <a:ext uri="{9D8B030D-6E8A-4147-A177-3AD203B41FA5}">
                      <a16:colId xmlns:a16="http://schemas.microsoft.com/office/drawing/2014/main" val="504546723"/>
                    </a:ext>
                  </a:extLst>
                </a:gridCol>
              </a:tblGrid>
              <a:tr h="516181">
                <a:tc>
                  <a:txBody>
                    <a:bodyPr/>
                    <a:lstStyle/>
                    <a:p>
                      <a:r>
                        <a:rPr lang="en-US" dirty="0"/>
                        <a:t>Year</a:t>
                      </a:r>
                      <a:endParaRPr lang="bg-BG" dirty="0"/>
                    </a:p>
                  </a:txBody>
                  <a:tcPr/>
                </a:tc>
                <a:tc>
                  <a:txBody>
                    <a:bodyPr/>
                    <a:lstStyle/>
                    <a:p>
                      <a:r>
                        <a:rPr lang="en-US" dirty="0"/>
                        <a:t>Number of Students</a:t>
                      </a:r>
                      <a:endParaRPr lang="bg-BG" dirty="0"/>
                    </a:p>
                  </a:txBody>
                  <a:tcPr/>
                </a:tc>
                <a:tc>
                  <a:txBody>
                    <a:bodyPr/>
                    <a:lstStyle/>
                    <a:p>
                      <a:r>
                        <a:rPr lang="en-US" dirty="0"/>
                        <a:t>Average Score (out of 100)</a:t>
                      </a:r>
                      <a:endParaRPr lang="bg-BG" dirty="0"/>
                    </a:p>
                  </a:txBody>
                  <a:tcPr/>
                </a:tc>
                <a:extLst>
                  <a:ext uri="{0D108BD9-81ED-4DB2-BD59-A6C34878D82A}">
                    <a16:rowId xmlns:a16="http://schemas.microsoft.com/office/drawing/2014/main" val="1319052089"/>
                  </a:ext>
                </a:extLst>
              </a:tr>
              <a:tr h="294961">
                <a:tc>
                  <a:txBody>
                    <a:bodyPr/>
                    <a:lstStyle/>
                    <a:p>
                      <a:pPr algn="ctr"/>
                      <a:r>
                        <a:rPr lang="bg-BG" dirty="0"/>
                        <a:t>2022</a:t>
                      </a:r>
                    </a:p>
                  </a:txBody>
                  <a:tcPr/>
                </a:tc>
                <a:tc>
                  <a:txBody>
                    <a:bodyPr/>
                    <a:lstStyle/>
                    <a:p>
                      <a:pPr algn="ctr"/>
                      <a:r>
                        <a:rPr lang="bg-BG" dirty="0"/>
                        <a:t>44</a:t>
                      </a:r>
                    </a:p>
                  </a:txBody>
                  <a:tcPr/>
                </a:tc>
                <a:tc>
                  <a:txBody>
                    <a:bodyPr/>
                    <a:lstStyle/>
                    <a:p>
                      <a:pPr algn="ctr"/>
                      <a:r>
                        <a:rPr lang="bg-BG" dirty="0"/>
                        <a:t>48</a:t>
                      </a:r>
                    </a:p>
                  </a:txBody>
                  <a:tcPr/>
                </a:tc>
                <a:extLst>
                  <a:ext uri="{0D108BD9-81ED-4DB2-BD59-A6C34878D82A}">
                    <a16:rowId xmlns:a16="http://schemas.microsoft.com/office/drawing/2014/main" val="3607485936"/>
                  </a:ext>
                </a:extLst>
              </a:tr>
              <a:tr h="294961">
                <a:tc>
                  <a:txBody>
                    <a:bodyPr/>
                    <a:lstStyle/>
                    <a:p>
                      <a:pPr algn="ctr"/>
                      <a:r>
                        <a:rPr lang="bg-BG" dirty="0"/>
                        <a:t>2023</a:t>
                      </a:r>
                    </a:p>
                  </a:txBody>
                  <a:tcPr/>
                </a:tc>
                <a:tc>
                  <a:txBody>
                    <a:bodyPr/>
                    <a:lstStyle/>
                    <a:p>
                      <a:pPr algn="ctr"/>
                      <a:r>
                        <a:rPr lang="bg-BG" dirty="0"/>
                        <a:t>49</a:t>
                      </a:r>
                    </a:p>
                  </a:txBody>
                  <a:tcPr/>
                </a:tc>
                <a:tc>
                  <a:txBody>
                    <a:bodyPr/>
                    <a:lstStyle/>
                    <a:p>
                      <a:pPr algn="ctr"/>
                      <a:r>
                        <a:rPr lang="bg-BG" dirty="0"/>
                        <a:t>64</a:t>
                      </a:r>
                    </a:p>
                  </a:txBody>
                  <a:tcPr/>
                </a:tc>
                <a:extLst>
                  <a:ext uri="{0D108BD9-81ED-4DB2-BD59-A6C34878D82A}">
                    <a16:rowId xmlns:a16="http://schemas.microsoft.com/office/drawing/2014/main" val="490635312"/>
                  </a:ext>
                </a:extLst>
              </a:tr>
              <a:tr h="294961">
                <a:tc>
                  <a:txBody>
                    <a:bodyPr/>
                    <a:lstStyle/>
                    <a:p>
                      <a:pPr algn="ctr"/>
                      <a:r>
                        <a:rPr lang="bg-BG" dirty="0"/>
                        <a:t>2024</a:t>
                      </a:r>
                    </a:p>
                  </a:txBody>
                  <a:tcPr/>
                </a:tc>
                <a:tc>
                  <a:txBody>
                    <a:bodyPr/>
                    <a:lstStyle/>
                    <a:p>
                      <a:pPr algn="ctr"/>
                      <a:r>
                        <a:rPr lang="bg-BG" dirty="0"/>
                        <a:t>59</a:t>
                      </a:r>
                    </a:p>
                  </a:txBody>
                  <a:tcPr/>
                </a:tc>
                <a:tc>
                  <a:txBody>
                    <a:bodyPr/>
                    <a:lstStyle/>
                    <a:p>
                      <a:pPr algn="ctr"/>
                      <a:r>
                        <a:rPr lang="bg-BG" dirty="0"/>
                        <a:t>54</a:t>
                      </a:r>
                    </a:p>
                  </a:txBody>
                  <a:tcPr/>
                </a:tc>
                <a:extLst>
                  <a:ext uri="{0D108BD9-81ED-4DB2-BD59-A6C34878D82A}">
                    <a16:rowId xmlns:a16="http://schemas.microsoft.com/office/drawing/2014/main" val="3200538245"/>
                  </a:ext>
                </a:extLst>
              </a:tr>
            </a:tbl>
          </a:graphicData>
        </a:graphic>
      </p:graphicFrame>
      <p:sp>
        <p:nvSpPr>
          <p:cNvPr id="5" name="TextBox 4">
            <a:extLst>
              <a:ext uri="{FF2B5EF4-FFF2-40B4-BE49-F238E27FC236}">
                <a16:creationId xmlns:a16="http://schemas.microsoft.com/office/drawing/2014/main" id="{80E76906-FE71-F4A3-5B05-0D2892C81578}"/>
              </a:ext>
            </a:extLst>
          </p:cNvPr>
          <p:cNvSpPr txBox="1"/>
          <p:nvPr/>
        </p:nvSpPr>
        <p:spPr>
          <a:xfrm>
            <a:off x="527302" y="6007809"/>
            <a:ext cx="5334001" cy="461665"/>
          </a:xfrm>
          <a:prstGeom prst="rect">
            <a:avLst/>
          </a:prstGeom>
          <a:noFill/>
        </p:spPr>
        <p:txBody>
          <a:bodyPr wrap="square" rtlCol="0">
            <a:spAutoFit/>
          </a:bodyPr>
          <a:lstStyle/>
          <a:p>
            <a:r>
              <a:rPr lang="en-US" sz="1200" dirty="0"/>
              <a:t>Yearly Data for the Second Mandatory SME</a:t>
            </a:r>
            <a:r>
              <a:rPr lang="bg-BG" sz="1200" dirty="0"/>
              <a:t>.</a:t>
            </a:r>
          </a:p>
          <a:p>
            <a:r>
              <a:rPr lang="en-US" sz="1200" dirty="0"/>
              <a:t>Source: Ministry of Education and Science (MES)</a:t>
            </a:r>
            <a:endParaRPr lang="bg-BG"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5862" y="149125"/>
            <a:ext cx="6723890" cy="1405355"/>
          </a:xfrm>
        </p:spPr>
        <p:txBody>
          <a:bodyPr>
            <a:noAutofit/>
          </a:bodyPr>
          <a:lstStyle/>
          <a:p>
            <a:r>
              <a:rPr lang="en-US" sz="2800" b="1" dirty="0"/>
              <a:t>Possible Solution:</a:t>
            </a:r>
            <a:r>
              <a:rPr lang="bg-BG" sz="2800" b="1" dirty="0"/>
              <a:t> </a:t>
            </a:r>
            <a:r>
              <a:rPr lang="en-US" sz="2800" b="1" dirty="0"/>
              <a:t>Integrated General Education Subject in Natural Sciences for 11th and 12th Grades</a:t>
            </a:r>
            <a:endParaRPr lang="en-US" sz="2800" dirty="0"/>
          </a:p>
        </p:txBody>
      </p:sp>
      <p:sp>
        <p:nvSpPr>
          <p:cNvPr id="3" name="Content Placeholder 2"/>
          <p:cNvSpPr>
            <a:spLocks noGrp="1"/>
          </p:cNvSpPr>
          <p:nvPr>
            <p:ph idx="1"/>
          </p:nvPr>
        </p:nvSpPr>
        <p:spPr>
          <a:xfrm>
            <a:off x="307846" y="1849694"/>
            <a:ext cx="7354826" cy="4660834"/>
          </a:xfrm>
        </p:spPr>
        <p:txBody>
          <a:bodyPr>
            <a:normAutofit lnSpcReduction="10000"/>
          </a:bodyPr>
          <a:lstStyle/>
          <a:p>
            <a:r>
              <a:rPr lang="en-US" b="1" dirty="0"/>
              <a:t>Concept:</a:t>
            </a:r>
            <a:r>
              <a:rPr lang="en-US" dirty="0"/>
              <a:t> Develop a comprehensive subject for 11th and 12th grades that combines physics, chemistry, biology, and elements of other STEM disciplines</a:t>
            </a:r>
            <a:r>
              <a:rPr lang="ru-RU" dirty="0"/>
              <a:t>.</a:t>
            </a:r>
          </a:p>
          <a:p>
            <a:r>
              <a:rPr lang="en-US" dirty="0"/>
              <a:t>Structure of the Subject</a:t>
            </a:r>
            <a:r>
              <a:rPr lang="ru-RU" dirty="0"/>
              <a:t>:</a:t>
            </a:r>
          </a:p>
          <a:p>
            <a:pPr lvl="1"/>
            <a:r>
              <a:rPr lang="en-US" b="1" dirty="0"/>
              <a:t>Project-Based Learning:</a:t>
            </a:r>
            <a:r>
              <a:rPr lang="en-US" dirty="0"/>
              <a:t> Students engage in real-world projects, solve case studies, and apply knowledge from multiple disciplines</a:t>
            </a:r>
            <a:r>
              <a:rPr lang="ru-RU" dirty="0"/>
              <a:t>.</a:t>
            </a:r>
          </a:p>
          <a:p>
            <a:pPr lvl="1"/>
            <a:r>
              <a:rPr lang="en-US" b="1" dirty="0"/>
              <a:t>Teamwork and Presentations:</a:t>
            </a:r>
            <a:r>
              <a:rPr lang="en-US" dirty="0"/>
              <a:t> Fosters communication skills, teamwork, and critical thinking</a:t>
            </a:r>
            <a:r>
              <a:rPr lang="ru-RU" dirty="0"/>
              <a:t>.</a:t>
            </a:r>
          </a:p>
          <a:p>
            <a:pPr lvl="1"/>
            <a:r>
              <a:rPr lang="en-US" b="1" dirty="0"/>
              <a:t>Optimal Use of STEM Laboratories:</a:t>
            </a:r>
            <a:r>
              <a:rPr lang="en-US" dirty="0"/>
              <a:t> Ensures effective utilization of school STEM facilities</a:t>
            </a:r>
            <a:r>
              <a:rPr lang="ru-RU" dirty="0"/>
              <a:t>.</a:t>
            </a:r>
          </a:p>
          <a:p>
            <a:pPr marL="0" indent="0">
              <a:buNone/>
            </a:pPr>
            <a:r>
              <a:rPr lang="en-US" dirty="0"/>
              <a:t>Expected Outcomes</a:t>
            </a:r>
            <a:r>
              <a:rPr lang="ru-RU" b="1" dirty="0"/>
              <a:t>:</a:t>
            </a:r>
            <a:endParaRPr lang="ru-RU" dirty="0"/>
          </a:p>
          <a:p>
            <a:pPr marL="742950" lvl="1" indent="-285750">
              <a:buFont typeface="Arial" panose="020B0604020202020204" pitchFamily="34" charset="0"/>
              <a:buChar char="•"/>
            </a:pPr>
            <a:r>
              <a:rPr lang="en-US" b="1" dirty="0"/>
              <a:t>Enhanced Understanding:</a:t>
            </a:r>
            <a:r>
              <a:rPr lang="en-US" dirty="0"/>
              <a:t> Improved comprehension of the interconnections between various scientific fields</a:t>
            </a:r>
            <a:r>
              <a:rPr lang="ru-RU" dirty="0"/>
              <a:t>.</a:t>
            </a:r>
          </a:p>
          <a:p>
            <a:pPr marL="742950" lvl="1" indent="-285750">
              <a:buFont typeface="Arial" panose="020B0604020202020204" pitchFamily="34" charset="0"/>
              <a:buChar char="•"/>
            </a:pPr>
            <a:r>
              <a:rPr lang="en-US" b="1" dirty="0"/>
              <a:t>Increased Interest and Practical Preparation:</a:t>
            </a:r>
            <a:r>
              <a:rPr lang="en-US" dirty="0"/>
              <a:t> Heightened enthusiasm and better practical readiness for future STEM specializations.</a:t>
            </a:r>
            <a:r>
              <a:rPr lang="ru-RU"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599" y="271272"/>
            <a:ext cx="6347713" cy="1550990"/>
          </a:xfrm>
        </p:spPr>
        <p:txBody>
          <a:bodyPr>
            <a:normAutofit fontScale="90000"/>
          </a:bodyPr>
          <a:lstStyle/>
          <a:p>
            <a:r>
              <a:rPr lang="en-US" dirty="0"/>
              <a:t>Possible Solutions: Encouraging Interest and Providing Support</a:t>
            </a:r>
            <a:endParaRPr lang="bg-BG" noProof="0" dirty="0"/>
          </a:p>
        </p:txBody>
      </p:sp>
      <p:sp>
        <p:nvSpPr>
          <p:cNvPr id="3" name="Content Placeholder 2"/>
          <p:cNvSpPr>
            <a:spLocks noGrp="1"/>
          </p:cNvSpPr>
          <p:nvPr>
            <p:ph idx="1"/>
          </p:nvPr>
        </p:nvSpPr>
        <p:spPr>
          <a:xfrm>
            <a:off x="609598" y="2160590"/>
            <a:ext cx="6943345" cy="3880773"/>
          </a:xfrm>
        </p:spPr>
        <p:txBody>
          <a:bodyPr/>
          <a:lstStyle/>
          <a:p>
            <a:r>
              <a:rPr lang="en-US" dirty="0"/>
              <a:t>Encouraging Interest</a:t>
            </a:r>
            <a:r>
              <a:rPr dirty="0"/>
              <a:t>:</a:t>
            </a:r>
          </a:p>
          <a:p>
            <a:pPr lvl="1"/>
            <a:r>
              <a:rPr lang="en-US" dirty="0"/>
              <a:t>Promote career opportunities in the sciences</a:t>
            </a:r>
            <a:r>
              <a:rPr dirty="0"/>
              <a:t>.</a:t>
            </a:r>
          </a:p>
          <a:p>
            <a:pPr lvl="1"/>
            <a:r>
              <a:rPr lang="en-US" dirty="0"/>
              <a:t>Organize extracurricular activities, laboratory visits, and tours of innovative companies.</a:t>
            </a:r>
            <a:r>
              <a:rPr dirty="0"/>
              <a:t>.</a:t>
            </a:r>
          </a:p>
          <a:p>
            <a:r>
              <a:rPr lang="en-US" dirty="0"/>
              <a:t>Support for Teachers</a:t>
            </a:r>
            <a:r>
              <a:rPr dirty="0"/>
              <a:t>:</a:t>
            </a:r>
          </a:p>
          <a:p>
            <a:pPr lvl="1"/>
            <a:r>
              <a:rPr lang="en-US" dirty="0"/>
              <a:t>Enhance qualifications and facilitate the sharing of best practices</a:t>
            </a:r>
            <a:r>
              <a:rPr dirty="0"/>
              <a:t>.</a:t>
            </a:r>
          </a:p>
          <a:p>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975" y="262128"/>
            <a:ext cx="7126225" cy="1557528"/>
          </a:xfrm>
        </p:spPr>
        <p:txBody>
          <a:bodyPr>
            <a:normAutofit fontScale="90000"/>
          </a:bodyPr>
          <a:lstStyle/>
          <a:p>
            <a:r>
              <a:rPr lang="en-US" dirty="0"/>
              <a:t>Problem 3: Lack of a Mandatory State Exam in Mathematics or Natural Sciences</a:t>
            </a:r>
            <a:endParaRPr dirty="0"/>
          </a:p>
        </p:txBody>
      </p:sp>
      <p:sp>
        <p:nvSpPr>
          <p:cNvPr id="3" name="Content Placeholder 2"/>
          <p:cNvSpPr>
            <a:spLocks noGrp="1"/>
          </p:cNvSpPr>
          <p:nvPr>
            <p:ph idx="1"/>
          </p:nvPr>
        </p:nvSpPr>
        <p:spPr>
          <a:xfrm>
            <a:off x="390142" y="2050862"/>
            <a:ext cx="6742177" cy="4395658"/>
          </a:xfrm>
        </p:spPr>
        <p:txBody>
          <a:bodyPr>
            <a:normAutofit fontScale="85000" lnSpcReduction="10000"/>
          </a:bodyPr>
          <a:lstStyle/>
          <a:p>
            <a:r>
              <a:rPr lang="en-US" b="1" dirty="0"/>
              <a:t>Issue:</a:t>
            </a:r>
            <a:r>
              <a:rPr lang="en-US" dirty="0"/>
              <a:t> Currently, Bulgaria does not require students to take a mandatory State Matura Exam (SME) in Mathematics or Natural Sciences</a:t>
            </a:r>
            <a:r>
              <a:rPr lang="bg-BG" noProof="0" dirty="0"/>
              <a:t>.</a:t>
            </a:r>
          </a:p>
          <a:p>
            <a:r>
              <a:rPr lang="en-US" b="1" dirty="0"/>
              <a:t>Why is this a problem?</a:t>
            </a:r>
            <a:endParaRPr lang="en-US" dirty="0"/>
          </a:p>
          <a:p>
            <a:pPr>
              <a:buFont typeface="Arial" panose="020B0604020202020204" pitchFamily="34" charset="0"/>
              <a:buChar char="•"/>
            </a:pPr>
            <a:r>
              <a:rPr lang="en-US" b="1" dirty="0"/>
              <a:t>Lower student motivation:</a:t>
            </a:r>
            <a:r>
              <a:rPr lang="en-US" dirty="0"/>
              <a:t> Without a compulsory exam, many students put less effort into studying mathematics and sciences, treating them as secondary subjects.</a:t>
            </a:r>
          </a:p>
          <a:p>
            <a:pPr>
              <a:buFont typeface="Arial" panose="020B0604020202020204" pitchFamily="34" charset="0"/>
              <a:buChar char="•"/>
            </a:pPr>
            <a:r>
              <a:rPr lang="en-US" b="1" dirty="0"/>
              <a:t>Declining STEM proficiency:</a:t>
            </a:r>
            <a:r>
              <a:rPr lang="en-US" dirty="0"/>
              <a:t> A lack of emphasis on mathematics and science in final assessments contributes to weaker knowledge in these areas, affecting students' readiness for STEM-related university programs.</a:t>
            </a:r>
          </a:p>
          <a:p>
            <a:pPr>
              <a:buFont typeface="Arial" panose="020B0604020202020204" pitchFamily="34" charset="0"/>
              <a:buChar char="•"/>
            </a:pPr>
            <a:r>
              <a:rPr lang="en-US" b="1" dirty="0"/>
              <a:t>Impact on PISA performance:</a:t>
            </a:r>
            <a:r>
              <a:rPr lang="en-US" dirty="0"/>
              <a:t> Countries with stronger mathematics and science education tend to perform better in international assessments like PISA.</a:t>
            </a:r>
          </a:p>
          <a:p>
            <a:pPr>
              <a:buFont typeface="Arial" panose="020B0604020202020204" pitchFamily="34" charset="0"/>
              <a:buChar char="•"/>
            </a:pPr>
            <a:r>
              <a:rPr lang="en-US" b="1" dirty="0"/>
              <a:t>Limited career opportunities:</a:t>
            </a:r>
            <a:r>
              <a:rPr lang="en-US" dirty="0"/>
              <a:t> The absence of a mandatory STEM-related exam reduces the number of students prepared for technical and scientific careers, which are crucial for economic growth and innovation.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823" y="79248"/>
            <a:ext cx="7089649" cy="1575816"/>
          </a:xfrm>
        </p:spPr>
        <p:txBody>
          <a:bodyPr>
            <a:normAutofit fontScale="90000"/>
          </a:bodyPr>
          <a:lstStyle/>
          <a:p>
            <a:r>
              <a:rPr lang="en-US" dirty="0"/>
              <a:t>Solution: Introducing a Mandatory Mathematics Exam in 12th Grade</a:t>
            </a:r>
            <a:endParaRPr lang="bg-BG" noProof="0" dirty="0"/>
          </a:p>
        </p:txBody>
      </p:sp>
      <p:sp>
        <p:nvSpPr>
          <p:cNvPr id="3" name="Content Placeholder 2"/>
          <p:cNvSpPr>
            <a:spLocks noGrp="1"/>
          </p:cNvSpPr>
          <p:nvPr>
            <p:ph idx="1"/>
          </p:nvPr>
        </p:nvSpPr>
        <p:spPr>
          <a:xfrm>
            <a:off x="371854" y="1488613"/>
            <a:ext cx="6605017" cy="4125803"/>
          </a:xfrm>
        </p:spPr>
        <p:txBody>
          <a:bodyPr>
            <a:normAutofit fontScale="70000" lnSpcReduction="20000"/>
          </a:bodyPr>
          <a:lstStyle/>
          <a:p>
            <a:r>
              <a:rPr lang="en-US" noProof="0" dirty="0"/>
              <a:t>Enhancing PISA Performance: A compulsory final exam in mathematics would ensure consistent engagement with the subject throughout high school, leading to better results in international assessments like PISA.</a:t>
            </a:r>
            <a:endParaRPr lang="bg-BG" noProof="0" dirty="0"/>
          </a:p>
          <a:p>
            <a:r>
              <a:rPr lang="en-US" noProof="0" dirty="0"/>
              <a:t>Improving Scientific Literacy: Mathematics is fundamental to logical reasoning, data interpretation, and problem-solving—skills essential for scientific literacy in the modern world.</a:t>
            </a:r>
            <a:endParaRPr lang="bg-BG" noProof="0" dirty="0"/>
          </a:p>
          <a:p>
            <a:r>
              <a:rPr lang="en-US" noProof="0" dirty="0"/>
              <a:t>Developing Critical Thinking: Studying mathematics at an advanced level fosters analytical skills, structured thinking, and the ability to evaluate complex problems—crucial competencies for decision-making in any field.</a:t>
            </a:r>
            <a:endParaRPr lang="bg-BG" noProof="0" dirty="0"/>
          </a:p>
          <a:p>
            <a:r>
              <a:rPr lang="en-US" noProof="0" dirty="0"/>
              <a:t>Preparing for STEM Careers: A mandatory math exam would encourage more students to pursue careers in Science, Technology, Engineering, and Mathematics (STEM), areas that are in high demand globally.</a:t>
            </a:r>
            <a:endParaRPr lang="bg-BG" noProof="0" dirty="0"/>
          </a:p>
          <a:p>
            <a:r>
              <a:rPr lang="en-US" noProof="0" dirty="0"/>
              <a:t>Better Prepared University Students: Many university programs, including economics, engineering, and natural sciences, require strong mathematical skills. Ensuring all graduates complete a mathematics exam would lead to better-prepared students for higher education.</a:t>
            </a:r>
            <a:endParaRPr lang="bg-BG" noProof="0" dirty="0"/>
          </a:p>
          <a:p>
            <a:r>
              <a:rPr lang="en-US" noProof="0" dirty="0"/>
              <a:t>Boosting Business and Technological Development: Strong mathematical skills are key for technological innovation, economic competitiveness, and workforce readiness. Countries that emphasize mathematics education produce more engineers, data scientists, and tech professionals, driving business growth and national development.</a:t>
            </a:r>
            <a:endParaRPr lang="bg-BG" noProof="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D519D-9AAE-486F-0F78-0F802374DF32}"/>
              </a:ext>
            </a:extLst>
          </p:cNvPr>
          <p:cNvSpPr>
            <a:spLocks noGrp="1"/>
          </p:cNvSpPr>
          <p:nvPr>
            <p:ph type="title"/>
          </p:nvPr>
        </p:nvSpPr>
        <p:spPr>
          <a:xfrm>
            <a:off x="857758" y="109728"/>
            <a:ext cx="6347713" cy="707136"/>
          </a:xfrm>
        </p:spPr>
        <p:txBody>
          <a:bodyPr/>
          <a:lstStyle/>
          <a:p>
            <a:r>
              <a:rPr lang="en-US" dirty="0"/>
              <a:t>Conclusion</a:t>
            </a:r>
            <a:endParaRPr lang="bg-BG" dirty="0"/>
          </a:p>
        </p:txBody>
      </p:sp>
      <p:sp>
        <p:nvSpPr>
          <p:cNvPr id="3" name="Content Placeholder 2">
            <a:extLst>
              <a:ext uri="{FF2B5EF4-FFF2-40B4-BE49-F238E27FC236}">
                <a16:creationId xmlns:a16="http://schemas.microsoft.com/office/drawing/2014/main" id="{9BC587AC-3545-88B5-56AB-7870C31775FF}"/>
              </a:ext>
            </a:extLst>
          </p:cNvPr>
          <p:cNvSpPr>
            <a:spLocks noGrp="1"/>
          </p:cNvSpPr>
          <p:nvPr>
            <p:ph idx="1"/>
          </p:nvPr>
        </p:nvSpPr>
        <p:spPr>
          <a:xfrm>
            <a:off x="188974" y="993206"/>
            <a:ext cx="7016497" cy="5492938"/>
          </a:xfrm>
        </p:spPr>
        <p:txBody>
          <a:bodyPr>
            <a:noAutofit/>
          </a:bodyPr>
          <a:lstStyle/>
          <a:p>
            <a:pPr>
              <a:buFont typeface="Arial" panose="020B0604020202020204" pitchFamily="34" charset="0"/>
              <a:buChar char="•"/>
            </a:pPr>
            <a:r>
              <a:rPr lang="en-US" sz="1400" b="1" dirty="0"/>
              <a:t>Systematic Approach:</a:t>
            </a:r>
            <a:r>
              <a:rPr lang="en-US" sz="1400" dirty="0"/>
              <a:t> Reforms should be implemented as part of a comprehensive strategy, encompassing curriculum development, teaching methodologies, exam formats, and teacher qualification programs.</a:t>
            </a:r>
          </a:p>
          <a:p>
            <a:pPr>
              <a:buFont typeface="Arial" panose="020B0604020202020204" pitchFamily="34" charset="0"/>
              <a:buChar char="•"/>
            </a:pPr>
            <a:r>
              <a:rPr lang="en-US" sz="1400" b="1" dirty="0"/>
              <a:t>Collaboration:</a:t>
            </a:r>
            <a:r>
              <a:rPr lang="en-US" sz="1400" dirty="0"/>
              <a:t> Effective change requires joint efforts from the Ministry of Education, schools, parents, employers, and the non-governmental sector to ensure a holistic and sustainable impact.</a:t>
            </a:r>
          </a:p>
          <a:p>
            <a:pPr>
              <a:buFont typeface="Arial" panose="020B0604020202020204" pitchFamily="34" charset="0"/>
              <a:buChar char="•"/>
            </a:pPr>
            <a:r>
              <a:rPr lang="en-US" sz="1400" b="1" dirty="0"/>
              <a:t>Future Outlook:</a:t>
            </a:r>
            <a:r>
              <a:rPr lang="en-US" sz="1400" dirty="0"/>
              <a:t> By providing a well-structured and up-to-date education in physics and natural sciences, we can nurture the next generation of scientists, innovators, and engineers who will drive societal and economic progress.</a:t>
            </a:r>
          </a:p>
          <a:p>
            <a:pPr>
              <a:buFont typeface="Arial" panose="020B0604020202020204" pitchFamily="34" charset="0"/>
              <a:buChar char="•"/>
            </a:pPr>
            <a:r>
              <a:rPr lang="en-US" sz="1400" b="1" dirty="0"/>
              <a:t>Investing in Education = Investing in the Future</a:t>
            </a:r>
            <a:br>
              <a:rPr lang="en-US" sz="1400" dirty="0"/>
            </a:br>
            <a:r>
              <a:rPr lang="en-US" sz="1400" dirty="0"/>
              <a:t>Strengthening STEM education, ensuring continuity in science instruction, and making mathematics a core requirement will empower students with the skills needed for the 21st-century workforce.</a:t>
            </a:r>
          </a:p>
          <a:p>
            <a:pPr>
              <a:buFont typeface="Arial" panose="020B0604020202020204" pitchFamily="34" charset="0"/>
              <a:buChar char="•"/>
            </a:pPr>
            <a:r>
              <a:rPr lang="en-US" sz="1400" b="1" dirty="0"/>
              <a:t>Long-Term Impact:</a:t>
            </a:r>
            <a:br>
              <a:rPr lang="en-US" sz="1400" dirty="0"/>
            </a:br>
            <a:r>
              <a:rPr lang="en-US" sz="1400" dirty="0"/>
              <a:t>Countries that prioritize science and mathematics education consistently lead in technological advancements, innovation, and economic growth. Bulgaria has the opportunity to elevate its educational system to better prepare students for the challenges of tomorrow.</a:t>
            </a:r>
          </a:p>
          <a:p>
            <a:pPr>
              <a:buFont typeface="Arial" panose="020B0604020202020204" pitchFamily="34" charset="0"/>
              <a:buChar char="•"/>
            </a:pPr>
            <a:r>
              <a:rPr lang="en-US" sz="1400" b="1" dirty="0"/>
              <a:t>Call to Action:</a:t>
            </a:r>
            <a:br>
              <a:rPr lang="en-US" sz="1400" dirty="0"/>
            </a:br>
            <a:r>
              <a:rPr lang="en-US" sz="1400" dirty="0"/>
              <a:t>The time for change is now. By implementing strategic reforms, fostering scientific curiosity, and providing students with the right tools, we can create a future where Bulgaria thrives as a leader in education, research, and innovation.</a:t>
            </a:r>
          </a:p>
        </p:txBody>
      </p:sp>
    </p:spTree>
    <p:extLst>
      <p:ext uri="{BB962C8B-B14F-4D97-AF65-F5344CB8AC3E}">
        <p14:creationId xmlns:p14="http://schemas.microsoft.com/office/powerpoint/2010/main" val="526318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9F4444CE-BC8D-4D61-B303-4C05614E62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965199" y="609600"/>
            <a:ext cx="7648121" cy="1099457"/>
          </a:xfrm>
        </p:spPr>
        <p:txBody>
          <a:bodyPr>
            <a:normAutofit/>
          </a:bodyPr>
          <a:lstStyle/>
          <a:p>
            <a:r>
              <a:rPr lang="en-US" dirty="0"/>
              <a:t>Objectives of the Presentation</a:t>
            </a:r>
            <a:endParaRPr lang="bg-BG" dirty="0"/>
          </a:p>
        </p:txBody>
      </p:sp>
      <p:sp>
        <p:nvSpPr>
          <p:cNvPr id="11" name="Isosceles Triangle 10">
            <a:extLst>
              <a:ext uri="{FF2B5EF4-FFF2-40B4-BE49-F238E27FC236}">
                <a16:creationId xmlns:a16="http://schemas.microsoft.com/office/drawing/2014/main" id="{73772B81-181F-48B7-8826-4D9686D15D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sp>
        <p:nvSpPr>
          <p:cNvPr id="13" name="Isosceles Triangle 12">
            <a:extLst>
              <a:ext uri="{FF2B5EF4-FFF2-40B4-BE49-F238E27FC236}">
                <a16:creationId xmlns:a16="http://schemas.microsoft.com/office/drawing/2014/main" id="{B2205F6E-03C6-4E92-877C-E2482F6599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graphicFrame>
        <p:nvGraphicFramePr>
          <p:cNvPr id="5" name="Content Placeholder 2">
            <a:extLst>
              <a:ext uri="{FF2B5EF4-FFF2-40B4-BE49-F238E27FC236}">
                <a16:creationId xmlns:a16="http://schemas.microsoft.com/office/drawing/2014/main" id="{12BC7015-6FDE-E152-3B60-AAD03FBA59ED}"/>
              </a:ext>
            </a:extLst>
          </p:cNvPr>
          <p:cNvGraphicFramePr>
            <a:graphicFrameLocks noGrp="1"/>
          </p:cNvGraphicFramePr>
          <p:nvPr>
            <p:ph idx="1"/>
            <p:extLst>
              <p:ext uri="{D42A27DB-BD31-4B8C-83A1-F6EECF244321}">
                <p14:modId xmlns:p14="http://schemas.microsoft.com/office/powerpoint/2010/main" val="3228112751"/>
              </p:ext>
            </p:extLst>
          </p:nvPr>
        </p:nvGraphicFramePr>
        <p:xfrm>
          <a:off x="965199" y="1948543"/>
          <a:ext cx="7213600" cy="40934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A8F6B79-E70B-ADE1-538C-2A25C9D43B0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9AC7F06-E649-182D-977C-B40B313D9E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8CC9ABB-FDD7-6D70-E766-7489A9A060E9}"/>
              </a:ext>
            </a:extLst>
          </p:cNvPr>
          <p:cNvSpPr>
            <a:spLocks noGrp="1"/>
          </p:cNvSpPr>
          <p:nvPr>
            <p:ph type="title"/>
          </p:nvPr>
        </p:nvSpPr>
        <p:spPr>
          <a:xfrm>
            <a:off x="747938" y="80426"/>
            <a:ext cx="7648121" cy="1099457"/>
          </a:xfrm>
        </p:spPr>
        <p:txBody>
          <a:bodyPr>
            <a:normAutofit fontScale="90000"/>
          </a:bodyPr>
          <a:lstStyle/>
          <a:p>
            <a:r>
              <a:rPr lang="en-US" dirty="0"/>
              <a:t>Structure of Higher Education in Bulgaria</a:t>
            </a:r>
            <a:endParaRPr lang="bg-BG" dirty="0"/>
          </a:p>
        </p:txBody>
      </p:sp>
      <p:sp>
        <p:nvSpPr>
          <p:cNvPr id="11" name="Isosceles Triangle 10">
            <a:extLst>
              <a:ext uri="{FF2B5EF4-FFF2-40B4-BE49-F238E27FC236}">
                <a16:creationId xmlns:a16="http://schemas.microsoft.com/office/drawing/2014/main" id="{9ABA65E5-C63E-C574-39C5-6C020AA034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sp>
        <p:nvSpPr>
          <p:cNvPr id="13" name="Isosceles Triangle 12">
            <a:extLst>
              <a:ext uri="{FF2B5EF4-FFF2-40B4-BE49-F238E27FC236}">
                <a16:creationId xmlns:a16="http://schemas.microsoft.com/office/drawing/2014/main" id="{5051CBEF-52E8-5ED1-E8AC-5CB6F4A42C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graphicFrame>
        <p:nvGraphicFramePr>
          <p:cNvPr id="6" name="Content Placeholder 5">
            <a:extLst>
              <a:ext uri="{FF2B5EF4-FFF2-40B4-BE49-F238E27FC236}">
                <a16:creationId xmlns:a16="http://schemas.microsoft.com/office/drawing/2014/main" id="{D44AAB6A-318B-8DFC-B0A1-73F1D39EB005}"/>
              </a:ext>
            </a:extLst>
          </p:cNvPr>
          <p:cNvGraphicFramePr>
            <a:graphicFrameLocks noGrp="1"/>
          </p:cNvGraphicFramePr>
          <p:nvPr>
            <p:ph idx="1"/>
            <p:extLst>
              <p:ext uri="{D42A27DB-BD31-4B8C-83A1-F6EECF244321}">
                <p14:modId xmlns:p14="http://schemas.microsoft.com/office/powerpoint/2010/main" val="501716261"/>
              </p:ext>
            </p:extLst>
          </p:nvPr>
        </p:nvGraphicFramePr>
        <p:xfrm>
          <a:off x="384048" y="1278597"/>
          <a:ext cx="8423400" cy="4637571"/>
        </p:xfrm>
        <a:graphic>
          <a:graphicData uri="http://schemas.openxmlformats.org/drawingml/2006/table">
            <a:tbl>
              <a:tblPr firstRow="1" bandRow="1">
                <a:tableStyleId>{5C22544A-7EE6-4342-B048-85BDC9FD1C3A}</a:tableStyleId>
              </a:tblPr>
              <a:tblGrid>
                <a:gridCol w="1444752">
                  <a:extLst>
                    <a:ext uri="{9D8B030D-6E8A-4147-A177-3AD203B41FA5}">
                      <a16:colId xmlns:a16="http://schemas.microsoft.com/office/drawing/2014/main" val="3465228593"/>
                    </a:ext>
                  </a:extLst>
                </a:gridCol>
                <a:gridCol w="2766948">
                  <a:extLst>
                    <a:ext uri="{9D8B030D-6E8A-4147-A177-3AD203B41FA5}">
                      <a16:colId xmlns:a16="http://schemas.microsoft.com/office/drawing/2014/main" val="996157546"/>
                    </a:ext>
                  </a:extLst>
                </a:gridCol>
                <a:gridCol w="1484481">
                  <a:extLst>
                    <a:ext uri="{9D8B030D-6E8A-4147-A177-3AD203B41FA5}">
                      <a16:colId xmlns:a16="http://schemas.microsoft.com/office/drawing/2014/main" val="49907136"/>
                    </a:ext>
                  </a:extLst>
                </a:gridCol>
                <a:gridCol w="2727219">
                  <a:extLst>
                    <a:ext uri="{9D8B030D-6E8A-4147-A177-3AD203B41FA5}">
                      <a16:colId xmlns:a16="http://schemas.microsoft.com/office/drawing/2014/main" val="3895910574"/>
                    </a:ext>
                  </a:extLst>
                </a:gridCol>
              </a:tblGrid>
              <a:tr h="593807">
                <a:tc>
                  <a:txBody>
                    <a:bodyPr/>
                    <a:lstStyle/>
                    <a:p>
                      <a:r>
                        <a:rPr lang="en-US"/>
                        <a:t>Degree Level</a:t>
                      </a:r>
                    </a:p>
                  </a:txBody>
                  <a:tcPr anchor="ctr"/>
                </a:tc>
                <a:tc>
                  <a:txBody>
                    <a:bodyPr/>
                    <a:lstStyle/>
                    <a:p>
                      <a:r>
                        <a:rPr lang="en-US"/>
                        <a:t>Duration of Study</a:t>
                      </a:r>
                    </a:p>
                  </a:txBody>
                  <a:tcPr anchor="ctr"/>
                </a:tc>
                <a:tc>
                  <a:txBody>
                    <a:bodyPr/>
                    <a:lstStyle/>
                    <a:p>
                      <a:r>
                        <a:rPr lang="en-US"/>
                        <a:t>Required Credits</a:t>
                      </a:r>
                    </a:p>
                  </a:txBody>
                  <a:tcPr anchor="ctr"/>
                </a:tc>
                <a:tc>
                  <a:txBody>
                    <a:bodyPr/>
                    <a:lstStyle/>
                    <a:p>
                      <a:r>
                        <a:rPr lang="en-US" dirty="0"/>
                        <a:t>Description</a:t>
                      </a:r>
                    </a:p>
                  </a:txBody>
                  <a:tcPr anchor="ctr"/>
                </a:tc>
                <a:extLst>
                  <a:ext uri="{0D108BD9-81ED-4DB2-BD59-A6C34878D82A}">
                    <a16:rowId xmlns:a16="http://schemas.microsoft.com/office/drawing/2014/main" val="1956806903"/>
                  </a:ext>
                </a:extLst>
              </a:tr>
              <a:tr h="1071411">
                <a:tc>
                  <a:txBody>
                    <a:bodyPr/>
                    <a:lstStyle/>
                    <a:p>
                      <a:r>
                        <a:rPr lang="en-US" dirty="0"/>
                        <a:t>Professional Bachelor</a:t>
                      </a:r>
                      <a:endParaRPr lang="bg-BG" dirty="0"/>
                    </a:p>
                  </a:txBody>
                  <a:tcPr/>
                </a:tc>
                <a:tc>
                  <a:txBody>
                    <a:bodyPr/>
                    <a:lstStyle/>
                    <a:p>
                      <a:r>
                        <a:rPr lang="en-US" dirty="0"/>
                        <a:t>Minimum 3 years</a:t>
                      </a:r>
                      <a:endParaRPr lang="bg-BG" dirty="0"/>
                    </a:p>
                  </a:txBody>
                  <a:tcPr/>
                </a:tc>
                <a:tc>
                  <a:txBody>
                    <a:bodyPr/>
                    <a:lstStyle/>
                    <a:p>
                      <a:r>
                        <a:rPr lang="en-US" dirty="0"/>
                        <a:t>≥ 180 ECTS</a:t>
                      </a:r>
                      <a:endParaRPr lang="bg-BG" dirty="0"/>
                    </a:p>
                  </a:txBody>
                  <a:tcPr/>
                </a:tc>
                <a:tc>
                  <a:txBody>
                    <a:bodyPr/>
                    <a:lstStyle/>
                    <a:p>
                      <a:r>
                        <a:rPr lang="en-US" sz="1200" dirty="0"/>
                        <a:t>Provides specialized professional training in specific fields. Offered by colleges or specialized higher education institutions.</a:t>
                      </a:r>
                      <a:endParaRPr lang="bg-BG" sz="1200" dirty="0"/>
                    </a:p>
                  </a:txBody>
                  <a:tcPr/>
                </a:tc>
                <a:extLst>
                  <a:ext uri="{0D108BD9-81ED-4DB2-BD59-A6C34878D82A}">
                    <a16:rowId xmlns:a16="http://schemas.microsoft.com/office/drawing/2014/main" val="2214431650"/>
                  </a:ext>
                </a:extLst>
              </a:tr>
              <a:tr h="344031">
                <a:tc>
                  <a:txBody>
                    <a:bodyPr/>
                    <a:lstStyle/>
                    <a:p>
                      <a:r>
                        <a:rPr lang="en-US" dirty="0"/>
                        <a:t>Bachelor</a:t>
                      </a:r>
                      <a:endParaRPr lang="bg-BG" dirty="0"/>
                    </a:p>
                  </a:txBody>
                  <a:tcPr/>
                </a:tc>
                <a:tc>
                  <a:txBody>
                    <a:bodyPr/>
                    <a:lstStyle/>
                    <a:p>
                      <a:r>
                        <a:rPr lang="en-US" dirty="0"/>
                        <a:t>Minimum 4 years</a:t>
                      </a:r>
                      <a:endParaRPr lang="bg-BG" dirty="0"/>
                    </a:p>
                  </a:txBody>
                  <a:tcPr/>
                </a:tc>
                <a:tc>
                  <a:txBody>
                    <a:bodyPr/>
                    <a:lstStyle/>
                    <a:p>
                      <a:r>
                        <a:rPr lang="en-US" dirty="0"/>
                        <a:t>≥ 240 ECTS</a:t>
                      </a:r>
                      <a:endParaRPr lang="bg-BG" dirty="0"/>
                    </a:p>
                  </a:txBody>
                  <a:tcPr/>
                </a:tc>
                <a:tc>
                  <a:txBody>
                    <a:bodyPr/>
                    <a:lstStyle/>
                    <a:p>
                      <a:r>
                        <a:rPr lang="en-US" sz="1200" dirty="0"/>
                        <a:t>Offers broad theoretical education in a chosen specialty. Conducted at universities or specialized higher education institutions.</a:t>
                      </a:r>
                      <a:endParaRPr lang="bg-BG" sz="1200" dirty="0"/>
                    </a:p>
                  </a:txBody>
                  <a:tcPr/>
                </a:tc>
                <a:extLst>
                  <a:ext uri="{0D108BD9-81ED-4DB2-BD59-A6C34878D82A}">
                    <a16:rowId xmlns:a16="http://schemas.microsoft.com/office/drawing/2014/main" val="1682424486"/>
                  </a:ext>
                </a:extLst>
              </a:tr>
              <a:tr h="0">
                <a:tc>
                  <a:txBody>
                    <a:bodyPr/>
                    <a:lstStyle/>
                    <a:p>
                      <a:r>
                        <a:rPr lang="en-US" dirty="0"/>
                        <a:t>Master</a:t>
                      </a:r>
                      <a:endParaRPr lang="bg-BG" dirty="0"/>
                    </a:p>
                  </a:txBody>
                  <a:tcPr/>
                </a:tc>
                <a:tc>
                  <a:txBody>
                    <a:bodyPr/>
                    <a:lstStyle/>
                    <a:p>
                      <a:r>
                        <a:rPr lang="en-US" sz="1800" dirty="0"/>
                        <a:t>1-2 years post-Bachelor or 5 years post-secondary education</a:t>
                      </a:r>
                      <a:endParaRPr lang="bg-BG" sz="1800" dirty="0"/>
                    </a:p>
                  </a:txBody>
                  <a:tcPr/>
                </a:tc>
                <a:tc>
                  <a:txBody>
                    <a:bodyPr/>
                    <a:lstStyle/>
                    <a:p>
                      <a:r>
                        <a:rPr lang="en-US" sz="1800" dirty="0"/>
                        <a:t>≥ 60 ECTS post-Bachelor or ≥ 300 ECTS total</a:t>
                      </a:r>
                      <a:endParaRPr lang="bg-BG" sz="1800" dirty="0"/>
                    </a:p>
                  </a:txBody>
                  <a:tcPr/>
                </a:tc>
                <a:tc>
                  <a:txBody>
                    <a:bodyPr/>
                    <a:lstStyle/>
                    <a:p>
                      <a:r>
                        <a:rPr lang="en-US" sz="1200" dirty="0"/>
                        <a:t>Delivers advanced specialized training. Programs may follow a Bachelor’s degree or be integrated from secondary education.</a:t>
                      </a:r>
                      <a:endParaRPr lang="bg-BG" sz="1200" dirty="0"/>
                    </a:p>
                  </a:txBody>
                  <a:tcPr/>
                </a:tc>
                <a:extLst>
                  <a:ext uri="{0D108BD9-81ED-4DB2-BD59-A6C34878D82A}">
                    <a16:rowId xmlns:a16="http://schemas.microsoft.com/office/drawing/2014/main" val="2038824079"/>
                  </a:ext>
                </a:extLst>
              </a:tr>
              <a:tr h="344031">
                <a:tc>
                  <a:txBody>
                    <a:bodyPr/>
                    <a:lstStyle/>
                    <a:p>
                      <a:r>
                        <a:rPr lang="en-US" b="1" dirty="0"/>
                        <a:t>Doctor (Ph.D.)</a:t>
                      </a:r>
                      <a:endParaRPr lang="en-US" dirty="0"/>
                    </a:p>
                  </a:txBody>
                  <a:tcPr anchor="ctr"/>
                </a:tc>
                <a:tc>
                  <a:txBody>
                    <a:bodyPr/>
                    <a:lstStyle/>
                    <a:p>
                      <a:r>
                        <a:rPr lang="en-US" dirty="0"/>
                        <a:t>Minimum 3 years</a:t>
                      </a:r>
                      <a:endParaRPr lang="bg-BG" dirty="0"/>
                    </a:p>
                  </a:txBody>
                  <a:tcPr/>
                </a:tc>
                <a:tc>
                  <a:txBody>
                    <a:bodyPr/>
                    <a:lstStyle/>
                    <a:p>
                      <a:r>
                        <a:rPr lang="en-US" dirty="0"/>
                        <a:t>≥ 180 ECTS</a:t>
                      </a:r>
                      <a:endParaRPr lang="bg-BG" dirty="0"/>
                    </a:p>
                  </a:txBody>
                  <a:tcPr/>
                </a:tc>
                <a:tc>
                  <a:txBody>
                    <a:bodyPr/>
                    <a:lstStyle/>
                    <a:p>
                      <a:r>
                        <a:rPr lang="en-US" sz="1200" dirty="0"/>
                        <a:t>Focuses on research and dissertation work. Requires a prior Master’s degree.</a:t>
                      </a:r>
                      <a:endParaRPr lang="bg-BG" sz="1200" dirty="0"/>
                    </a:p>
                  </a:txBody>
                  <a:tcPr/>
                </a:tc>
                <a:extLst>
                  <a:ext uri="{0D108BD9-81ED-4DB2-BD59-A6C34878D82A}">
                    <a16:rowId xmlns:a16="http://schemas.microsoft.com/office/drawing/2014/main" val="1139929134"/>
                  </a:ext>
                </a:extLst>
              </a:tr>
            </a:tbl>
          </a:graphicData>
        </a:graphic>
      </p:graphicFrame>
    </p:spTree>
    <p:extLst>
      <p:ext uri="{BB962C8B-B14F-4D97-AF65-F5344CB8AC3E}">
        <p14:creationId xmlns:p14="http://schemas.microsoft.com/office/powerpoint/2010/main" val="698582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D55FFE4-84C1-E0F7-3592-0BF542E14E22}"/>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58029B4-9E40-F5DD-3CBF-7BDBF4CD3F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8740389-883C-9BEE-B490-6E5E6DC9BFB5}"/>
              </a:ext>
            </a:extLst>
          </p:cNvPr>
          <p:cNvSpPr>
            <a:spLocks noGrp="1"/>
          </p:cNvSpPr>
          <p:nvPr>
            <p:ph type="title"/>
          </p:nvPr>
        </p:nvSpPr>
        <p:spPr>
          <a:xfrm>
            <a:off x="747938" y="0"/>
            <a:ext cx="7648121" cy="721793"/>
          </a:xfrm>
        </p:spPr>
        <p:txBody>
          <a:bodyPr>
            <a:normAutofit/>
          </a:bodyPr>
          <a:lstStyle/>
          <a:p>
            <a:r>
              <a:rPr lang="en-US" dirty="0"/>
              <a:t>				Students</a:t>
            </a:r>
            <a:endParaRPr lang="bg-BG" dirty="0"/>
          </a:p>
        </p:txBody>
      </p:sp>
      <p:sp>
        <p:nvSpPr>
          <p:cNvPr id="11" name="Isosceles Triangle 10">
            <a:extLst>
              <a:ext uri="{FF2B5EF4-FFF2-40B4-BE49-F238E27FC236}">
                <a16:creationId xmlns:a16="http://schemas.microsoft.com/office/drawing/2014/main" id="{98C99021-A79F-8862-1362-7FD0EF5000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sp>
        <p:nvSpPr>
          <p:cNvPr id="13" name="Isosceles Triangle 12">
            <a:extLst>
              <a:ext uri="{FF2B5EF4-FFF2-40B4-BE49-F238E27FC236}">
                <a16:creationId xmlns:a16="http://schemas.microsoft.com/office/drawing/2014/main" id="{2EF6A318-78F5-F00C-89CF-514207CCA3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pic>
        <p:nvPicPr>
          <p:cNvPr id="7" name="Picture 6" descr="A screenshot of a computer&#10;&#10;AI-generated content may be incorrect.">
            <a:extLst>
              <a:ext uri="{FF2B5EF4-FFF2-40B4-BE49-F238E27FC236}">
                <a16:creationId xmlns:a16="http://schemas.microsoft.com/office/drawing/2014/main" id="{2A6E2A6D-75AA-87BB-9FF8-4EF072A111EE}"/>
              </a:ext>
            </a:extLst>
          </p:cNvPr>
          <p:cNvPicPr>
            <a:picLocks noChangeAspect="1"/>
          </p:cNvPicPr>
          <p:nvPr/>
        </p:nvPicPr>
        <p:blipFill>
          <a:blip r:embed="rId2"/>
          <a:stretch>
            <a:fillRect/>
          </a:stretch>
        </p:blipFill>
        <p:spPr>
          <a:xfrm>
            <a:off x="385443" y="534012"/>
            <a:ext cx="8668512" cy="3516202"/>
          </a:xfrm>
          <a:prstGeom prst="rect">
            <a:avLst/>
          </a:prstGeom>
        </p:spPr>
      </p:pic>
      <p:pic>
        <p:nvPicPr>
          <p:cNvPr id="10" name="Picture 9" descr="A screenshot of a computer&#10;&#10;AI-generated content may be incorrect.">
            <a:extLst>
              <a:ext uri="{FF2B5EF4-FFF2-40B4-BE49-F238E27FC236}">
                <a16:creationId xmlns:a16="http://schemas.microsoft.com/office/drawing/2014/main" id="{BDDF80CB-90E6-951C-E736-98DD8D77DBBC}"/>
              </a:ext>
            </a:extLst>
          </p:cNvPr>
          <p:cNvPicPr>
            <a:picLocks noChangeAspect="1"/>
          </p:cNvPicPr>
          <p:nvPr/>
        </p:nvPicPr>
        <p:blipFill>
          <a:blip r:embed="rId3"/>
          <a:stretch>
            <a:fillRect/>
          </a:stretch>
        </p:blipFill>
        <p:spPr>
          <a:xfrm>
            <a:off x="385443" y="4062517"/>
            <a:ext cx="8668512" cy="2772162"/>
          </a:xfrm>
          <a:prstGeom prst="rect">
            <a:avLst/>
          </a:prstGeom>
        </p:spPr>
      </p:pic>
      <p:sp>
        <p:nvSpPr>
          <p:cNvPr id="12" name="TextBox 11">
            <a:extLst>
              <a:ext uri="{FF2B5EF4-FFF2-40B4-BE49-F238E27FC236}">
                <a16:creationId xmlns:a16="http://schemas.microsoft.com/office/drawing/2014/main" id="{FDF70D4D-9BC7-08C9-9F0C-1EB232F29B5B}"/>
              </a:ext>
            </a:extLst>
          </p:cNvPr>
          <p:cNvSpPr txBox="1"/>
          <p:nvPr/>
        </p:nvSpPr>
        <p:spPr>
          <a:xfrm>
            <a:off x="1461066" y="4089949"/>
            <a:ext cx="6462401" cy="276999"/>
          </a:xfrm>
          <a:prstGeom prst="rect">
            <a:avLst/>
          </a:prstGeom>
          <a:noFill/>
        </p:spPr>
        <p:txBody>
          <a:bodyPr wrap="square" rtlCol="0">
            <a:spAutoFit/>
          </a:bodyPr>
          <a:lstStyle/>
          <a:p>
            <a:r>
              <a:rPr lang="en-US" sz="1200" b="1" i="0" dirty="0">
                <a:effectLst/>
                <a:latin typeface="Verdana" panose="020B0604030504040204" pitchFamily="34" charset="0"/>
              </a:rPr>
              <a:t>STUDENTS ENROLLED AT DOCTORAL LEVEL</a:t>
            </a:r>
            <a:endParaRPr lang="bg-BG" sz="1200" dirty="0"/>
          </a:p>
        </p:txBody>
      </p:sp>
    </p:spTree>
    <p:extLst>
      <p:ext uri="{BB962C8B-B14F-4D97-AF65-F5344CB8AC3E}">
        <p14:creationId xmlns:p14="http://schemas.microsoft.com/office/powerpoint/2010/main" val="20743398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DD868A3-D623-E2A2-AAB5-7DBF7F2F2299}"/>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83B41BE-FC88-DB83-4594-08D079F6EC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AAE4BDFA-D6E8-96B7-38BC-22CFD591A62D}"/>
              </a:ext>
            </a:extLst>
          </p:cNvPr>
          <p:cNvSpPr>
            <a:spLocks noGrp="1"/>
          </p:cNvSpPr>
          <p:nvPr>
            <p:ph type="title"/>
          </p:nvPr>
        </p:nvSpPr>
        <p:spPr>
          <a:xfrm>
            <a:off x="747938" y="80426"/>
            <a:ext cx="7648121" cy="1099457"/>
          </a:xfrm>
        </p:spPr>
        <p:txBody>
          <a:bodyPr>
            <a:normAutofit fontScale="90000"/>
          </a:bodyPr>
          <a:lstStyle/>
          <a:p>
            <a:r>
              <a:rPr lang="en-US" dirty="0"/>
              <a:t>Structure of Secondary Education in Bulgaria</a:t>
            </a:r>
            <a:endParaRPr lang="bg-BG" dirty="0"/>
          </a:p>
        </p:txBody>
      </p:sp>
      <p:sp>
        <p:nvSpPr>
          <p:cNvPr id="11" name="Isosceles Triangle 10">
            <a:extLst>
              <a:ext uri="{FF2B5EF4-FFF2-40B4-BE49-F238E27FC236}">
                <a16:creationId xmlns:a16="http://schemas.microsoft.com/office/drawing/2014/main" id="{306CD164-849B-9D1E-F17A-C4F1B7FC60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sp>
        <p:nvSpPr>
          <p:cNvPr id="13" name="Isosceles Triangle 12">
            <a:extLst>
              <a:ext uri="{FF2B5EF4-FFF2-40B4-BE49-F238E27FC236}">
                <a16:creationId xmlns:a16="http://schemas.microsoft.com/office/drawing/2014/main" id="{084A7B27-3A52-5EB8-57AA-93376CDD80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graphicFrame>
        <p:nvGraphicFramePr>
          <p:cNvPr id="6" name="Content Placeholder 5">
            <a:extLst>
              <a:ext uri="{FF2B5EF4-FFF2-40B4-BE49-F238E27FC236}">
                <a16:creationId xmlns:a16="http://schemas.microsoft.com/office/drawing/2014/main" id="{E9DCC082-8CC6-82B3-D9D5-3C76BE146865}"/>
              </a:ext>
            </a:extLst>
          </p:cNvPr>
          <p:cNvGraphicFramePr>
            <a:graphicFrameLocks noGrp="1"/>
          </p:cNvGraphicFramePr>
          <p:nvPr>
            <p:ph idx="1"/>
            <p:extLst>
              <p:ext uri="{D42A27DB-BD31-4B8C-83A1-F6EECF244321}">
                <p14:modId xmlns:p14="http://schemas.microsoft.com/office/powerpoint/2010/main" val="3029623856"/>
              </p:ext>
            </p:extLst>
          </p:nvPr>
        </p:nvGraphicFramePr>
        <p:xfrm>
          <a:off x="384048" y="1278597"/>
          <a:ext cx="8423400" cy="4454691"/>
        </p:xfrm>
        <a:graphic>
          <a:graphicData uri="http://schemas.openxmlformats.org/drawingml/2006/table">
            <a:tbl>
              <a:tblPr firstRow="1" bandRow="1">
                <a:tableStyleId>{5C22544A-7EE6-4342-B048-85BDC9FD1C3A}</a:tableStyleId>
              </a:tblPr>
              <a:tblGrid>
                <a:gridCol w="1444752">
                  <a:extLst>
                    <a:ext uri="{9D8B030D-6E8A-4147-A177-3AD203B41FA5}">
                      <a16:colId xmlns:a16="http://schemas.microsoft.com/office/drawing/2014/main" val="3465228593"/>
                    </a:ext>
                  </a:extLst>
                </a:gridCol>
                <a:gridCol w="1316736">
                  <a:extLst>
                    <a:ext uri="{9D8B030D-6E8A-4147-A177-3AD203B41FA5}">
                      <a16:colId xmlns:a16="http://schemas.microsoft.com/office/drawing/2014/main" val="996157546"/>
                    </a:ext>
                  </a:extLst>
                </a:gridCol>
                <a:gridCol w="1380744">
                  <a:extLst>
                    <a:ext uri="{9D8B030D-6E8A-4147-A177-3AD203B41FA5}">
                      <a16:colId xmlns:a16="http://schemas.microsoft.com/office/drawing/2014/main" val="49907136"/>
                    </a:ext>
                  </a:extLst>
                </a:gridCol>
                <a:gridCol w="4281168">
                  <a:extLst>
                    <a:ext uri="{9D8B030D-6E8A-4147-A177-3AD203B41FA5}">
                      <a16:colId xmlns:a16="http://schemas.microsoft.com/office/drawing/2014/main" val="3895910574"/>
                    </a:ext>
                  </a:extLst>
                </a:gridCol>
              </a:tblGrid>
              <a:tr h="593807">
                <a:tc>
                  <a:txBody>
                    <a:bodyPr/>
                    <a:lstStyle/>
                    <a:p>
                      <a:r>
                        <a:rPr lang="en-US" dirty="0"/>
                        <a:t>Educational Stage</a:t>
                      </a:r>
                    </a:p>
                  </a:txBody>
                  <a:tcPr anchor="ctr"/>
                </a:tc>
                <a:tc>
                  <a:txBody>
                    <a:bodyPr/>
                    <a:lstStyle/>
                    <a:p>
                      <a:r>
                        <a:rPr lang="en-US" dirty="0"/>
                        <a:t>Grades</a:t>
                      </a:r>
                    </a:p>
                  </a:txBody>
                  <a:tcPr anchor="ctr"/>
                </a:tc>
                <a:tc>
                  <a:txBody>
                    <a:bodyPr/>
                    <a:lstStyle/>
                    <a:p>
                      <a:r>
                        <a:rPr lang="en-US" dirty="0"/>
                        <a:t>Typical Age Range</a:t>
                      </a:r>
                    </a:p>
                  </a:txBody>
                  <a:tcPr anchor="ctr"/>
                </a:tc>
                <a:tc>
                  <a:txBody>
                    <a:bodyPr/>
                    <a:lstStyle/>
                    <a:p>
                      <a:r>
                        <a:rPr lang="en-US" dirty="0"/>
                        <a:t>Description</a:t>
                      </a:r>
                    </a:p>
                  </a:txBody>
                  <a:tcPr anchor="ctr"/>
                </a:tc>
                <a:extLst>
                  <a:ext uri="{0D108BD9-81ED-4DB2-BD59-A6C34878D82A}">
                    <a16:rowId xmlns:a16="http://schemas.microsoft.com/office/drawing/2014/main" val="1956806903"/>
                  </a:ext>
                </a:extLst>
              </a:tr>
              <a:tr h="1071411">
                <a:tc>
                  <a:txBody>
                    <a:bodyPr/>
                    <a:lstStyle/>
                    <a:p>
                      <a:r>
                        <a:rPr lang="en-US" sz="1600" dirty="0"/>
                        <a:t>Primary Stage</a:t>
                      </a:r>
                      <a:endParaRPr lang="bg-BG" sz="1600" dirty="0"/>
                    </a:p>
                  </a:txBody>
                  <a:tcPr/>
                </a:tc>
                <a:tc>
                  <a:txBody>
                    <a:bodyPr/>
                    <a:lstStyle/>
                    <a:p>
                      <a:r>
                        <a:rPr lang="en-US" dirty="0"/>
                        <a:t>1–4</a:t>
                      </a:r>
                      <a:endParaRPr lang="bg-BG" dirty="0"/>
                    </a:p>
                  </a:txBody>
                  <a:tcPr/>
                </a:tc>
                <a:tc>
                  <a:txBody>
                    <a:bodyPr/>
                    <a:lstStyle/>
                    <a:p>
                      <a:r>
                        <a:rPr lang="en-US" dirty="0"/>
                        <a:t>7–10 years</a:t>
                      </a:r>
                      <a:endParaRPr lang="bg-BG" dirty="0"/>
                    </a:p>
                  </a:txBody>
                  <a:tcPr/>
                </a:tc>
                <a:tc>
                  <a:txBody>
                    <a:bodyPr/>
                    <a:lstStyle/>
                    <a:p>
                      <a:r>
                        <a:rPr lang="en-US" sz="1200" dirty="0"/>
                        <a:t>Focuses on foundational skills in subjects like Bulgarian language, mathematics, and natural sciences.</a:t>
                      </a:r>
                      <a:endParaRPr lang="bg-BG" sz="1200" dirty="0"/>
                    </a:p>
                  </a:txBody>
                  <a:tcPr/>
                </a:tc>
                <a:extLst>
                  <a:ext uri="{0D108BD9-81ED-4DB2-BD59-A6C34878D82A}">
                    <a16:rowId xmlns:a16="http://schemas.microsoft.com/office/drawing/2014/main" val="2214431650"/>
                  </a:ext>
                </a:extLst>
              </a:tr>
              <a:tr h="344031">
                <a:tc>
                  <a:txBody>
                    <a:bodyPr/>
                    <a:lstStyle/>
                    <a:p>
                      <a:r>
                        <a:rPr lang="en-US" sz="1600" b="1" dirty="0"/>
                        <a:t>Lower Secondary Stage</a:t>
                      </a:r>
                      <a:endParaRPr lang="en-US" sz="1600" dirty="0"/>
                    </a:p>
                  </a:txBody>
                  <a:tcPr anchor="ctr"/>
                </a:tc>
                <a:tc>
                  <a:txBody>
                    <a:bodyPr/>
                    <a:lstStyle/>
                    <a:p>
                      <a:r>
                        <a:rPr lang="en-US" dirty="0"/>
                        <a:t>5–7</a:t>
                      </a:r>
                      <a:endParaRPr lang="bg-BG" dirty="0"/>
                    </a:p>
                  </a:txBody>
                  <a:tcPr/>
                </a:tc>
                <a:tc>
                  <a:txBody>
                    <a:bodyPr/>
                    <a:lstStyle/>
                    <a:p>
                      <a:r>
                        <a:rPr lang="en-US" dirty="0"/>
                        <a:t>11–13 years</a:t>
                      </a:r>
                      <a:endParaRPr lang="bg-BG" dirty="0"/>
                    </a:p>
                  </a:txBody>
                  <a:tcPr/>
                </a:tc>
                <a:tc>
                  <a:txBody>
                    <a:bodyPr/>
                    <a:lstStyle/>
                    <a:p>
                      <a:r>
                        <a:rPr lang="en-US" sz="1200" dirty="0"/>
                        <a:t>Builds upon primary education with a broader curriculum, including foreign languages, history, and geography.</a:t>
                      </a:r>
                      <a:endParaRPr lang="bg-BG" sz="1200" dirty="0"/>
                    </a:p>
                  </a:txBody>
                  <a:tcPr/>
                </a:tc>
                <a:extLst>
                  <a:ext uri="{0D108BD9-81ED-4DB2-BD59-A6C34878D82A}">
                    <a16:rowId xmlns:a16="http://schemas.microsoft.com/office/drawing/2014/main" val="1682424486"/>
                  </a:ext>
                </a:extLst>
              </a:tr>
              <a:tr h="0">
                <a:tc>
                  <a:txBody>
                    <a:bodyPr/>
                    <a:lstStyle/>
                    <a:p>
                      <a:r>
                        <a:rPr lang="en-US" sz="1600" b="1" dirty="0"/>
                        <a:t>Upper Secondary Stage</a:t>
                      </a:r>
                      <a:endParaRPr lang="en-US" sz="1600" dirty="0"/>
                    </a:p>
                  </a:txBody>
                  <a:tcPr anchor="ctr"/>
                </a:tc>
                <a:tc>
                  <a:txBody>
                    <a:bodyPr/>
                    <a:lstStyle/>
                    <a:p>
                      <a:r>
                        <a:rPr lang="en-US" dirty="0"/>
                        <a:t>8–12</a:t>
                      </a:r>
                    </a:p>
                  </a:txBody>
                  <a:tcPr anchor="ctr"/>
                </a:tc>
                <a:tc>
                  <a:txBody>
                    <a:bodyPr/>
                    <a:lstStyle/>
                    <a:p>
                      <a:r>
                        <a:rPr lang="en-US" dirty="0"/>
                        <a:t>14–18 years</a:t>
                      </a:r>
                      <a:endParaRPr lang="bg-BG" sz="1800" dirty="0"/>
                    </a:p>
                  </a:txBody>
                  <a:tcPr/>
                </a:tc>
                <a:tc>
                  <a:txBody>
                    <a:bodyPr/>
                    <a:lstStyle/>
                    <a:p>
                      <a:r>
                        <a:rPr lang="en-US" sz="1200" dirty="0"/>
                        <a:t>Divided into two phases:</a:t>
                      </a:r>
                      <a:endParaRPr lang="bg-BG" sz="1200" dirty="0"/>
                    </a:p>
                  </a:txBody>
                  <a:tcPr/>
                </a:tc>
                <a:extLst>
                  <a:ext uri="{0D108BD9-81ED-4DB2-BD59-A6C34878D82A}">
                    <a16:rowId xmlns:a16="http://schemas.microsoft.com/office/drawing/2014/main" val="2038824079"/>
                  </a:ext>
                </a:extLst>
              </a:tr>
              <a:tr h="344031">
                <a:tc>
                  <a:txBody>
                    <a:bodyPr/>
                    <a:lstStyle/>
                    <a:p>
                      <a:endParaRPr lang="en-US" dirty="0"/>
                    </a:p>
                  </a:txBody>
                  <a:tcPr anchor="ctr"/>
                </a:tc>
                <a:tc>
                  <a:txBody>
                    <a:bodyPr/>
                    <a:lstStyle/>
                    <a:p>
                      <a:endParaRPr lang="bg-BG" dirty="0"/>
                    </a:p>
                  </a:txBody>
                  <a:tcPr/>
                </a:tc>
                <a:tc>
                  <a:txBody>
                    <a:bodyPr/>
                    <a:lstStyle/>
                    <a:p>
                      <a:endParaRPr lang="bg-BG" dirty="0"/>
                    </a:p>
                  </a:txBody>
                  <a:tcPr/>
                </a:tc>
                <a:tc>
                  <a:txBody>
                    <a:bodyPr/>
                    <a:lstStyle/>
                    <a:p>
                      <a:r>
                        <a:rPr lang="en-US" sz="1200" dirty="0"/>
                        <a:t>- </a:t>
                      </a:r>
                      <a:r>
                        <a:rPr lang="en-US" sz="1200" i="1" dirty="0"/>
                        <a:t>First High School Stage</a:t>
                      </a:r>
                      <a:r>
                        <a:rPr lang="en-US" sz="1200" dirty="0"/>
                        <a:t> (Grades 8–10): General education with options for specialized training.</a:t>
                      </a:r>
                      <a:endParaRPr lang="bg-BG" sz="1200" dirty="0"/>
                    </a:p>
                  </a:txBody>
                  <a:tcPr/>
                </a:tc>
                <a:extLst>
                  <a:ext uri="{0D108BD9-81ED-4DB2-BD59-A6C34878D82A}">
                    <a16:rowId xmlns:a16="http://schemas.microsoft.com/office/drawing/2014/main" val="1139929134"/>
                  </a:ext>
                </a:extLst>
              </a:tr>
              <a:tr h="344031">
                <a:tc>
                  <a:txBody>
                    <a:bodyPr/>
                    <a:lstStyle/>
                    <a:p>
                      <a:endParaRPr lang="en-US" dirty="0"/>
                    </a:p>
                  </a:txBody>
                  <a:tcPr anchor="ctr"/>
                </a:tc>
                <a:tc>
                  <a:txBody>
                    <a:bodyPr/>
                    <a:lstStyle/>
                    <a:p>
                      <a:endParaRPr lang="bg-BG" dirty="0"/>
                    </a:p>
                  </a:txBody>
                  <a:tcPr/>
                </a:tc>
                <a:tc>
                  <a:txBody>
                    <a:bodyPr/>
                    <a:lstStyle/>
                    <a:p>
                      <a:endParaRPr lang="bg-BG" dirty="0"/>
                    </a:p>
                  </a:txBody>
                  <a:tcPr/>
                </a:tc>
                <a:tc>
                  <a:txBody>
                    <a:bodyPr/>
                    <a:lstStyle/>
                    <a:p>
                      <a:r>
                        <a:rPr lang="en-US" sz="1200" dirty="0"/>
                        <a:t>- </a:t>
                      </a:r>
                      <a:r>
                        <a:rPr lang="en-US" sz="1200" i="1" dirty="0"/>
                        <a:t>Second High School Stage</a:t>
                      </a:r>
                      <a:r>
                        <a:rPr lang="en-US" sz="1200" dirty="0"/>
                        <a:t> (Grades 11–12): Advanced specialized education preparing students for higher education or vocational paths.</a:t>
                      </a:r>
                      <a:endParaRPr lang="bg-BG" sz="1200" dirty="0"/>
                    </a:p>
                  </a:txBody>
                  <a:tcPr/>
                </a:tc>
                <a:extLst>
                  <a:ext uri="{0D108BD9-81ED-4DB2-BD59-A6C34878D82A}">
                    <a16:rowId xmlns:a16="http://schemas.microsoft.com/office/drawing/2014/main" val="1561817430"/>
                  </a:ext>
                </a:extLst>
              </a:tr>
            </a:tbl>
          </a:graphicData>
        </a:graphic>
      </p:graphicFrame>
      <p:sp>
        <p:nvSpPr>
          <p:cNvPr id="3" name="TextBox 2">
            <a:extLst>
              <a:ext uri="{FF2B5EF4-FFF2-40B4-BE49-F238E27FC236}">
                <a16:creationId xmlns:a16="http://schemas.microsoft.com/office/drawing/2014/main" id="{7029BCE7-B023-8141-327D-57E691E5D9D6}"/>
              </a:ext>
            </a:extLst>
          </p:cNvPr>
          <p:cNvSpPr txBox="1"/>
          <p:nvPr/>
        </p:nvSpPr>
        <p:spPr>
          <a:xfrm>
            <a:off x="384048" y="5907024"/>
            <a:ext cx="8423400" cy="923330"/>
          </a:xfrm>
          <a:prstGeom prst="rect">
            <a:avLst/>
          </a:prstGeom>
          <a:noFill/>
        </p:spPr>
        <p:txBody>
          <a:bodyPr wrap="square" rtlCol="0">
            <a:spAutoFit/>
          </a:bodyPr>
          <a:lstStyle/>
          <a:p>
            <a:r>
              <a:rPr lang="en-US" dirty="0"/>
              <a:t>Note: Completion of Grade 7 is marked by a Certificate for Basic Education, while successful completion of Grade 12 awards a Diploma of Secondary Education.</a:t>
            </a:r>
            <a:endParaRPr lang="bg-BG" dirty="0"/>
          </a:p>
        </p:txBody>
      </p:sp>
    </p:spTree>
    <p:extLst>
      <p:ext uri="{BB962C8B-B14F-4D97-AF65-F5344CB8AC3E}">
        <p14:creationId xmlns:p14="http://schemas.microsoft.com/office/powerpoint/2010/main" val="4084836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26F2D30-1A0D-11D3-13C1-8D12A774047D}"/>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188DC23-08EA-BCF9-CA46-FD92D0676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DC3CC74-AD9D-E4EA-E424-387B947C0CE8}"/>
              </a:ext>
            </a:extLst>
          </p:cNvPr>
          <p:cNvSpPr>
            <a:spLocks noGrp="1"/>
          </p:cNvSpPr>
          <p:nvPr>
            <p:ph type="title"/>
          </p:nvPr>
        </p:nvSpPr>
        <p:spPr>
          <a:xfrm>
            <a:off x="747938" y="80427"/>
            <a:ext cx="7648121" cy="513934"/>
          </a:xfrm>
        </p:spPr>
        <p:txBody>
          <a:bodyPr>
            <a:normAutofit fontScale="90000"/>
          </a:bodyPr>
          <a:lstStyle/>
          <a:p>
            <a:r>
              <a:rPr lang="en-US" sz="2800" dirty="0"/>
              <a:t>Structure of Physics Education in Bulgaria</a:t>
            </a:r>
            <a:endParaRPr lang="bg-BG" sz="2800" dirty="0"/>
          </a:p>
        </p:txBody>
      </p:sp>
      <p:sp>
        <p:nvSpPr>
          <p:cNvPr id="11" name="Isosceles Triangle 10">
            <a:extLst>
              <a:ext uri="{FF2B5EF4-FFF2-40B4-BE49-F238E27FC236}">
                <a16:creationId xmlns:a16="http://schemas.microsoft.com/office/drawing/2014/main" id="{184E2B75-FFB2-798B-B72F-4CFECF75D8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sp>
        <p:nvSpPr>
          <p:cNvPr id="13" name="Isosceles Triangle 12">
            <a:extLst>
              <a:ext uri="{FF2B5EF4-FFF2-40B4-BE49-F238E27FC236}">
                <a16:creationId xmlns:a16="http://schemas.microsoft.com/office/drawing/2014/main" id="{8BF340E2-191F-77C0-3D7B-27597CC157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sp>
        <p:nvSpPr>
          <p:cNvPr id="3" name="TextBox 2">
            <a:extLst>
              <a:ext uri="{FF2B5EF4-FFF2-40B4-BE49-F238E27FC236}">
                <a16:creationId xmlns:a16="http://schemas.microsoft.com/office/drawing/2014/main" id="{1C895C7F-166B-92DF-BC18-E82F8B645026}"/>
              </a:ext>
            </a:extLst>
          </p:cNvPr>
          <p:cNvSpPr txBox="1"/>
          <p:nvPr/>
        </p:nvSpPr>
        <p:spPr>
          <a:xfrm>
            <a:off x="384048" y="5907024"/>
            <a:ext cx="8423400" cy="830997"/>
          </a:xfrm>
          <a:prstGeom prst="rect">
            <a:avLst/>
          </a:prstGeom>
          <a:noFill/>
        </p:spPr>
        <p:txBody>
          <a:bodyPr wrap="square" rtlCol="0">
            <a:spAutoFit/>
          </a:bodyPr>
          <a:lstStyle/>
          <a:p>
            <a:r>
              <a:rPr lang="en-US" sz="1600" dirty="0"/>
              <a:t>Note: Note: In 11th and 12th grades, specialized physics training is available only to students who select this profile. For all other students, formal physics education concludes after the 10th grade.</a:t>
            </a:r>
            <a:endParaRPr lang="bg-BG" sz="1600" dirty="0"/>
          </a:p>
        </p:txBody>
      </p:sp>
      <p:graphicFrame>
        <p:nvGraphicFramePr>
          <p:cNvPr id="7" name="Content Placeholder 6">
            <a:extLst>
              <a:ext uri="{FF2B5EF4-FFF2-40B4-BE49-F238E27FC236}">
                <a16:creationId xmlns:a16="http://schemas.microsoft.com/office/drawing/2014/main" id="{6D93B3D9-1C00-34BC-892D-430EAAF0EA61}"/>
              </a:ext>
            </a:extLst>
          </p:cNvPr>
          <p:cNvGraphicFramePr>
            <a:graphicFrameLocks noGrp="1"/>
          </p:cNvGraphicFramePr>
          <p:nvPr>
            <p:ph idx="1"/>
            <p:extLst>
              <p:ext uri="{D42A27DB-BD31-4B8C-83A1-F6EECF244321}">
                <p14:modId xmlns:p14="http://schemas.microsoft.com/office/powerpoint/2010/main" val="2689333157"/>
              </p:ext>
            </p:extLst>
          </p:nvPr>
        </p:nvGraphicFramePr>
        <p:xfrm>
          <a:off x="747939" y="674789"/>
          <a:ext cx="7648120" cy="5252556"/>
        </p:xfrm>
        <a:graphic>
          <a:graphicData uri="http://schemas.openxmlformats.org/drawingml/2006/table">
            <a:tbl>
              <a:tblPr>
                <a:tableStyleId>{5C22544A-7EE6-4342-B048-85BDC9FD1C3A}</a:tableStyleId>
              </a:tblPr>
              <a:tblGrid>
                <a:gridCol w="899778">
                  <a:extLst>
                    <a:ext uri="{9D8B030D-6E8A-4147-A177-3AD203B41FA5}">
                      <a16:colId xmlns:a16="http://schemas.microsoft.com/office/drawing/2014/main" val="3861691581"/>
                    </a:ext>
                  </a:extLst>
                </a:gridCol>
                <a:gridCol w="531688">
                  <a:extLst>
                    <a:ext uri="{9D8B030D-6E8A-4147-A177-3AD203B41FA5}">
                      <a16:colId xmlns:a16="http://schemas.microsoft.com/office/drawing/2014/main" val="2591217039"/>
                    </a:ext>
                  </a:extLst>
                </a:gridCol>
                <a:gridCol w="817981">
                  <a:extLst>
                    <a:ext uri="{9D8B030D-6E8A-4147-A177-3AD203B41FA5}">
                      <a16:colId xmlns:a16="http://schemas.microsoft.com/office/drawing/2014/main" val="2619074998"/>
                    </a:ext>
                  </a:extLst>
                </a:gridCol>
                <a:gridCol w="1036109">
                  <a:extLst>
                    <a:ext uri="{9D8B030D-6E8A-4147-A177-3AD203B41FA5}">
                      <a16:colId xmlns:a16="http://schemas.microsoft.com/office/drawing/2014/main" val="4031941245"/>
                    </a:ext>
                  </a:extLst>
                </a:gridCol>
                <a:gridCol w="4362564">
                  <a:extLst>
                    <a:ext uri="{9D8B030D-6E8A-4147-A177-3AD203B41FA5}">
                      <a16:colId xmlns:a16="http://schemas.microsoft.com/office/drawing/2014/main" val="1836439006"/>
                    </a:ext>
                  </a:extLst>
                </a:gridCol>
              </a:tblGrid>
              <a:tr h="453745">
                <a:tc>
                  <a:txBody>
                    <a:bodyPr/>
                    <a:lstStyle/>
                    <a:p>
                      <a:pPr algn="ctr" fontAlgn="ctr"/>
                      <a:r>
                        <a:rPr lang="en-US" sz="1200" u="none" strike="noStrike" dirty="0">
                          <a:effectLst/>
                        </a:rPr>
                        <a:t>Educational Stage</a:t>
                      </a:r>
                      <a:endParaRPr lang="en-US" sz="1200" b="1"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Grade</a:t>
                      </a:r>
                      <a:endParaRPr lang="en-US" sz="1200" b="1"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Subject</a:t>
                      </a:r>
                      <a:endParaRPr lang="en-US" sz="1200" b="1"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Instructional Hours</a:t>
                      </a:r>
                      <a:endParaRPr lang="en-US" sz="1200" b="1"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Notes</a:t>
                      </a:r>
                      <a:endParaRPr lang="en-US" sz="1200" b="1" i="0" u="none" strike="noStrike" dirty="0">
                        <a:solidFill>
                          <a:srgbClr val="000000"/>
                        </a:solidFill>
                        <a:effectLst/>
                        <a:latin typeface="Aptos Narrow" panose="020B0004020202020204" pitchFamily="34" charset="0"/>
                      </a:endParaRPr>
                    </a:p>
                  </a:txBody>
                  <a:tcPr marL="6074" marR="6074" marT="6074" marB="0" anchor="ctr"/>
                </a:tc>
                <a:extLst>
                  <a:ext uri="{0D108BD9-81ED-4DB2-BD59-A6C34878D82A}">
                    <a16:rowId xmlns:a16="http://schemas.microsoft.com/office/drawing/2014/main" val="1312961750"/>
                  </a:ext>
                </a:extLst>
              </a:tr>
              <a:tr h="408370">
                <a:tc>
                  <a:txBody>
                    <a:bodyPr/>
                    <a:lstStyle/>
                    <a:p>
                      <a:pPr algn="l" fontAlgn="ctr"/>
                      <a:r>
                        <a:rPr lang="en-US" sz="1200" u="none" strike="noStrike" dirty="0">
                          <a:effectLst/>
                        </a:rPr>
                        <a:t>Primary Stage</a:t>
                      </a:r>
                      <a:endParaRPr lang="en-US" sz="1200" b="1"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3rd</a:t>
                      </a:r>
                      <a:endParaRPr lang="en-US" sz="1200" b="0"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Man and Nature</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32</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Introduction to basic natural science concepts.</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3490760321"/>
                  </a:ext>
                </a:extLst>
              </a:tr>
              <a:tr h="365417">
                <a:tc>
                  <a:txBody>
                    <a:bodyPr/>
                    <a:lstStyle/>
                    <a:p>
                      <a:pPr algn="l" fontAlgn="ct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4th</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dirty="0">
                          <a:effectLst/>
                        </a:rPr>
                        <a:t>Man and Nature</a:t>
                      </a:r>
                      <a:endParaRPr lang="en-US" sz="1200" b="0"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68</a:t>
                      </a:r>
                      <a:endParaRPr lang="en-US" sz="1200" b="0"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Expansion of knowledge on natural phenomena.</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3514919039"/>
                  </a:ext>
                </a:extLst>
              </a:tr>
              <a:tr h="545141">
                <a:tc>
                  <a:txBody>
                    <a:bodyPr/>
                    <a:lstStyle/>
                    <a:p>
                      <a:pPr algn="l" fontAlgn="ctr"/>
                      <a:r>
                        <a:rPr lang="en-US" sz="1200" u="none" strike="noStrike">
                          <a:effectLst/>
                        </a:rPr>
                        <a:t>Lower Secondary Stage</a:t>
                      </a:r>
                      <a:endParaRPr lang="en-US" sz="1200" b="1"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5th</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Man and Nature</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86</a:t>
                      </a:r>
                      <a:endParaRPr lang="en-US" sz="1200" b="0"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a:effectLst/>
                        </a:rPr>
                        <a:t>Further exploration of natural science concepts.</a:t>
                      </a:r>
                      <a:endParaRPr lang="en-US" sz="1100" b="0" i="0" u="none" strike="noStrike">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2611203572"/>
                  </a:ext>
                </a:extLst>
              </a:tr>
              <a:tr h="400809">
                <a:tc>
                  <a:txBody>
                    <a:bodyPr/>
                    <a:lstStyle/>
                    <a:p>
                      <a:pPr algn="l" fontAlgn="ct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6th</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Man and Nature</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86</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Preparation for specialization into distinct scientific disciplines.</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1242123042"/>
                  </a:ext>
                </a:extLst>
              </a:tr>
              <a:tr h="365417">
                <a:tc>
                  <a:txBody>
                    <a:bodyPr/>
                    <a:lstStyle/>
                    <a:p>
                      <a:pPr algn="l" fontAlgn="ct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7th</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Physics and Astronomy</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54</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Focus on electrical, light, and sound phenomena, as well as basics of astronomy.</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3211596144"/>
                  </a:ext>
                </a:extLst>
              </a:tr>
              <a:tr h="545141">
                <a:tc>
                  <a:txBody>
                    <a:bodyPr/>
                    <a:lstStyle/>
                    <a:p>
                      <a:pPr algn="l" fontAlgn="ctr"/>
                      <a:r>
                        <a:rPr lang="en-US" sz="1200" u="none" strike="noStrike">
                          <a:effectLst/>
                        </a:rPr>
                        <a:t>Upper Secondary Stage</a:t>
                      </a:r>
                      <a:endParaRPr lang="en-US" sz="1200" b="1"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8th</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In most schools, natural sciences (physics, chemistry, biology) are not studied in this grade.</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2659859784"/>
                  </a:ext>
                </a:extLst>
              </a:tr>
              <a:tr h="365417">
                <a:tc>
                  <a:txBody>
                    <a:bodyPr/>
                    <a:lstStyle/>
                    <a:p>
                      <a:pPr algn="l" fontAlgn="ct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9th</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Physics and Astronomy</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90</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Covers topics such as electricity, magnetism, oscillations, and waves.</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3226127328"/>
                  </a:ext>
                </a:extLst>
              </a:tr>
              <a:tr h="438621">
                <a:tc>
                  <a:txBody>
                    <a:bodyPr/>
                    <a:lstStyle/>
                    <a:p>
                      <a:pPr algn="l" fontAlgn="ct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10th</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Physics and Astronomy</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72</a:t>
                      </a:r>
                      <a:endParaRPr lang="en-US" sz="1200" b="0"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Continues with more complex concepts, preparing students for specialized education.</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4056785391"/>
                  </a:ext>
                </a:extLst>
              </a:tr>
              <a:tr h="771367">
                <a:tc>
                  <a:txBody>
                    <a:bodyPr/>
                    <a:lstStyle/>
                    <a:p>
                      <a:pPr algn="l" fontAlgn="ctr"/>
                      <a:r>
                        <a:rPr lang="en-US" sz="1200" u="none" strike="noStrike" dirty="0">
                          <a:effectLst/>
                        </a:rPr>
                        <a:t>Upper Secondary Stage</a:t>
                      </a:r>
                      <a:endParaRPr lang="en-US" sz="1200" b="1"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11th</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Specialized Physics Training</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a:effectLst/>
                        </a:rPr>
                        <a:t>180</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Only for students who have chosen the "Physics and Astronomy" profile. Others conclude their physics education after 10th grade. Approximately 1,000 students per academic year opt for this specialization.</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4253009465"/>
                  </a:ext>
                </a:extLst>
              </a:tr>
              <a:tr h="545141">
                <a:tc>
                  <a:txBody>
                    <a:bodyPr/>
                    <a:lstStyle/>
                    <a:p>
                      <a:pPr algn="l" fontAlgn="ctr"/>
                      <a:endParaRPr lang="en-US" sz="7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12th</a:t>
                      </a:r>
                      <a:endParaRPr lang="en-US" sz="1200" b="0"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200" u="none" strike="noStrike">
                          <a:effectLst/>
                        </a:rPr>
                        <a:t>Specialized Physics Training</a:t>
                      </a:r>
                      <a:endParaRPr lang="en-US" sz="1200" b="0" i="0" u="none" strike="noStrike">
                        <a:solidFill>
                          <a:srgbClr val="000000"/>
                        </a:solidFill>
                        <a:effectLst/>
                        <a:latin typeface="Aptos Narrow" panose="020B0004020202020204" pitchFamily="34" charset="0"/>
                      </a:endParaRPr>
                    </a:p>
                  </a:txBody>
                  <a:tcPr marL="6074" marR="6074" marT="6074" marB="0" anchor="ctr"/>
                </a:tc>
                <a:tc>
                  <a:txBody>
                    <a:bodyPr/>
                    <a:lstStyle/>
                    <a:p>
                      <a:pPr algn="ctr" fontAlgn="ctr"/>
                      <a:r>
                        <a:rPr lang="en-US" sz="1200" u="none" strike="noStrike" dirty="0">
                          <a:effectLst/>
                        </a:rPr>
                        <a:t>155</a:t>
                      </a:r>
                      <a:endParaRPr lang="en-US" sz="1200" b="0" i="0" u="none" strike="noStrike" dirty="0">
                        <a:solidFill>
                          <a:srgbClr val="000000"/>
                        </a:solidFill>
                        <a:effectLst/>
                        <a:latin typeface="Aptos Narrow" panose="020B0004020202020204" pitchFamily="34" charset="0"/>
                      </a:endParaRPr>
                    </a:p>
                  </a:txBody>
                  <a:tcPr marL="6074" marR="6074" marT="6074" marB="0" anchor="ctr"/>
                </a:tc>
                <a:tc>
                  <a:txBody>
                    <a:bodyPr/>
                    <a:lstStyle/>
                    <a:p>
                      <a:pPr algn="l" fontAlgn="ctr"/>
                      <a:r>
                        <a:rPr lang="en-US" sz="1100" u="none" strike="noStrike" dirty="0">
                          <a:effectLst/>
                        </a:rPr>
                        <a:t>In-depth study, preparing for higher education or specialized professions.</a:t>
                      </a:r>
                      <a:endParaRPr lang="en-US" sz="1100" b="0" i="0" u="none" strike="noStrike" dirty="0">
                        <a:solidFill>
                          <a:srgbClr val="000000"/>
                        </a:solidFill>
                        <a:effectLst/>
                        <a:latin typeface="Aptos Narrow" panose="020B0004020202020204" pitchFamily="34" charset="0"/>
                      </a:endParaRPr>
                    </a:p>
                  </a:txBody>
                  <a:tcPr marL="6074" marR="6074" marT="6074" marB="0"/>
                </a:tc>
                <a:extLst>
                  <a:ext uri="{0D108BD9-81ED-4DB2-BD59-A6C34878D82A}">
                    <a16:rowId xmlns:a16="http://schemas.microsoft.com/office/drawing/2014/main" val="3095978426"/>
                  </a:ext>
                </a:extLst>
              </a:tr>
            </a:tbl>
          </a:graphicData>
        </a:graphic>
      </p:graphicFrame>
    </p:spTree>
    <p:extLst>
      <p:ext uri="{BB962C8B-B14F-4D97-AF65-F5344CB8AC3E}">
        <p14:creationId xmlns:p14="http://schemas.microsoft.com/office/powerpoint/2010/main" val="3219786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20C94CEA-EE5D-40F2-FAE2-32B31E4D8FBE}"/>
            </a:ext>
          </a:extLst>
        </p:cNvPr>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99F5D23-7913-88A8-60D0-A0DFF05CBF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0A3D774-E90D-2A38-C126-91E88D273641}"/>
              </a:ext>
            </a:extLst>
          </p:cNvPr>
          <p:cNvSpPr>
            <a:spLocks noGrp="1"/>
          </p:cNvSpPr>
          <p:nvPr>
            <p:ph type="title"/>
          </p:nvPr>
        </p:nvSpPr>
        <p:spPr>
          <a:xfrm>
            <a:off x="895638" y="381589"/>
            <a:ext cx="7648121" cy="513934"/>
          </a:xfrm>
        </p:spPr>
        <p:txBody>
          <a:bodyPr>
            <a:normAutofit/>
          </a:bodyPr>
          <a:lstStyle/>
          <a:p>
            <a:r>
              <a:rPr lang="it-IT" sz="1800" dirty="0"/>
              <a:t>PISA Performance: Bulgaria vs. OECD Average (2012–2022)</a:t>
            </a:r>
            <a:endParaRPr lang="bg-BG" sz="1800" dirty="0"/>
          </a:p>
        </p:txBody>
      </p:sp>
      <p:sp>
        <p:nvSpPr>
          <p:cNvPr id="11" name="Isosceles Triangle 10">
            <a:extLst>
              <a:ext uri="{FF2B5EF4-FFF2-40B4-BE49-F238E27FC236}">
                <a16:creationId xmlns:a16="http://schemas.microsoft.com/office/drawing/2014/main" id="{FC072B91-F494-B2A6-2CA6-2D30EB0E8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631947"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sp>
        <p:nvSpPr>
          <p:cNvPr id="13" name="Isosceles Triangle 12">
            <a:extLst>
              <a:ext uri="{FF2B5EF4-FFF2-40B4-BE49-F238E27FC236}">
                <a16:creationId xmlns:a16="http://schemas.microsoft.com/office/drawing/2014/main" id="{88C3031A-C84B-790C-7579-4631193035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807450" y="4013200"/>
            <a:ext cx="336550"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bg-BG" dirty="0"/>
          </a:p>
        </p:txBody>
      </p:sp>
      <p:sp>
        <p:nvSpPr>
          <p:cNvPr id="3" name="TextBox 2">
            <a:extLst>
              <a:ext uri="{FF2B5EF4-FFF2-40B4-BE49-F238E27FC236}">
                <a16:creationId xmlns:a16="http://schemas.microsoft.com/office/drawing/2014/main" id="{7DD292A0-4659-A374-A82A-6B6E9781C348}"/>
              </a:ext>
            </a:extLst>
          </p:cNvPr>
          <p:cNvSpPr txBox="1"/>
          <p:nvPr/>
        </p:nvSpPr>
        <p:spPr>
          <a:xfrm>
            <a:off x="384050" y="3493008"/>
            <a:ext cx="8423400" cy="1815882"/>
          </a:xfrm>
          <a:prstGeom prst="rect">
            <a:avLst/>
          </a:prstGeom>
          <a:noFill/>
        </p:spPr>
        <p:txBody>
          <a:bodyPr wrap="square" rtlCol="0">
            <a:spAutoFit/>
          </a:bodyPr>
          <a:lstStyle/>
          <a:p>
            <a:r>
              <a:rPr lang="en-US" sz="1600" b="1" dirty="0"/>
              <a:t>Key Observations:</a:t>
            </a:r>
            <a:endParaRPr lang="en-US" sz="1600" dirty="0"/>
          </a:p>
          <a:p>
            <a:pPr>
              <a:buFont typeface="Arial" panose="020B0604020202020204" pitchFamily="34" charset="0"/>
              <a:buChar char="•"/>
            </a:pPr>
            <a:r>
              <a:rPr lang="en-US" sz="1600" b="1" dirty="0"/>
              <a:t>Declining Performance:</a:t>
            </a:r>
            <a:r>
              <a:rPr lang="en-US" sz="1600" dirty="0"/>
              <a:t> Between 2012 and 2022, Bulgaria's scores in all three domains have shown a downward trend.</a:t>
            </a:r>
          </a:p>
          <a:p>
            <a:pPr>
              <a:buFont typeface="Arial" panose="020B0604020202020204" pitchFamily="34" charset="0"/>
              <a:buChar char="•"/>
            </a:pPr>
            <a:r>
              <a:rPr lang="en-US" sz="1600" b="1" dirty="0"/>
              <a:t>Below OECD Average:</a:t>
            </a:r>
            <a:r>
              <a:rPr lang="en-US" sz="1600" dirty="0"/>
              <a:t> Throughout this period, Bulgarian students consistently scored below the OECD average in reading, mathematics, and science.</a:t>
            </a:r>
          </a:p>
          <a:p>
            <a:pPr>
              <a:buFont typeface="Arial" panose="020B0604020202020204" pitchFamily="34" charset="0"/>
              <a:buChar char="•"/>
            </a:pPr>
            <a:r>
              <a:rPr lang="en-US" sz="1600" b="1" dirty="0"/>
              <a:t>Widening Gaps:</a:t>
            </a:r>
            <a:r>
              <a:rPr lang="en-US" sz="1600" dirty="0"/>
              <a:t> In 2022, the gap between Bulgaria and the OECD average was largest in reading (72 points), followed by science (64 points) and mathematics (55 points).</a:t>
            </a:r>
          </a:p>
        </p:txBody>
      </p:sp>
      <p:graphicFrame>
        <p:nvGraphicFramePr>
          <p:cNvPr id="12" name="Content Placeholder 11">
            <a:extLst>
              <a:ext uri="{FF2B5EF4-FFF2-40B4-BE49-F238E27FC236}">
                <a16:creationId xmlns:a16="http://schemas.microsoft.com/office/drawing/2014/main" id="{B533CCF6-5F57-A714-6B91-4BC918F30404}"/>
              </a:ext>
            </a:extLst>
          </p:cNvPr>
          <p:cNvGraphicFramePr>
            <a:graphicFrameLocks noGrp="1"/>
          </p:cNvGraphicFramePr>
          <p:nvPr>
            <p:ph idx="1"/>
            <p:extLst>
              <p:ext uri="{D42A27DB-BD31-4B8C-83A1-F6EECF244321}">
                <p14:modId xmlns:p14="http://schemas.microsoft.com/office/powerpoint/2010/main" val="2326243659"/>
              </p:ext>
            </p:extLst>
          </p:nvPr>
        </p:nvGraphicFramePr>
        <p:xfrm>
          <a:off x="600240" y="884498"/>
          <a:ext cx="7648118" cy="2325150"/>
        </p:xfrm>
        <a:graphic>
          <a:graphicData uri="http://schemas.openxmlformats.org/drawingml/2006/table">
            <a:tbl>
              <a:tblPr>
                <a:tableStyleId>{5C22544A-7EE6-4342-B048-85BDC9FD1C3A}</a:tableStyleId>
              </a:tblPr>
              <a:tblGrid>
                <a:gridCol w="460880">
                  <a:extLst>
                    <a:ext uri="{9D8B030D-6E8A-4147-A177-3AD203B41FA5}">
                      <a16:colId xmlns:a16="http://schemas.microsoft.com/office/drawing/2014/main" val="1642740691"/>
                    </a:ext>
                  </a:extLst>
                </a:gridCol>
                <a:gridCol w="775400">
                  <a:extLst>
                    <a:ext uri="{9D8B030D-6E8A-4147-A177-3AD203B41FA5}">
                      <a16:colId xmlns:a16="http://schemas.microsoft.com/office/drawing/2014/main" val="2289010180"/>
                    </a:ext>
                  </a:extLst>
                </a:gridCol>
                <a:gridCol w="775400">
                  <a:extLst>
                    <a:ext uri="{9D8B030D-6E8A-4147-A177-3AD203B41FA5}">
                      <a16:colId xmlns:a16="http://schemas.microsoft.com/office/drawing/2014/main" val="1919016866"/>
                    </a:ext>
                  </a:extLst>
                </a:gridCol>
                <a:gridCol w="809655">
                  <a:extLst>
                    <a:ext uri="{9D8B030D-6E8A-4147-A177-3AD203B41FA5}">
                      <a16:colId xmlns:a16="http://schemas.microsoft.com/office/drawing/2014/main" val="426487988"/>
                    </a:ext>
                  </a:extLst>
                </a:gridCol>
                <a:gridCol w="913760">
                  <a:extLst>
                    <a:ext uri="{9D8B030D-6E8A-4147-A177-3AD203B41FA5}">
                      <a16:colId xmlns:a16="http://schemas.microsoft.com/office/drawing/2014/main" val="888145990"/>
                    </a:ext>
                  </a:extLst>
                </a:gridCol>
                <a:gridCol w="931609">
                  <a:extLst>
                    <a:ext uri="{9D8B030D-6E8A-4147-A177-3AD203B41FA5}">
                      <a16:colId xmlns:a16="http://schemas.microsoft.com/office/drawing/2014/main" val="1510727821"/>
                    </a:ext>
                  </a:extLst>
                </a:gridCol>
                <a:gridCol w="758952">
                  <a:extLst>
                    <a:ext uri="{9D8B030D-6E8A-4147-A177-3AD203B41FA5}">
                      <a16:colId xmlns:a16="http://schemas.microsoft.com/office/drawing/2014/main" val="749230813"/>
                    </a:ext>
                  </a:extLst>
                </a:gridCol>
                <a:gridCol w="687234">
                  <a:extLst>
                    <a:ext uri="{9D8B030D-6E8A-4147-A177-3AD203B41FA5}">
                      <a16:colId xmlns:a16="http://schemas.microsoft.com/office/drawing/2014/main" val="4172671453"/>
                    </a:ext>
                  </a:extLst>
                </a:gridCol>
                <a:gridCol w="738030">
                  <a:extLst>
                    <a:ext uri="{9D8B030D-6E8A-4147-A177-3AD203B41FA5}">
                      <a16:colId xmlns:a16="http://schemas.microsoft.com/office/drawing/2014/main" val="3253883822"/>
                    </a:ext>
                  </a:extLst>
                </a:gridCol>
                <a:gridCol w="797198">
                  <a:extLst>
                    <a:ext uri="{9D8B030D-6E8A-4147-A177-3AD203B41FA5}">
                      <a16:colId xmlns:a16="http://schemas.microsoft.com/office/drawing/2014/main" val="3498462367"/>
                    </a:ext>
                  </a:extLst>
                </a:gridCol>
              </a:tblGrid>
              <a:tr h="907726">
                <a:tc>
                  <a:txBody>
                    <a:bodyPr/>
                    <a:lstStyle/>
                    <a:p>
                      <a:pPr algn="ctr" fontAlgn="ctr"/>
                      <a:r>
                        <a:rPr lang="en-US" sz="1200" u="none" strike="noStrike" dirty="0">
                          <a:effectLst/>
                        </a:rPr>
                        <a:t>Year</a:t>
                      </a:r>
                      <a:endParaRPr lang="en-US" sz="1200" b="1"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Reading (Bulgaria)</a:t>
                      </a:r>
                      <a:endParaRPr lang="en-US" sz="1200" b="1"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Reading (OECD Average)</a:t>
                      </a:r>
                      <a:endParaRPr lang="en-US" sz="1200" b="1"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Difference</a:t>
                      </a:r>
                      <a:endParaRPr lang="en-US" sz="1200" b="1"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Mathematics (Bulgaria)</a:t>
                      </a:r>
                      <a:endParaRPr lang="en-US" sz="1200" b="1"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Mathematics (OECD Average)</a:t>
                      </a:r>
                      <a:endParaRPr lang="en-US" sz="1200" b="1"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Difference</a:t>
                      </a:r>
                      <a:endParaRPr lang="en-US" sz="1200" b="1"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Science (Bulgaria)</a:t>
                      </a:r>
                      <a:endParaRPr lang="en-US" sz="1200" b="1"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Science (OECD Average)</a:t>
                      </a:r>
                      <a:endParaRPr lang="en-US" sz="1200" b="1"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Difference</a:t>
                      </a:r>
                      <a:endParaRPr lang="en-US" sz="1200" b="1" i="0" u="none" strike="noStrike">
                        <a:solidFill>
                          <a:srgbClr val="000000"/>
                        </a:solidFill>
                        <a:effectLst/>
                        <a:latin typeface="Aptos Narrow" panose="020B0004020202020204" pitchFamily="34" charset="0"/>
                      </a:endParaRPr>
                    </a:p>
                  </a:txBody>
                  <a:tcPr marL="7767" marR="7767" marT="7767" marB="0" anchor="ctr"/>
                </a:tc>
                <a:extLst>
                  <a:ext uri="{0D108BD9-81ED-4DB2-BD59-A6C34878D82A}">
                    <a16:rowId xmlns:a16="http://schemas.microsoft.com/office/drawing/2014/main" val="3262279836"/>
                  </a:ext>
                </a:extLst>
              </a:tr>
              <a:tr h="354356">
                <a:tc>
                  <a:txBody>
                    <a:bodyPr/>
                    <a:lstStyle/>
                    <a:p>
                      <a:pPr algn="ctr" fontAlgn="ctr"/>
                      <a:r>
                        <a:rPr lang="en-US" sz="1200" u="none" strike="noStrike">
                          <a:effectLst/>
                        </a:rPr>
                        <a:t>2012</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436</a:t>
                      </a:r>
                      <a:endParaRPr lang="en-US" sz="1200" b="0"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496</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-60</a:t>
                      </a:r>
                      <a:endParaRPr lang="en-US" sz="1200" b="0"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439</a:t>
                      </a:r>
                      <a:endParaRPr lang="en-US" sz="1200" b="0"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494</a:t>
                      </a:r>
                      <a:endParaRPr lang="en-US" sz="1200" b="0"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-55</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446</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501</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-55</a:t>
                      </a:r>
                      <a:endParaRPr lang="en-US" sz="1200" b="0" i="0" u="none" strike="noStrike">
                        <a:solidFill>
                          <a:srgbClr val="000000"/>
                        </a:solidFill>
                        <a:effectLst/>
                        <a:latin typeface="Aptos Narrow" panose="020B0004020202020204" pitchFamily="34" charset="0"/>
                      </a:endParaRPr>
                    </a:p>
                  </a:txBody>
                  <a:tcPr marL="7767" marR="7767" marT="7767" marB="0" anchor="ctr"/>
                </a:tc>
                <a:extLst>
                  <a:ext uri="{0D108BD9-81ED-4DB2-BD59-A6C34878D82A}">
                    <a16:rowId xmlns:a16="http://schemas.microsoft.com/office/drawing/2014/main" val="900101538"/>
                  </a:ext>
                </a:extLst>
              </a:tr>
              <a:tr h="354356">
                <a:tc>
                  <a:txBody>
                    <a:bodyPr/>
                    <a:lstStyle/>
                    <a:p>
                      <a:pPr algn="ctr" fontAlgn="ctr"/>
                      <a:r>
                        <a:rPr lang="en-US" sz="1200" u="none" strike="noStrike">
                          <a:effectLst/>
                        </a:rPr>
                        <a:t>2015</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432</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493</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-61</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441</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490</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-49</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446</a:t>
                      </a:r>
                      <a:endParaRPr lang="en-US" sz="1200" b="0"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493</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-47</a:t>
                      </a:r>
                      <a:endParaRPr lang="en-US" sz="1200" b="0" i="0" u="none" strike="noStrike">
                        <a:solidFill>
                          <a:srgbClr val="000000"/>
                        </a:solidFill>
                        <a:effectLst/>
                        <a:latin typeface="Aptos Narrow" panose="020B0004020202020204" pitchFamily="34" charset="0"/>
                      </a:endParaRPr>
                    </a:p>
                  </a:txBody>
                  <a:tcPr marL="7767" marR="7767" marT="7767" marB="0" anchor="ctr"/>
                </a:tc>
                <a:extLst>
                  <a:ext uri="{0D108BD9-81ED-4DB2-BD59-A6C34878D82A}">
                    <a16:rowId xmlns:a16="http://schemas.microsoft.com/office/drawing/2014/main" val="840449398"/>
                  </a:ext>
                </a:extLst>
              </a:tr>
              <a:tr h="354356">
                <a:tc>
                  <a:txBody>
                    <a:bodyPr/>
                    <a:lstStyle/>
                    <a:p>
                      <a:pPr algn="ctr" fontAlgn="ctr"/>
                      <a:r>
                        <a:rPr lang="en-US" sz="1200" u="none" strike="noStrike">
                          <a:effectLst/>
                        </a:rPr>
                        <a:t>2018</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420</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487</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-67</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436</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489</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-53</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424</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489</a:t>
                      </a:r>
                      <a:endParaRPr lang="en-US" sz="1200" b="0" i="0" u="none" strike="noStrike" dirty="0">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-65</a:t>
                      </a:r>
                      <a:endParaRPr lang="en-US" sz="1200" b="0" i="0" u="none" strike="noStrike">
                        <a:solidFill>
                          <a:srgbClr val="000000"/>
                        </a:solidFill>
                        <a:effectLst/>
                        <a:latin typeface="Aptos Narrow" panose="020B0004020202020204" pitchFamily="34" charset="0"/>
                      </a:endParaRPr>
                    </a:p>
                  </a:txBody>
                  <a:tcPr marL="7767" marR="7767" marT="7767" marB="0" anchor="ctr"/>
                </a:tc>
                <a:extLst>
                  <a:ext uri="{0D108BD9-81ED-4DB2-BD59-A6C34878D82A}">
                    <a16:rowId xmlns:a16="http://schemas.microsoft.com/office/drawing/2014/main" val="2749862510"/>
                  </a:ext>
                </a:extLst>
              </a:tr>
              <a:tr h="354356">
                <a:tc>
                  <a:txBody>
                    <a:bodyPr/>
                    <a:lstStyle/>
                    <a:p>
                      <a:pPr algn="ctr" fontAlgn="ctr"/>
                      <a:r>
                        <a:rPr lang="en-US" sz="1200" u="none" strike="noStrike">
                          <a:effectLst/>
                        </a:rPr>
                        <a:t>2022</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404</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476</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-72</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417</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472</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-55</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421</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a:effectLst/>
                        </a:rPr>
                        <a:t>485</a:t>
                      </a:r>
                      <a:endParaRPr lang="en-US" sz="1200" b="0" i="0" u="none" strike="noStrike">
                        <a:solidFill>
                          <a:srgbClr val="000000"/>
                        </a:solidFill>
                        <a:effectLst/>
                        <a:latin typeface="Aptos Narrow" panose="020B0004020202020204" pitchFamily="34" charset="0"/>
                      </a:endParaRPr>
                    </a:p>
                  </a:txBody>
                  <a:tcPr marL="7767" marR="7767" marT="7767" marB="0" anchor="ctr"/>
                </a:tc>
                <a:tc>
                  <a:txBody>
                    <a:bodyPr/>
                    <a:lstStyle/>
                    <a:p>
                      <a:pPr algn="ctr" fontAlgn="ctr"/>
                      <a:r>
                        <a:rPr lang="en-US" sz="1200" u="none" strike="noStrike" dirty="0">
                          <a:effectLst/>
                        </a:rPr>
                        <a:t>-64</a:t>
                      </a:r>
                      <a:endParaRPr lang="en-US" sz="1200" b="0" i="0" u="none" strike="noStrike" dirty="0">
                        <a:solidFill>
                          <a:srgbClr val="000000"/>
                        </a:solidFill>
                        <a:effectLst/>
                        <a:latin typeface="Aptos Narrow" panose="020B0004020202020204" pitchFamily="34" charset="0"/>
                      </a:endParaRPr>
                    </a:p>
                  </a:txBody>
                  <a:tcPr marL="7767" marR="7767" marT="7767" marB="0" anchor="ctr"/>
                </a:tc>
                <a:extLst>
                  <a:ext uri="{0D108BD9-81ED-4DB2-BD59-A6C34878D82A}">
                    <a16:rowId xmlns:a16="http://schemas.microsoft.com/office/drawing/2014/main" val="2112262509"/>
                  </a:ext>
                </a:extLst>
              </a:tr>
            </a:tbl>
          </a:graphicData>
        </a:graphic>
      </p:graphicFrame>
    </p:spTree>
    <p:extLst>
      <p:ext uri="{BB962C8B-B14F-4D97-AF65-F5344CB8AC3E}">
        <p14:creationId xmlns:p14="http://schemas.microsoft.com/office/powerpoint/2010/main" val="1263917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Problem 1: Absence of Natural Sciences in 8th Grade</a:t>
            </a:r>
            <a:endParaRPr lang="bg-BG" noProof="0" dirty="0"/>
          </a:p>
        </p:txBody>
      </p:sp>
      <p:sp>
        <p:nvSpPr>
          <p:cNvPr id="3" name="Content Placeholder 2"/>
          <p:cNvSpPr>
            <a:spLocks noGrp="1"/>
          </p:cNvSpPr>
          <p:nvPr>
            <p:ph idx="1"/>
          </p:nvPr>
        </p:nvSpPr>
        <p:spPr/>
        <p:txBody>
          <a:bodyPr>
            <a:normAutofit/>
          </a:bodyPr>
          <a:lstStyle/>
          <a:p>
            <a:r>
              <a:rPr lang="en-US" noProof="0" dirty="0"/>
              <a:t>The majority of students do not study natural sciences in the 8th grade.</a:t>
            </a:r>
          </a:p>
          <a:p>
            <a:r>
              <a:rPr lang="en-US" noProof="0" dirty="0"/>
              <a:t>In the 7th grade, the focus is primarily on preparation for the National External Assessment (NEA) in Bulgarian Language and Literature (BLL) and Mathematics.</a:t>
            </a:r>
          </a:p>
          <a:p>
            <a:r>
              <a:rPr lang="en-US" noProof="0" dirty="0"/>
              <a:t>The second semester of the 7th grade is almost entirely dedicated to NEA preparation.</a:t>
            </a:r>
          </a:p>
          <a:p>
            <a:r>
              <a:rPr lang="en-US" noProof="0" dirty="0"/>
              <a:t>This creates a "gap" of approximately a year and a half without systematic instruction in natural sciences.</a:t>
            </a:r>
            <a:endParaRPr lang="bg-BG" noProof="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E1C598-C879-2E81-8CDA-40FBE21FCE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31F0EC-5DDC-2B3E-9914-96DAB001122A}"/>
              </a:ext>
            </a:extLst>
          </p:cNvPr>
          <p:cNvSpPr>
            <a:spLocks noGrp="1"/>
          </p:cNvSpPr>
          <p:nvPr>
            <p:ph type="title"/>
          </p:nvPr>
        </p:nvSpPr>
        <p:spPr>
          <a:xfrm>
            <a:off x="573023" y="344424"/>
            <a:ext cx="6595873" cy="1320800"/>
          </a:xfrm>
        </p:spPr>
        <p:txBody>
          <a:bodyPr>
            <a:normAutofit fontScale="90000"/>
          </a:bodyPr>
          <a:lstStyle/>
          <a:p>
            <a:r>
              <a:rPr lang="en-US" dirty="0"/>
              <a:t>Solution: Introducing Natural Sciences Education in 8th Grade</a:t>
            </a:r>
            <a:endParaRPr lang="bg-BG" noProof="0" dirty="0"/>
          </a:p>
        </p:txBody>
      </p:sp>
      <p:sp>
        <p:nvSpPr>
          <p:cNvPr id="3" name="Content Placeholder 2">
            <a:extLst>
              <a:ext uri="{FF2B5EF4-FFF2-40B4-BE49-F238E27FC236}">
                <a16:creationId xmlns:a16="http://schemas.microsoft.com/office/drawing/2014/main" id="{1959ACC2-6DBC-ED36-BE46-0EB11D2C590E}"/>
              </a:ext>
            </a:extLst>
          </p:cNvPr>
          <p:cNvSpPr>
            <a:spLocks noGrp="1"/>
          </p:cNvSpPr>
          <p:nvPr>
            <p:ph idx="1"/>
          </p:nvPr>
        </p:nvSpPr>
        <p:spPr>
          <a:xfrm>
            <a:off x="573023" y="1758254"/>
            <a:ext cx="6347714" cy="4322506"/>
          </a:xfrm>
        </p:spPr>
        <p:txBody>
          <a:bodyPr>
            <a:normAutofit fontScale="85000" lnSpcReduction="20000"/>
          </a:bodyPr>
          <a:lstStyle/>
          <a:p>
            <a:r>
              <a:rPr lang="en-US" noProof="0" dirty="0"/>
              <a:t>Enhancing PISA Performance: Consistent study of natural sciences in the 8th grade provides continuous and in-depth learning, potentially leading to improved outcomes in international assessments like PISA.</a:t>
            </a:r>
            <a:endParaRPr lang="bg-BG" noProof="0" dirty="0"/>
          </a:p>
          <a:p>
            <a:r>
              <a:rPr lang="en-US" noProof="0" dirty="0"/>
              <a:t>Developing Scientific Literacy: Early and uninterrupted exposure to natural sciences fosters scientific literacy, enabling students to comprehend and apply scientific concepts in daily life.</a:t>
            </a:r>
            <a:endParaRPr lang="bg-BG" noProof="0" dirty="0"/>
          </a:p>
          <a:p>
            <a:r>
              <a:rPr lang="en-US" noProof="0" dirty="0"/>
              <a:t>Promoting Critical Thinking: Engaging with natural sciences cultivates skills in analysis, evaluation, and synthesis of information, forming the foundation for critical thinking and informed decision-making.</a:t>
            </a:r>
            <a:endParaRPr lang="bg-BG" noProof="0" dirty="0"/>
          </a:p>
          <a:p>
            <a:r>
              <a:rPr lang="en-US" noProof="0" dirty="0"/>
              <a:t>Preparing for STEM Careers: Introducing natural sciences at an early stage motivates students to pursue education and careers in STEM fields (Science, Technology, Engineering, and Mathematics), which are vital for economic development and innovation.</a:t>
            </a:r>
            <a:endParaRPr lang="bg-BG" noProof="0" dirty="0"/>
          </a:p>
          <a:p>
            <a:r>
              <a:rPr lang="en-US" noProof="0" dirty="0"/>
              <a:t>Bridging the Educational Gap: Incorporating natural sciences into the 8th-grade curriculum addresses the existing hiatus in instruction, ensuring a seamless transition and continuity in knowledge acquisition.</a:t>
            </a:r>
            <a:endParaRPr lang="bg-BG" noProof="0" dirty="0"/>
          </a:p>
        </p:txBody>
      </p:sp>
    </p:spTree>
    <p:extLst>
      <p:ext uri="{BB962C8B-B14F-4D97-AF65-F5344CB8AC3E}">
        <p14:creationId xmlns:p14="http://schemas.microsoft.com/office/powerpoint/2010/main" val="157102883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434</TotalTime>
  <Words>1919</Words>
  <Application>Microsoft Office PowerPoint</Application>
  <PresentationFormat>On-screen Show (4:3)</PresentationFormat>
  <Paragraphs>221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Aptos Narrow</vt:lpstr>
      <vt:lpstr>Arial</vt:lpstr>
      <vt:lpstr>Trebuchet MS</vt:lpstr>
      <vt:lpstr>Verdana</vt:lpstr>
      <vt:lpstr>Wingdings 3</vt:lpstr>
      <vt:lpstr>Facet</vt:lpstr>
      <vt:lpstr>Current Challenges and Solutions in Physics Education</vt:lpstr>
      <vt:lpstr>Objectives of the Presentation</vt:lpstr>
      <vt:lpstr>Structure of Higher Education in Bulgaria</vt:lpstr>
      <vt:lpstr>    Students</vt:lpstr>
      <vt:lpstr>Structure of Secondary Education in Bulgaria</vt:lpstr>
      <vt:lpstr>Structure of Physics Education in Bulgaria</vt:lpstr>
      <vt:lpstr>PISA Performance: Bulgaria vs. OECD Average (2012–2022)</vt:lpstr>
      <vt:lpstr>Problem 1: Absence of Natural Sciences in 8th Grade</vt:lpstr>
      <vt:lpstr>Solution: Introducing Natural Sciences Education in 8th Grade</vt:lpstr>
      <vt:lpstr>Problem 2: Limited Enrollment in "Physics" Profile after 10th Grade</vt:lpstr>
      <vt:lpstr>Possible Solution: Integrated General Education Subject in Natural Sciences for 11th and 12th Grades</vt:lpstr>
      <vt:lpstr>Possible Solutions: Encouraging Interest and Providing Support</vt:lpstr>
      <vt:lpstr>Problem 3: Lack of a Mandatory State Exam in Mathematics or Natural Sciences</vt:lpstr>
      <vt:lpstr>Solution: Introducing a Mandatory Mathematics Exam in 12th Grade</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Фабиен Т. Кунис</cp:lastModifiedBy>
  <cp:revision>6</cp:revision>
  <dcterms:created xsi:type="dcterms:W3CDTF">2013-01-27T09:14:16Z</dcterms:created>
  <dcterms:modified xsi:type="dcterms:W3CDTF">2025-02-18T00:11:11Z</dcterms:modified>
  <cp:category/>
</cp:coreProperties>
</file>