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8" r:id="rId13"/>
    <p:sldId id="266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334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8F2E91-F0A3-43EF-8640-BD9B090ACC3E}" type="datetimeFigureOut">
              <a:rPr lang="en-US" smtClean="0"/>
              <a:pPr/>
              <a:t>2/19/2025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D10B3C-D200-4ACE-B820-0BCC57DB16A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10B3C-D200-4ACE-B820-0BCC57DB16A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DEE9D-B733-4FCA-9EE3-606F2751E88C}" type="datetimeFigureOut">
              <a:rPr lang="en-US" smtClean="0"/>
              <a:pPr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20B43-7AFF-47E8-9AE7-8A378E8926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DEE9D-B733-4FCA-9EE3-606F2751E88C}" type="datetimeFigureOut">
              <a:rPr lang="en-US" smtClean="0"/>
              <a:pPr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20B43-7AFF-47E8-9AE7-8A378E8926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DEE9D-B733-4FCA-9EE3-606F2751E88C}" type="datetimeFigureOut">
              <a:rPr lang="en-US" smtClean="0"/>
              <a:pPr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20B43-7AFF-47E8-9AE7-8A378E8926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DEE9D-B733-4FCA-9EE3-606F2751E88C}" type="datetimeFigureOut">
              <a:rPr lang="en-US" smtClean="0"/>
              <a:pPr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20B43-7AFF-47E8-9AE7-8A378E8926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DEE9D-B733-4FCA-9EE3-606F2751E88C}" type="datetimeFigureOut">
              <a:rPr lang="en-US" smtClean="0"/>
              <a:pPr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20B43-7AFF-47E8-9AE7-8A378E8926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DEE9D-B733-4FCA-9EE3-606F2751E88C}" type="datetimeFigureOut">
              <a:rPr lang="en-US" smtClean="0"/>
              <a:pPr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20B43-7AFF-47E8-9AE7-8A378E8926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DEE9D-B733-4FCA-9EE3-606F2751E88C}" type="datetimeFigureOut">
              <a:rPr lang="en-US" smtClean="0"/>
              <a:pPr/>
              <a:t>2/19/2025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20B43-7AFF-47E8-9AE7-8A378E8926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DEE9D-B733-4FCA-9EE3-606F2751E88C}" type="datetimeFigureOut">
              <a:rPr lang="en-US" smtClean="0"/>
              <a:pPr/>
              <a:t>2/19/2025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20B43-7AFF-47E8-9AE7-8A378E8926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DEE9D-B733-4FCA-9EE3-606F2751E88C}" type="datetimeFigureOut">
              <a:rPr lang="en-US" smtClean="0"/>
              <a:pPr/>
              <a:t>2/19/2025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20B43-7AFF-47E8-9AE7-8A378E8926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DEE9D-B733-4FCA-9EE3-606F2751E88C}" type="datetimeFigureOut">
              <a:rPr lang="en-US" smtClean="0"/>
              <a:pPr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20B43-7AFF-47E8-9AE7-8A378E8926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DEE9D-B733-4FCA-9EE3-606F2751E88C}" type="datetimeFigureOut">
              <a:rPr lang="en-US" smtClean="0"/>
              <a:pPr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20B43-7AFF-47E8-9AE7-8A378E8926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DEE9D-B733-4FCA-9EE3-606F2751E88C}" type="datetimeFigureOut">
              <a:rPr lang="en-US" smtClean="0"/>
              <a:pPr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20B43-7AFF-47E8-9AE7-8A378E8926A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4900" b="1" dirty="0" smtClean="0">
                <a:solidFill>
                  <a:srgbClr val="FF0000"/>
                </a:solidFill>
                <a:latin typeface="Imprint MT Shadow" pitchFamily="82" charset="0"/>
              </a:rPr>
              <a:t>Elementary </a:t>
            </a:r>
            <a:r>
              <a:rPr lang="en-US" sz="4900" b="1" dirty="0">
                <a:solidFill>
                  <a:srgbClr val="FF0000"/>
                </a:solidFill>
                <a:latin typeface="Imprint MT Shadow" pitchFamily="82" charset="0"/>
              </a:rPr>
              <a:t>P</a:t>
            </a:r>
            <a:r>
              <a:rPr lang="en-US" sz="4900" b="1" dirty="0" smtClean="0">
                <a:solidFill>
                  <a:srgbClr val="FF0000"/>
                </a:solidFill>
                <a:latin typeface="Imprint MT Shadow" pitchFamily="82" charset="0"/>
              </a:rPr>
              <a:t>article Theory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>
                <a:latin typeface="Bahnschrift SemiBold SemiConden" pitchFamily="34" charset="0"/>
              </a:rPr>
              <a:t>at the Bulgarian Academy of Sciences</a:t>
            </a:r>
            <a:br>
              <a:rPr lang="en-US" sz="3600" dirty="0" smtClean="0">
                <a:latin typeface="Bahnschrift SemiBold SemiConden" pitchFamily="34" charset="0"/>
              </a:rPr>
            </a:br>
            <a:r>
              <a:rPr lang="en-US" sz="3600" dirty="0" smtClean="0">
                <a:latin typeface="Bahnschrift SemiBold SemiConden" pitchFamily="34" charset="0"/>
              </a:rPr>
              <a:t>and Sofia University</a:t>
            </a:r>
            <a:endParaRPr lang="en-US" sz="3600" dirty="0">
              <a:latin typeface="Bahnschrift SemiBold SemiConden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0"/>
            <a:ext cx="6400800" cy="1752600"/>
          </a:xfrm>
        </p:spPr>
        <p:txBody>
          <a:bodyPr>
            <a:normAutofit fontScale="92500"/>
          </a:bodyPr>
          <a:lstStyle/>
          <a:p>
            <a:r>
              <a:rPr lang="en-US" sz="3300" b="1" dirty="0" smtClean="0">
                <a:solidFill>
                  <a:srgbClr val="7030A0"/>
                </a:solidFill>
                <a:latin typeface="Imprint MT Shadow" pitchFamily="82" charset="0"/>
                <a:ea typeface="Microsoft Sans Serif" pitchFamily="34" charset="0"/>
                <a:cs typeface="Microsoft Sans Serif" pitchFamily="34" charset="0"/>
              </a:rPr>
              <a:t>Lilia </a:t>
            </a:r>
            <a:r>
              <a:rPr lang="en-US" sz="3300" b="1" dirty="0" err="1" smtClean="0">
                <a:solidFill>
                  <a:srgbClr val="7030A0"/>
                </a:solidFill>
                <a:latin typeface="Imprint MT Shadow" pitchFamily="82" charset="0"/>
                <a:ea typeface="Microsoft Sans Serif" pitchFamily="34" charset="0"/>
                <a:cs typeface="Microsoft Sans Serif" pitchFamily="34" charset="0"/>
              </a:rPr>
              <a:t>Anguelova</a:t>
            </a:r>
            <a:endParaRPr lang="en-US" sz="3300" b="1" dirty="0" smtClean="0">
              <a:solidFill>
                <a:srgbClr val="7030A0"/>
              </a:solidFill>
              <a:latin typeface="Imprint MT Shadow" pitchFamily="82" charset="0"/>
              <a:ea typeface="Microsoft Sans Serif" pitchFamily="34" charset="0"/>
              <a:cs typeface="Microsoft Sans Serif" pitchFamily="34" charset="0"/>
            </a:endParaRPr>
          </a:p>
          <a:p>
            <a:r>
              <a:rPr lang="en-US" sz="2600" dirty="0" smtClean="0">
                <a:solidFill>
                  <a:schemeClr val="tx1"/>
                </a:solidFill>
                <a:latin typeface="Bahnschrift SemiBold SemiConden" pitchFamily="34" charset="0"/>
              </a:rPr>
              <a:t>Institute for Nuclear Research and Nuclear Energy</a:t>
            </a:r>
          </a:p>
          <a:p>
            <a:r>
              <a:rPr lang="en-US" sz="2600" dirty="0" smtClean="0">
                <a:solidFill>
                  <a:schemeClr val="tx1"/>
                </a:solidFill>
                <a:latin typeface="Bahnschrift SemiBold SemiConden" pitchFamily="34" charset="0"/>
              </a:rPr>
              <a:t>Bulgarian Academy of Sciences</a:t>
            </a:r>
            <a:endParaRPr lang="en-US" sz="2600" dirty="0">
              <a:solidFill>
                <a:schemeClr val="tx1"/>
              </a:solidFill>
              <a:latin typeface="Bahnschrift SemiBold SemiConden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  <a:latin typeface="Imprint MT Shadow" pitchFamily="82" charset="0"/>
              </a:rPr>
              <a:t>No funding for </a:t>
            </a:r>
            <a:r>
              <a:rPr lang="en-US" sz="3600" b="1" dirty="0" err="1" smtClean="0">
                <a:solidFill>
                  <a:srgbClr val="00B050"/>
                </a:solidFill>
                <a:latin typeface="Imprint MT Shadow" pitchFamily="82" charset="0"/>
              </a:rPr>
              <a:t>postdocs</a:t>
            </a:r>
            <a:endParaRPr lang="en-US" sz="3600" b="1" dirty="0">
              <a:solidFill>
                <a:srgbClr val="00B050"/>
              </a:solidFill>
              <a:latin typeface="Imprint MT Shadow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Imprint MT Shadow" pitchFamily="82" charset="0"/>
              </a:rPr>
              <a:t>State-approved budget of BAS: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  <a:latin typeface="Imprint MT Shadow" pitchFamily="82" charset="0"/>
              </a:rPr>
              <a:t>        </a:t>
            </a:r>
            <a:r>
              <a:rPr lang="en-US" sz="2400" b="1" dirty="0" smtClean="0">
                <a:latin typeface="Bahnschrift SemiBold SemiConden" pitchFamily="34" charset="0"/>
              </a:rPr>
              <a:t>Does not provide funding for standard </a:t>
            </a:r>
            <a:r>
              <a:rPr lang="en-US" sz="2400" b="1" dirty="0" err="1" smtClean="0">
                <a:latin typeface="Bahnschrift SemiBold SemiConden" pitchFamily="34" charset="0"/>
              </a:rPr>
              <a:t>postdoc</a:t>
            </a:r>
            <a:r>
              <a:rPr lang="en-US" sz="2400" b="1" dirty="0" smtClean="0">
                <a:latin typeface="Bahnschrift SemiBold SemiConden" pitchFamily="34" charset="0"/>
              </a:rPr>
              <a:t> positions.</a:t>
            </a:r>
          </a:p>
          <a:p>
            <a:pPr>
              <a:buNone/>
            </a:pPr>
            <a:endParaRPr lang="en-US" sz="1000" b="1" dirty="0" smtClean="0">
              <a:latin typeface="Bahnschrift SemiBold SemiConden" pitchFamily="34" charset="0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Imprint MT Shadow" pitchFamily="82" charset="0"/>
              </a:rPr>
              <a:t>National Science Fund grants: 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  <a:latin typeface="Imprint MT Shadow" pitchFamily="82" charset="0"/>
              </a:rPr>
              <a:t>        </a:t>
            </a:r>
            <a:r>
              <a:rPr lang="en-US" sz="2400" b="1" dirty="0" smtClean="0">
                <a:latin typeface="Bahnschrift SemiBold SemiConden" pitchFamily="34" charset="0"/>
              </a:rPr>
              <a:t>Provide some limited amount for (a one-time or two-time)</a:t>
            </a:r>
          </a:p>
          <a:p>
            <a:pPr>
              <a:buNone/>
            </a:pPr>
            <a:r>
              <a:rPr lang="en-US" sz="2400" b="1" dirty="0" smtClean="0">
                <a:latin typeface="Bahnschrift SemiBold SemiConden" pitchFamily="34" charset="0"/>
              </a:rPr>
              <a:t>           </a:t>
            </a:r>
            <a:r>
              <a:rPr lang="en-US" sz="1200" b="1" dirty="0" smtClean="0">
                <a:latin typeface="Bahnschrift SemiBold SemiConden" pitchFamily="34" charset="0"/>
              </a:rPr>
              <a:t> </a:t>
            </a:r>
            <a:r>
              <a:rPr lang="en-US" sz="2400" b="1" dirty="0" smtClean="0">
                <a:latin typeface="Bahnschrift SemiBold SemiConden" pitchFamily="34" charset="0"/>
              </a:rPr>
              <a:t>payment to </a:t>
            </a:r>
            <a:r>
              <a:rPr lang="en-US" sz="2400" b="1" dirty="0" err="1" smtClean="0">
                <a:latin typeface="Bahnschrift SemiBold SemiConden" pitchFamily="34" charset="0"/>
              </a:rPr>
              <a:t>postdocs</a:t>
            </a:r>
            <a:r>
              <a:rPr lang="en-US" sz="2400" b="1" dirty="0" smtClean="0">
                <a:latin typeface="Bahnschrift SemiBold SemiConden" pitchFamily="34" charset="0"/>
              </a:rPr>
              <a:t> or graduate students, which is highly</a:t>
            </a:r>
          </a:p>
          <a:p>
            <a:pPr>
              <a:buNone/>
            </a:pPr>
            <a:r>
              <a:rPr lang="en-US" sz="2400" b="1" dirty="0" smtClean="0">
                <a:latin typeface="Bahnschrift SemiBold SemiConden" pitchFamily="34" charset="0"/>
              </a:rPr>
              <a:t>           </a:t>
            </a:r>
            <a:r>
              <a:rPr lang="en-US" sz="1200" b="1" dirty="0" smtClean="0">
                <a:latin typeface="Bahnschrift SemiBold SemiConden" pitchFamily="34" charset="0"/>
              </a:rPr>
              <a:t> </a:t>
            </a:r>
            <a:r>
              <a:rPr lang="en-US" sz="2400" b="1" dirty="0" smtClean="0">
                <a:latin typeface="Bahnschrift SemiBold SemiConden" pitchFamily="34" charset="0"/>
              </a:rPr>
              <a:t>insufficient for a reasonable monthly salary/stipend.</a:t>
            </a:r>
          </a:p>
          <a:p>
            <a:pPr>
              <a:buNone/>
            </a:pPr>
            <a:endParaRPr lang="en-US" sz="1000" b="1" dirty="0" smtClean="0">
              <a:latin typeface="Bahnschrift SemiBold SemiConden" pitchFamily="34" charset="0"/>
            </a:endParaRPr>
          </a:p>
          <a:p>
            <a:pPr>
              <a:buNone/>
            </a:pPr>
            <a:r>
              <a:rPr lang="en-US" dirty="0" smtClean="0"/>
              <a:t>          </a:t>
            </a:r>
            <a:r>
              <a:rPr lang="en-US" sz="2400" b="1" dirty="0" smtClean="0">
                <a:solidFill>
                  <a:srgbClr val="C00000"/>
                </a:solidFill>
              </a:rPr>
              <a:t>The </a:t>
            </a:r>
            <a:r>
              <a:rPr lang="en-US" sz="2400" b="1" dirty="0" err="1" smtClean="0">
                <a:solidFill>
                  <a:srgbClr val="C00000"/>
                </a:solidFill>
              </a:rPr>
              <a:t>postdoc</a:t>
            </a:r>
            <a:r>
              <a:rPr lang="en-US" sz="2400" b="1" dirty="0" smtClean="0">
                <a:solidFill>
                  <a:srgbClr val="C00000"/>
                </a:solidFill>
              </a:rPr>
              <a:t> system is not developed/is not existent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                                                    in Bulgaria.</a:t>
            </a:r>
            <a:endParaRPr lang="en-US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Imprint MT Shadow" pitchFamily="82" charset="0"/>
              </a:rPr>
              <a:t>International funding</a:t>
            </a:r>
            <a:endParaRPr lang="en-US" sz="4000" b="1" dirty="0">
              <a:solidFill>
                <a:srgbClr val="FF0000"/>
              </a:solidFill>
              <a:latin typeface="Imprint MT Shadow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  <a:latin typeface="Imprint MT Shadow" pitchFamily="82" charset="0"/>
              </a:rPr>
              <a:t>Participation </a:t>
            </a:r>
            <a:r>
              <a:rPr lang="en-US" sz="2800" b="1" dirty="0" smtClean="0">
                <a:solidFill>
                  <a:srgbClr val="0070C0"/>
                </a:solidFill>
                <a:latin typeface="Imprint MT Shadow" pitchFamily="82" charset="0"/>
              </a:rPr>
              <a:t>(Lab. TEP) </a:t>
            </a:r>
            <a:r>
              <a:rPr lang="en-US" b="1" dirty="0" smtClean="0">
                <a:solidFill>
                  <a:srgbClr val="0070C0"/>
                </a:solidFill>
                <a:latin typeface="Imprint MT Shadow" pitchFamily="82" charset="0"/>
              </a:rPr>
              <a:t>in COST Actions:</a:t>
            </a:r>
          </a:p>
          <a:p>
            <a:pPr>
              <a:buNone/>
            </a:pPr>
            <a:endParaRPr lang="en-US" sz="1000" dirty="0" smtClean="0"/>
          </a:p>
          <a:p>
            <a:r>
              <a:rPr lang="en-US" sz="2600" dirty="0" smtClean="0">
                <a:latin typeface="Bahnschrift SemiBold SemiConden" pitchFamily="34" charset="0"/>
              </a:rPr>
              <a:t>COST Action CA22113 “</a:t>
            </a:r>
            <a:r>
              <a:rPr lang="en-US" sz="2600" dirty="0" smtClean="0">
                <a:solidFill>
                  <a:srgbClr val="C00000"/>
                </a:solidFill>
                <a:latin typeface="Bahnschrift SemiBold SemiConden" pitchFamily="34" charset="0"/>
              </a:rPr>
              <a:t>Fundamental challenges in theoretical physics</a:t>
            </a:r>
            <a:r>
              <a:rPr lang="en-US" sz="2600" dirty="0" smtClean="0">
                <a:latin typeface="Bahnschrift SemiBold SemiConden" pitchFamily="34" charset="0"/>
              </a:rPr>
              <a:t>”</a:t>
            </a:r>
          </a:p>
          <a:p>
            <a:endParaRPr lang="en-US" sz="600" dirty="0" smtClean="0">
              <a:latin typeface="Bahnschrift SemiBold SemiConden" pitchFamily="34" charset="0"/>
            </a:endParaRPr>
          </a:p>
          <a:p>
            <a:r>
              <a:rPr lang="en-US" sz="2600" dirty="0" smtClean="0">
                <a:latin typeface="Bahnschrift SemiBold SemiConden" pitchFamily="34" charset="0"/>
              </a:rPr>
              <a:t>COST Action CA21136 “</a:t>
            </a:r>
            <a:r>
              <a:rPr lang="en-US" sz="2600" dirty="0" smtClean="0">
                <a:solidFill>
                  <a:srgbClr val="7030A0"/>
                </a:solidFill>
                <a:latin typeface="Bahnschrift SemiBold SemiConden" pitchFamily="34" charset="0"/>
              </a:rPr>
              <a:t>Addressing observational tensions in cosmology with systematics and fundamental physics</a:t>
            </a:r>
            <a:r>
              <a:rPr lang="en-US" sz="2600" dirty="0" smtClean="0">
                <a:latin typeface="Bahnschrift SemiBold SemiConden" pitchFamily="34" charset="0"/>
              </a:rPr>
              <a:t>”</a:t>
            </a:r>
          </a:p>
          <a:p>
            <a:endParaRPr lang="en-US" sz="600" dirty="0" smtClean="0">
              <a:latin typeface="Bahnschrift SemiBold SemiConden" pitchFamily="34" charset="0"/>
            </a:endParaRPr>
          </a:p>
          <a:p>
            <a:r>
              <a:rPr lang="en-US" sz="2600" dirty="0" smtClean="0">
                <a:latin typeface="Bahnschrift SemiBold SemiConden" pitchFamily="34" charset="0"/>
              </a:rPr>
              <a:t>COST Action CA21109 “</a:t>
            </a:r>
            <a:r>
              <a:rPr lang="en-US" sz="2600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Cartan</a:t>
            </a:r>
            <a:r>
              <a:rPr lang="en-US" sz="2600" dirty="0" smtClean="0">
                <a:solidFill>
                  <a:srgbClr val="C00000"/>
                </a:solidFill>
                <a:latin typeface="Bahnschrift SemiBold SemiConden" pitchFamily="34" charset="0"/>
              </a:rPr>
              <a:t> geometry, Lie, </a:t>
            </a:r>
            <a:r>
              <a:rPr lang="en-US" sz="2600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integrable</a:t>
            </a:r>
            <a:r>
              <a:rPr lang="en-US" sz="2600" dirty="0" smtClean="0">
                <a:solidFill>
                  <a:srgbClr val="C00000"/>
                </a:solidFill>
                <a:latin typeface="Bahnschrift SemiBold SemiConden" pitchFamily="34" charset="0"/>
              </a:rPr>
              <a:t> systems, quantum group theories for applications</a:t>
            </a:r>
            <a:r>
              <a:rPr lang="en-US" sz="2600" dirty="0" smtClean="0">
                <a:latin typeface="Bahnschrift SemiBold SemiConden" pitchFamily="34" charset="0"/>
              </a:rPr>
              <a:t>”</a:t>
            </a:r>
          </a:p>
          <a:p>
            <a:endParaRPr lang="en-US" sz="600" dirty="0" smtClean="0">
              <a:latin typeface="Bahnschrift SemiBold SemiConden" pitchFamily="34" charset="0"/>
            </a:endParaRPr>
          </a:p>
          <a:p>
            <a:r>
              <a:rPr lang="en-US" sz="2600" dirty="0" smtClean="0">
                <a:latin typeface="Bahnschrift SemiBold SemiConden" pitchFamily="34" charset="0"/>
              </a:rPr>
              <a:t>COST Action CA21106 “</a:t>
            </a:r>
            <a:r>
              <a:rPr lang="en-US" sz="2600" dirty="0" smtClean="0">
                <a:solidFill>
                  <a:srgbClr val="7030A0"/>
                </a:solidFill>
                <a:latin typeface="Bahnschrift SemiBold SemiConden" pitchFamily="34" charset="0"/>
              </a:rPr>
              <a:t>Cosmic </a:t>
            </a:r>
            <a:r>
              <a:rPr lang="en-US" sz="2600" dirty="0" err="1" smtClean="0">
                <a:solidFill>
                  <a:srgbClr val="7030A0"/>
                </a:solidFill>
                <a:latin typeface="Bahnschrift SemiBold SemiConden" pitchFamily="34" charset="0"/>
              </a:rPr>
              <a:t>WISPers</a:t>
            </a:r>
            <a:r>
              <a:rPr lang="en-US" sz="2600" dirty="0" smtClean="0">
                <a:solidFill>
                  <a:srgbClr val="7030A0"/>
                </a:solidFill>
                <a:latin typeface="Bahnschrift SemiBold SemiConden" pitchFamily="34" charset="0"/>
              </a:rPr>
              <a:t> in the Dark Universe: Theory, astrophysics and experiments</a:t>
            </a:r>
            <a:r>
              <a:rPr lang="en-US" sz="2600" dirty="0" smtClean="0">
                <a:latin typeface="Bahnschrift SemiBold SemiConden" pitchFamily="34" charset="0"/>
              </a:rPr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  <a:latin typeface="Imprint MT Shadow" pitchFamily="82" charset="0"/>
              </a:rPr>
              <a:t>Other international funding sources</a:t>
            </a:r>
            <a:endParaRPr lang="en-US" sz="3600" b="1" dirty="0">
              <a:solidFill>
                <a:srgbClr val="00B050"/>
              </a:solidFill>
              <a:latin typeface="Imprint MT Shadow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sz="2600" b="1" dirty="0" smtClean="0">
                <a:solidFill>
                  <a:srgbClr val="0070C0"/>
                </a:solidFill>
                <a:latin typeface="Imprint MT Shadow" pitchFamily="82" charset="0"/>
              </a:rPr>
              <a:t>SEENET-MTP:</a:t>
            </a:r>
          </a:p>
          <a:p>
            <a:pPr>
              <a:buNone/>
            </a:pPr>
            <a:endParaRPr lang="en-US" sz="400" b="1" dirty="0" smtClean="0">
              <a:solidFill>
                <a:srgbClr val="0070C0"/>
              </a:solidFill>
              <a:latin typeface="Imprint MT Shadow" pitchFamily="82" charset="0"/>
            </a:endParaRPr>
          </a:p>
          <a:p>
            <a:pPr>
              <a:buNone/>
            </a:pPr>
            <a:r>
              <a:rPr lang="en-US" sz="2000" dirty="0" smtClean="0">
                <a:latin typeface="Bahnschrift SemiBold SemiConden" pitchFamily="34" charset="0"/>
              </a:rPr>
              <a:t>      (Southeastern European Network in Mathematical and Theoretical Physics)</a:t>
            </a:r>
            <a:r>
              <a:rPr lang="en-US" sz="2000" dirty="0" smtClean="0"/>
              <a:t> 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sz="2400" dirty="0" smtClean="0">
                <a:latin typeface="Bahnschrift SemiBold SemiConden" pitchFamily="34" charset="0"/>
              </a:rPr>
              <a:t>Limited funding for regional events or scientific visits</a:t>
            </a:r>
          </a:p>
          <a:p>
            <a:pPr>
              <a:buNone/>
            </a:pPr>
            <a:endParaRPr lang="en-US" sz="2000" dirty="0" smtClean="0">
              <a:latin typeface="Bahnschrift SemiBold SemiConden" pitchFamily="34" charset="0"/>
            </a:endParaRPr>
          </a:p>
          <a:p>
            <a:r>
              <a:rPr lang="en-US" sz="2600" b="1" dirty="0" smtClean="0">
                <a:solidFill>
                  <a:srgbClr val="0070C0"/>
                </a:solidFill>
                <a:latin typeface="Imprint MT Shadow" pitchFamily="82" charset="0"/>
              </a:rPr>
              <a:t>IRN-QFT:</a:t>
            </a:r>
          </a:p>
          <a:p>
            <a:pPr>
              <a:buNone/>
            </a:pPr>
            <a:r>
              <a:rPr lang="en-US" sz="2600" b="1" dirty="0" smtClean="0">
                <a:solidFill>
                  <a:srgbClr val="0070C0"/>
                </a:solidFill>
                <a:latin typeface="Imprint MT Shadow" pitchFamily="82" charset="0"/>
              </a:rPr>
              <a:t>    </a:t>
            </a:r>
            <a:r>
              <a:rPr lang="en-US" sz="2000" dirty="0" smtClean="0">
                <a:latin typeface="Bahnschrift SemiBold SemiConden" pitchFamily="34" charset="0"/>
              </a:rPr>
              <a:t>(International Research Network on Quantum Fields and Strings)</a:t>
            </a:r>
          </a:p>
          <a:p>
            <a:pPr>
              <a:buNone/>
            </a:pPr>
            <a:endParaRPr lang="en-US" sz="800" dirty="0" smtClean="0">
              <a:latin typeface="Bahnschrift SemiBold SemiConden" pitchFamily="34" charset="0"/>
            </a:endParaRPr>
          </a:p>
          <a:p>
            <a:pPr>
              <a:buNone/>
            </a:pPr>
            <a:r>
              <a:rPr lang="en-US" sz="2000" dirty="0" smtClean="0">
                <a:latin typeface="Bahnschrift SemiBold SemiConden" pitchFamily="34" charset="0"/>
              </a:rPr>
              <a:t>      </a:t>
            </a:r>
            <a:r>
              <a:rPr lang="en-US" sz="2400" dirty="0" smtClean="0">
                <a:latin typeface="Bahnschrift SemiBold SemiConden" pitchFamily="34" charset="0"/>
              </a:rPr>
              <a:t>Mostly European scientific centers, but also a handful of US and Asian ones:  limited funding for short scientific visits to those centers;</a:t>
            </a:r>
          </a:p>
          <a:p>
            <a:pPr>
              <a:buNone/>
            </a:pPr>
            <a:endParaRPr lang="en-US" sz="1000" dirty="0" smtClean="0">
              <a:latin typeface="Bahnschrift SemiBold SemiConden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Bahnschrift SemiBold SemiConden" pitchFamily="34" charset="0"/>
              </a:rPr>
              <a:t>     Aimed at junior researchers </a:t>
            </a:r>
            <a:r>
              <a:rPr lang="en-US" sz="2000" dirty="0" smtClean="0">
                <a:latin typeface="Bahnschrift SemiBold SemiConden" pitchFamily="34" charset="0"/>
              </a:rPr>
              <a:t>(advanced PhD students and </a:t>
            </a:r>
            <a:r>
              <a:rPr lang="en-US" sz="2000" dirty="0" err="1" smtClean="0">
                <a:latin typeface="Bahnschrift SemiBold SemiConden" pitchFamily="34" charset="0"/>
              </a:rPr>
              <a:t>postdocs</a:t>
            </a:r>
            <a:r>
              <a:rPr lang="en-US" sz="2000" dirty="0" smtClean="0">
                <a:latin typeface="Bahnschrift SemiBold SemiConden" pitchFamily="34" charset="0"/>
              </a:rPr>
              <a:t>) </a:t>
            </a:r>
            <a:endParaRPr lang="en-US" sz="2000" dirty="0">
              <a:latin typeface="Bahnschrift SemiBold SemiConden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B050"/>
                </a:solidFill>
                <a:latin typeface="Imprint MT Shadow" pitchFamily="82" charset="0"/>
              </a:rPr>
              <a:t>Theory at Physics Dept. of </a:t>
            </a:r>
            <a:r>
              <a:rPr lang="en-US" sz="4000" b="1" dirty="0" smtClean="0">
                <a:solidFill>
                  <a:srgbClr val="00B050"/>
                </a:solidFill>
                <a:latin typeface="Imprint MT Shadow" pitchFamily="82" charset="0"/>
              </a:rPr>
              <a:t>SU</a:t>
            </a:r>
            <a:r>
              <a:rPr lang="bg-BG" sz="4000" b="1" dirty="0" smtClean="0">
                <a:solidFill>
                  <a:srgbClr val="00B050"/>
                </a:solidFill>
                <a:latin typeface="Imprint MT Shadow" pitchFamily="82" charset="0"/>
              </a:rPr>
              <a:t/>
            </a:r>
            <a:br>
              <a:rPr lang="bg-BG" sz="4000" b="1" dirty="0" smtClean="0">
                <a:solidFill>
                  <a:srgbClr val="00B050"/>
                </a:solidFill>
                <a:latin typeface="Imprint MT Shadow" pitchFamily="82" charset="0"/>
              </a:rPr>
            </a:br>
            <a:r>
              <a:rPr lang="en-US" sz="2200" b="1" dirty="0" smtClean="0">
                <a:latin typeface="+mn-lt"/>
              </a:rPr>
              <a:t> </a:t>
            </a:r>
            <a:r>
              <a:rPr lang="en-US" sz="2200" b="1" dirty="0" smtClean="0">
                <a:latin typeface="+mn-lt"/>
              </a:rPr>
              <a:t>(</a:t>
            </a:r>
            <a:r>
              <a:rPr lang="bg-BG" sz="2200" b="1" dirty="0" smtClean="0">
                <a:latin typeface="+mn-lt"/>
              </a:rPr>
              <a:t>15</a:t>
            </a:r>
            <a:r>
              <a:rPr lang="en-US" sz="2200" b="1" dirty="0" smtClean="0">
                <a:latin typeface="+mn-lt"/>
              </a:rPr>
              <a:t> </a:t>
            </a:r>
            <a:r>
              <a:rPr lang="en-US" sz="2200" b="1" dirty="0" smtClean="0">
                <a:latin typeface="+mn-lt"/>
              </a:rPr>
              <a:t>researchers)</a:t>
            </a:r>
            <a:endParaRPr lang="en-US" sz="2200" b="1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91000"/>
          </a:xfrm>
        </p:spPr>
        <p:txBody>
          <a:bodyPr/>
          <a:lstStyle/>
          <a:p>
            <a:pPr>
              <a:buNone/>
            </a:pPr>
            <a:r>
              <a:rPr lang="bg-BG" b="1" dirty="0" smtClean="0">
                <a:solidFill>
                  <a:srgbClr val="0070C0"/>
                </a:solidFill>
                <a:latin typeface="Imprint MT Shadow" pitchFamily="82" charset="0"/>
              </a:rPr>
              <a:t>Т</a:t>
            </a:r>
            <a:r>
              <a:rPr lang="en-US" b="1" dirty="0" smtClean="0">
                <a:solidFill>
                  <a:srgbClr val="0070C0"/>
                </a:solidFill>
                <a:latin typeface="Imprint MT Shadow" pitchFamily="82" charset="0"/>
              </a:rPr>
              <a:t>heoretical high-energy groups</a:t>
            </a:r>
            <a:r>
              <a:rPr lang="bg-BG" b="1" dirty="0" smtClean="0">
                <a:solidFill>
                  <a:srgbClr val="0070C0"/>
                </a:solidFill>
                <a:latin typeface="Imprint MT Shadow" pitchFamily="82" charset="0"/>
              </a:rPr>
              <a:t>: </a:t>
            </a:r>
            <a:endParaRPr lang="en-US" sz="2800" b="1" dirty="0" smtClean="0"/>
          </a:p>
          <a:p>
            <a:pPr>
              <a:buNone/>
            </a:pPr>
            <a:endParaRPr lang="en-US" sz="2000" dirty="0" smtClean="0"/>
          </a:p>
          <a:p>
            <a:r>
              <a:rPr lang="en-US" sz="2600" dirty="0" smtClean="0">
                <a:latin typeface="Bahnschrift SemiBold SemiConden" pitchFamily="34" charset="0"/>
              </a:rPr>
              <a:t>“String Theory and High Energies”</a:t>
            </a:r>
          </a:p>
          <a:p>
            <a:r>
              <a:rPr lang="en-US" sz="2600" dirty="0" smtClean="0">
                <a:latin typeface="Bahnschrift SemiBold SemiConden" pitchFamily="34" charset="0"/>
              </a:rPr>
              <a:t>“Gravitation, Cosmology and Relativistic Astrophysics”</a:t>
            </a:r>
          </a:p>
          <a:p>
            <a:r>
              <a:rPr lang="en-US" sz="2600" dirty="0" smtClean="0">
                <a:latin typeface="Bahnschrift SemiBold SemiConden" pitchFamily="34" charset="0"/>
              </a:rPr>
              <a:t>“Quantum Informatics”</a:t>
            </a:r>
          </a:p>
          <a:p>
            <a:r>
              <a:rPr lang="en-US" sz="2600" dirty="0" smtClean="0">
                <a:latin typeface="Bahnschrift SemiBold SemiConden" pitchFamily="34" charset="0"/>
              </a:rPr>
              <a:t>“Quantum multi-particle dynamics”</a:t>
            </a:r>
          </a:p>
          <a:p>
            <a:endParaRPr lang="en-US" sz="2600" dirty="0" smtClean="0">
              <a:latin typeface="Bahnschrift SemiBold SemiConden" pitchFamily="34" charset="0"/>
            </a:endParaRPr>
          </a:p>
          <a:p>
            <a:pPr algn="ctr">
              <a:buNone/>
            </a:pPr>
            <a:r>
              <a:rPr lang="en-US" sz="2200" b="1" dirty="0" smtClean="0"/>
              <a:t>        Many common interests with the theorists at INRNE. Should try to foster collaborations between the two institutions…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Imprint MT Shadow" pitchFamily="82" charset="0"/>
              </a:rPr>
              <a:t>Funding situation at SU</a:t>
            </a:r>
            <a:endParaRPr lang="en-US" sz="4000" b="1" dirty="0">
              <a:solidFill>
                <a:srgbClr val="FF0000"/>
              </a:solidFill>
              <a:latin typeface="Imprint MT Shadow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500" b="1" dirty="0" smtClean="0">
                <a:solidFill>
                  <a:srgbClr val="00B050"/>
                </a:solidFill>
                <a:latin typeface="Imprint MT Shadow" pitchFamily="82" charset="0"/>
              </a:rPr>
              <a:t>Same as BAS:</a:t>
            </a:r>
          </a:p>
          <a:p>
            <a:pPr>
              <a:buNone/>
            </a:pPr>
            <a:endParaRPr lang="en-US" sz="500" b="1" dirty="0" smtClean="0">
              <a:solidFill>
                <a:srgbClr val="00B050"/>
              </a:solidFill>
              <a:latin typeface="Imprint MT Shadow" pitchFamily="82" charset="0"/>
            </a:endParaRPr>
          </a:p>
          <a:p>
            <a:r>
              <a:rPr lang="en-US" sz="3000" b="1" dirty="0" smtClean="0">
                <a:solidFill>
                  <a:srgbClr val="0070C0"/>
                </a:solidFill>
                <a:latin typeface="Imprint MT Shadow" pitchFamily="82" charset="0"/>
              </a:rPr>
              <a:t>State-approved budget:            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70C0"/>
                </a:solidFill>
                <a:latin typeface="Imprint MT Shadow" pitchFamily="82" charset="0"/>
              </a:rPr>
              <a:t>         </a:t>
            </a:r>
            <a:r>
              <a:rPr lang="en-US" sz="2600" b="1" dirty="0" smtClean="0">
                <a:latin typeface="Bahnschrift SemiBold SemiConden" pitchFamily="34" charset="0"/>
              </a:rPr>
              <a:t>Covers only</a:t>
            </a:r>
            <a:r>
              <a:rPr lang="en-US" sz="2400" b="1" dirty="0" smtClean="0">
                <a:latin typeface="Bahnschrift SemiBold SemiConden" pitchFamily="34" charset="0"/>
              </a:rPr>
              <a:t> the </a:t>
            </a:r>
            <a:r>
              <a:rPr lang="en-US" sz="2600" b="1" dirty="0" smtClean="0">
                <a:latin typeface="Bahnschrift SemiBold SemiConden" pitchFamily="34" charset="0"/>
              </a:rPr>
              <a:t>salaries</a:t>
            </a:r>
          </a:p>
          <a:p>
            <a:pPr>
              <a:buNone/>
            </a:pPr>
            <a:endParaRPr lang="en-US" sz="500" b="1" dirty="0" smtClean="0">
              <a:latin typeface="Bahnschrift SemiBold SemiConden" pitchFamily="34" charset="0"/>
            </a:endParaRPr>
          </a:p>
          <a:p>
            <a:r>
              <a:rPr lang="en-US" sz="3000" b="1" dirty="0" smtClean="0">
                <a:solidFill>
                  <a:srgbClr val="0070C0"/>
                </a:solidFill>
                <a:latin typeface="Imprint MT Shadow" pitchFamily="82" charset="0"/>
              </a:rPr>
              <a:t>National Science Fund grants: </a:t>
            </a:r>
            <a:r>
              <a:rPr lang="en-US" sz="3000" b="1" dirty="0" smtClean="0">
                <a:solidFill>
                  <a:srgbClr val="0070C0"/>
                </a:solidFill>
                <a:latin typeface="Imprint MT Shadow" pitchFamily="82" charset="0"/>
              </a:rPr>
              <a:t> 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70C0"/>
                </a:solidFill>
                <a:latin typeface="Imprint MT Shadow" pitchFamily="82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Imprint MT Shadow" pitchFamily="82" charset="0"/>
              </a:rPr>
              <a:t>        </a:t>
            </a:r>
            <a:r>
              <a:rPr lang="en-US" sz="2600" b="1" dirty="0" smtClean="0">
                <a:latin typeface="Bahnschrift SemiBold SemiConden" pitchFamily="34" charset="0"/>
              </a:rPr>
              <a:t>Same issues as described on previous slides</a:t>
            </a:r>
          </a:p>
          <a:p>
            <a:pPr>
              <a:buNone/>
            </a:pPr>
            <a:endParaRPr lang="en-US" sz="500" b="1" dirty="0" smtClean="0">
              <a:latin typeface="Bahnschrift SemiBold SemiConden" pitchFamily="34" charset="0"/>
            </a:endParaRPr>
          </a:p>
          <a:p>
            <a:r>
              <a:rPr lang="en-US" sz="3000" b="1" dirty="0" smtClean="0">
                <a:solidFill>
                  <a:srgbClr val="0070C0"/>
                </a:solidFill>
                <a:latin typeface="Imprint MT Shadow" pitchFamily="82" charset="0"/>
              </a:rPr>
              <a:t>International funding:  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70C0"/>
                </a:solidFill>
                <a:latin typeface="Imprint MT Shadow" pitchFamily="82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Imprint MT Shadow" pitchFamily="82" charset="0"/>
              </a:rPr>
              <a:t>        </a:t>
            </a:r>
            <a:r>
              <a:rPr lang="en-US" sz="2600" b="1" dirty="0" smtClean="0">
                <a:latin typeface="Bahnschrift SemiBold SemiConden" pitchFamily="34" charset="0"/>
              </a:rPr>
              <a:t>P</a:t>
            </a:r>
            <a:r>
              <a:rPr lang="en-US" sz="2600" b="1" dirty="0" smtClean="0">
                <a:latin typeface="Bahnschrift SemiBold SemiConden" pitchFamily="34" charset="0"/>
              </a:rPr>
              <a:t>articipation in European COST Actions</a:t>
            </a:r>
            <a:endParaRPr lang="en-US" sz="2200" b="1" dirty="0" smtClean="0">
              <a:latin typeface="Bahnschrift SemiBold SemiConden" pitchFamily="34" charset="0"/>
            </a:endParaRPr>
          </a:p>
          <a:p>
            <a:endParaRPr lang="en-US" sz="1100" b="1" dirty="0" smtClean="0">
              <a:latin typeface="Bahnschrift SemiBold SemiConden" pitchFamily="34" charset="0"/>
            </a:endParaRPr>
          </a:p>
          <a:p>
            <a:pPr>
              <a:buNone/>
            </a:pPr>
            <a:r>
              <a:rPr lang="en-US" sz="3500" b="1" dirty="0" smtClean="0">
                <a:solidFill>
                  <a:srgbClr val="00B050"/>
                </a:solidFill>
                <a:latin typeface="Imprint MT Shadow" pitchFamily="82" charset="0"/>
              </a:rPr>
              <a:t>Additional source of funding:</a:t>
            </a:r>
          </a:p>
          <a:p>
            <a:pPr>
              <a:buNone/>
            </a:pPr>
            <a:endParaRPr lang="en-US" sz="500" b="1" dirty="0" smtClean="0">
              <a:solidFill>
                <a:srgbClr val="00B050"/>
              </a:solidFill>
              <a:latin typeface="Imprint MT Shadow" pitchFamily="82" charset="0"/>
            </a:endParaRPr>
          </a:p>
          <a:p>
            <a:r>
              <a:rPr lang="en-US" sz="2800" b="1" dirty="0" smtClean="0">
                <a:solidFill>
                  <a:srgbClr val="0070C0"/>
                </a:solidFill>
                <a:latin typeface="Imprint MT Shadow" pitchFamily="82" charset="0"/>
              </a:rPr>
              <a:t>SUMMIT</a:t>
            </a:r>
            <a:r>
              <a:rPr lang="en-US" sz="3000" b="1" dirty="0" smtClean="0">
                <a:solidFill>
                  <a:srgbClr val="0070C0"/>
                </a:solidFill>
                <a:latin typeface="Imprint MT Shadow" pitchFamily="82" charset="0"/>
              </a:rPr>
              <a:t> grant: 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70C0"/>
                </a:solidFill>
                <a:latin typeface="Imprint MT Shadow" pitchFamily="82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Imprint MT Shadow" pitchFamily="82" charset="0"/>
              </a:rPr>
              <a:t>        </a:t>
            </a:r>
            <a:r>
              <a:rPr lang="en-US" sz="2600" b="1" dirty="0" smtClean="0">
                <a:latin typeface="Bahnschrift SemiBold SemiConden" pitchFamily="34" charset="0"/>
              </a:rPr>
              <a:t>Funding from the Bulgarian Recovery and Resilience Plan</a:t>
            </a:r>
            <a:endParaRPr lang="en-US" sz="2600" b="1" dirty="0">
              <a:latin typeface="Bahnschrift SemiBold SemiConden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Imprint MT Shadow" pitchFamily="82" charset="0"/>
              </a:rPr>
              <a:t>Two main centers of particle physics:</a:t>
            </a:r>
            <a:endParaRPr lang="en-US" b="1" dirty="0">
              <a:solidFill>
                <a:srgbClr val="00B050"/>
              </a:solidFill>
              <a:latin typeface="Imprint MT Shadow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4495800" cy="4144963"/>
          </a:xfrm>
        </p:spPr>
        <p:txBody>
          <a:bodyPr/>
          <a:lstStyle/>
          <a:p>
            <a:r>
              <a:rPr lang="en-US" sz="2600" b="1" dirty="0" smtClean="0">
                <a:solidFill>
                  <a:srgbClr val="0070C0"/>
                </a:solidFill>
                <a:latin typeface="Imprint MT Shadow" pitchFamily="82" charset="0"/>
              </a:rPr>
              <a:t>Institute for Nuclear Research and Nuclear Energy (INRNE) </a:t>
            </a:r>
            <a:r>
              <a:rPr lang="en-US" sz="2400" dirty="0" smtClean="0">
                <a:latin typeface="Bahnschrift SemiBold SemiConden" pitchFamily="34" charset="0"/>
              </a:rPr>
              <a:t>at the Bulgarian Academy of Sciences (BAS)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1600" dirty="0" smtClean="0"/>
          </a:p>
          <a:p>
            <a:r>
              <a:rPr lang="en-US" sz="2600" b="1" dirty="0" smtClean="0">
                <a:solidFill>
                  <a:srgbClr val="0070C0"/>
                </a:solidFill>
                <a:latin typeface="Imprint MT Shadow" pitchFamily="82" charset="0"/>
              </a:rPr>
              <a:t>Physics Department </a:t>
            </a:r>
            <a:r>
              <a:rPr lang="bg-BG" sz="2600" b="1" dirty="0" smtClean="0">
                <a:solidFill>
                  <a:srgbClr val="0070C0"/>
                </a:solidFill>
              </a:rPr>
              <a:t>                  </a:t>
            </a:r>
            <a:r>
              <a:rPr lang="en-US" sz="2400" dirty="0" smtClean="0">
                <a:latin typeface="Bahnschrift SemiBold SemiConden" pitchFamily="34" charset="0"/>
              </a:rPr>
              <a:t>at Sofia University “St. </a:t>
            </a:r>
            <a:r>
              <a:rPr lang="en-US" sz="2400" dirty="0" err="1" smtClean="0">
                <a:latin typeface="Bahnschrift SemiBold SemiConden" pitchFamily="34" charset="0"/>
              </a:rPr>
              <a:t>Kliment</a:t>
            </a:r>
            <a:r>
              <a:rPr lang="en-US" sz="2400" dirty="0" smtClean="0">
                <a:latin typeface="Bahnschrift SemiBold SemiConden" pitchFamily="34" charset="0"/>
              </a:rPr>
              <a:t> </a:t>
            </a:r>
            <a:r>
              <a:rPr lang="en-US" sz="2400" dirty="0" err="1" smtClean="0">
                <a:latin typeface="Bahnschrift SemiBold SemiConden" pitchFamily="34" charset="0"/>
              </a:rPr>
              <a:t>Ohridski</a:t>
            </a:r>
            <a:r>
              <a:rPr lang="en-US" sz="2400" dirty="0" smtClean="0">
                <a:latin typeface="Bahnschrift SemiBold SemiConden" pitchFamily="34" charset="0"/>
              </a:rPr>
              <a:t>”</a:t>
            </a:r>
            <a:endParaRPr lang="en-US" sz="2400" dirty="0">
              <a:latin typeface="Bahnschrift SemiBold SemiConden" pitchFamily="34" charset="0"/>
            </a:endParaRPr>
          </a:p>
        </p:txBody>
      </p:sp>
      <p:pic>
        <p:nvPicPr>
          <p:cNvPr id="1026" name="Picture 2" descr="C:\Users\angue\Desktop\БАН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1524000"/>
            <a:ext cx="3279774" cy="2212974"/>
          </a:xfrm>
          <a:prstGeom prst="rect">
            <a:avLst/>
          </a:prstGeom>
          <a:noFill/>
        </p:spPr>
      </p:pic>
      <p:pic>
        <p:nvPicPr>
          <p:cNvPr id="1027" name="Picture 3" descr="C:\Users\angue\Desktop\S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4114800"/>
            <a:ext cx="3276600" cy="22113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B050"/>
                </a:solidFill>
                <a:latin typeface="Imprint MT Shadow" pitchFamily="82" charset="0"/>
              </a:rPr>
              <a:t>Theory at INRNE - BAS</a:t>
            </a:r>
            <a:endParaRPr lang="en-US" sz="4000" b="1" dirty="0">
              <a:solidFill>
                <a:srgbClr val="00B050"/>
              </a:solidFill>
              <a:latin typeface="Imprint MT Shadow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  <a:latin typeface="Imprint MT Shadow" pitchFamily="82" charset="0"/>
              </a:rPr>
              <a:t>Four theoretical groups</a:t>
            </a:r>
            <a:r>
              <a:rPr lang="en-US" dirty="0" smtClean="0">
                <a:latin typeface="Imprint MT Shadow" pitchFamily="82" charset="0"/>
              </a:rPr>
              <a:t> </a:t>
            </a:r>
            <a:r>
              <a:rPr lang="en-US" sz="2200" b="1" dirty="0" smtClean="0"/>
              <a:t>(called “Laboratories”):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600" dirty="0" smtClean="0">
                <a:latin typeface="Bahnschrift SemiBold SemiConden" pitchFamily="34" charset="0"/>
              </a:rPr>
              <a:t>“Theory of Elementary Particles”</a:t>
            </a:r>
          </a:p>
          <a:p>
            <a:r>
              <a:rPr lang="en-US" sz="2600" dirty="0" smtClean="0">
                <a:latin typeface="Bahnschrift SemiBold SemiConden" pitchFamily="34" charset="0"/>
              </a:rPr>
              <a:t>“Mathematical Modeling in Physics”</a:t>
            </a:r>
          </a:p>
          <a:p>
            <a:r>
              <a:rPr lang="en-US" sz="2600" dirty="0" smtClean="0">
                <a:latin typeface="Bahnschrift SemiBold SemiConden" pitchFamily="34" charset="0"/>
              </a:rPr>
              <a:t>“Theory of Atomic Nuclei”</a:t>
            </a:r>
          </a:p>
          <a:p>
            <a:r>
              <a:rPr lang="en-US" sz="2600" dirty="0" smtClean="0">
                <a:latin typeface="Bahnschrift SemiBold SemiConden" pitchFamily="34" charset="0"/>
              </a:rPr>
              <a:t>“Quantum informatics”</a:t>
            </a:r>
          </a:p>
          <a:p>
            <a:endParaRPr lang="en-US" sz="2800" dirty="0" smtClean="0">
              <a:latin typeface="Bahnschrift SemiBold Condensed" pitchFamily="34" charset="0"/>
            </a:endParaRPr>
          </a:p>
          <a:p>
            <a:pPr algn="ctr">
              <a:buNone/>
            </a:pPr>
            <a:r>
              <a:rPr lang="en-US" sz="2400" dirty="0" smtClean="0"/>
              <a:t>    </a:t>
            </a:r>
            <a:r>
              <a:rPr lang="en-US" sz="2200" b="1" dirty="0" smtClean="0"/>
              <a:t>At present, there is a lot of overlap between the research conducted by these theory groups.</a:t>
            </a:r>
            <a:endParaRPr lang="en-US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00B050"/>
                </a:solidFill>
                <a:latin typeface="Imprint MT Shadow" pitchFamily="82" charset="0"/>
              </a:rPr>
              <a:t>Lab. “Theory of elementary particles”</a:t>
            </a:r>
            <a:br>
              <a:rPr lang="en-US" sz="4000" b="1" dirty="0" smtClean="0">
                <a:solidFill>
                  <a:srgbClr val="00B050"/>
                </a:solidFill>
                <a:latin typeface="Imprint MT Shadow" pitchFamily="82" charset="0"/>
              </a:rPr>
            </a:br>
            <a:r>
              <a:rPr lang="en-US" sz="2400" b="1" dirty="0" smtClean="0">
                <a:latin typeface="+mn-lt"/>
              </a:rPr>
              <a:t>(15 researchers)</a:t>
            </a:r>
            <a:endParaRPr lang="en-US" sz="2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38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  <a:latin typeface="Imprint MT Shadow" pitchFamily="82" charset="0"/>
              </a:rPr>
              <a:t>Research topics:</a:t>
            </a:r>
          </a:p>
          <a:p>
            <a:pPr>
              <a:buNone/>
            </a:pPr>
            <a:endParaRPr lang="en-US" sz="2000" b="1" dirty="0" smtClean="0">
              <a:solidFill>
                <a:srgbClr val="0070C0"/>
              </a:solidFill>
              <a:latin typeface="Imprint MT Shadow" pitchFamily="82" charset="0"/>
            </a:endParaRPr>
          </a:p>
          <a:p>
            <a:r>
              <a:rPr lang="en-US" sz="2600" dirty="0" smtClean="0">
                <a:latin typeface="Bahnschrift SemiBold SemiConden" pitchFamily="34" charset="0"/>
              </a:rPr>
              <a:t>Quantum field theory</a:t>
            </a:r>
          </a:p>
          <a:p>
            <a:r>
              <a:rPr lang="en-US" sz="2600" dirty="0" smtClean="0">
                <a:latin typeface="Bahnschrift SemiBold SemiConden" pitchFamily="34" charset="0"/>
              </a:rPr>
              <a:t>General relativity, modified theories of gravity</a:t>
            </a:r>
          </a:p>
          <a:p>
            <a:r>
              <a:rPr lang="en-US" sz="2600" dirty="0" smtClean="0">
                <a:latin typeface="Bahnschrift SemiBold SemiConden" pitchFamily="34" charset="0"/>
              </a:rPr>
              <a:t>Early Universe cosmology, dynamical dark energy </a:t>
            </a:r>
          </a:p>
          <a:p>
            <a:r>
              <a:rPr lang="en-US" sz="2600" dirty="0" smtClean="0">
                <a:latin typeface="Bahnschrift SemiBold SemiConden" pitchFamily="34" charset="0"/>
              </a:rPr>
              <a:t>String theory and holographic correspondence</a:t>
            </a:r>
          </a:p>
          <a:p>
            <a:r>
              <a:rPr lang="en-US" sz="2600" dirty="0" smtClean="0">
                <a:latin typeface="Bahnschrift SemiBold SemiConden" pitchFamily="34" charset="0"/>
              </a:rPr>
              <a:t>Conformal (super)symmetry, Lie (super-)algebras </a:t>
            </a:r>
          </a:p>
          <a:p>
            <a:r>
              <a:rPr lang="en-US" sz="2600" dirty="0" smtClean="0">
                <a:latin typeface="Bahnschrift SemiBold SemiConden" pitchFamily="34" charset="0"/>
              </a:rPr>
              <a:t>Quantum groups, generalized quantum statistics</a:t>
            </a:r>
            <a:endParaRPr lang="en-US" sz="2600" dirty="0">
              <a:latin typeface="Bahnschrift SemiBold SemiConden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  <a:latin typeface="Imprint MT Shadow" pitchFamily="82" charset="0"/>
              </a:rPr>
              <a:t>Lab. “Mathematical modeling in physics”</a:t>
            </a:r>
            <a:br>
              <a:rPr lang="en-US" sz="3600" b="1" dirty="0" smtClean="0">
                <a:solidFill>
                  <a:srgbClr val="00B050"/>
                </a:solidFill>
                <a:latin typeface="Imprint MT Shadow" pitchFamily="82" charset="0"/>
              </a:rPr>
            </a:br>
            <a:r>
              <a:rPr lang="en-US" sz="2200" b="1" dirty="0" smtClean="0">
                <a:latin typeface="+mn-lt"/>
              </a:rPr>
              <a:t>(11 researchers)</a:t>
            </a:r>
            <a:endParaRPr lang="en-US" sz="22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657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  <a:latin typeface="Imprint MT Shadow" pitchFamily="82" charset="0"/>
              </a:rPr>
              <a:t>Research topics:</a:t>
            </a:r>
          </a:p>
          <a:p>
            <a:pPr>
              <a:buNone/>
            </a:pPr>
            <a:endParaRPr lang="en-US" sz="2400" b="1" dirty="0" smtClean="0">
              <a:solidFill>
                <a:srgbClr val="0070C0"/>
              </a:solidFill>
              <a:latin typeface="Imprint MT Shadow" pitchFamily="82" charset="0"/>
            </a:endParaRPr>
          </a:p>
          <a:p>
            <a:r>
              <a:rPr lang="en-US" sz="2600" dirty="0" smtClean="0">
                <a:latin typeface="Bahnschrift SemiBold SemiConden" pitchFamily="34" charset="0"/>
              </a:rPr>
              <a:t>Theoretical high energy physics including phenomenology</a:t>
            </a:r>
          </a:p>
          <a:p>
            <a:r>
              <a:rPr lang="en-US" sz="2600" dirty="0" smtClean="0">
                <a:latin typeface="Bahnschrift SemiBold SemiConden" pitchFamily="34" charset="0"/>
              </a:rPr>
              <a:t>Physics of </a:t>
            </a:r>
            <a:r>
              <a:rPr lang="en-US" sz="2600" dirty="0" err="1" smtClean="0">
                <a:latin typeface="Bahnschrift SemiBold SemiConden" pitchFamily="34" charset="0"/>
              </a:rPr>
              <a:t>multiparticle</a:t>
            </a:r>
            <a:r>
              <a:rPr lang="en-US" sz="2600" dirty="0" smtClean="0">
                <a:latin typeface="Bahnschrift SemiBold SemiConden" pitchFamily="34" charset="0"/>
              </a:rPr>
              <a:t> quantum systems</a:t>
            </a:r>
          </a:p>
          <a:p>
            <a:r>
              <a:rPr lang="en-US" sz="2600" dirty="0" smtClean="0">
                <a:latin typeface="Bahnschrift SemiBold SemiConden" pitchFamily="34" charset="0"/>
              </a:rPr>
              <a:t>Quantum informatics</a:t>
            </a:r>
          </a:p>
          <a:p>
            <a:r>
              <a:rPr lang="en-US" sz="2600" dirty="0" smtClean="0">
                <a:latin typeface="Bahnschrift SemiBold SemiConden" pitchFamily="34" charset="0"/>
              </a:rPr>
              <a:t>General relativity and cosmology</a:t>
            </a:r>
          </a:p>
          <a:p>
            <a:r>
              <a:rPr lang="en-US" sz="2600" dirty="0" smtClean="0">
                <a:latin typeface="Bahnschrift SemiBold SemiConden" pitchFamily="34" charset="0"/>
              </a:rPr>
              <a:t>Methods of mathematical modeling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  <a:latin typeface="Imprint MT Shadow" pitchFamily="82" charset="0"/>
              </a:rPr>
              <a:t>Lab. “Theory of atomic nuclei”</a:t>
            </a:r>
            <a:br>
              <a:rPr lang="en-US" sz="3600" b="1" dirty="0" smtClean="0">
                <a:solidFill>
                  <a:srgbClr val="00B050"/>
                </a:solidFill>
                <a:latin typeface="Imprint MT Shadow" pitchFamily="82" charset="0"/>
              </a:rPr>
            </a:br>
            <a:r>
              <a:rPr lang="en-US" sz="2200" b="1" dirty="0" smtClean="0">
                <a:latin typeface="+mn-lt"/>
              </a:rPr>
              <a:t>(9 researchers)</a:t>
            </a:r>
            <a:endParaRPr lang="en-US" sz="22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  <a:latin typeface="Imprint MT Shadow" pitchFamily="82" charset="0"/>
              </a:rPr>
              <a:t>Research topics:</a:t>
            </a:r>
          </a:p>
          <a:p>
            <a:pPr>
              <a:buNone/>
            </a:pPr>
            <a:endParaRPr lang="en-US" sz="2400" b="1" dirty="0" smtClean="0">
              <a:solidFill>
                <a:srgbClr val="0070C0"/>
              </a:solidFill>
              <a:latin typeface="Imprint MT Shadow" pitchFamily="82" charset="0"/>
            </a:endParaRPr>
          </a:p>
          <a:p>
            <a:r>
              <a:rPr lang="en-US" sz="2600" dirty="0" smtClean="0">
                <a:latin typeface="Bahnschrift SemiBold SemiConden" pitchFamily="34" charset="0"/>
              </a:rPr>
              <a:t>Nuclear structure and nuclear reactions</a:t>
            </a:r>
          </a:p>
          <a:p>
            <a:r>
              <a:rPr lang="en-US" sz="2600" dirty="0" smtClean="0">
                <a:latin typeface="Bahnschrift SemiBold SemiConden" pitchFamily="34" charset="0"/>
              </a:rPr>
              <a:t>Nucleon correlations in atomic nuclei</a:t>
            </a:r>
          </a:p>
          <a:p>
            <a:r>
              <a:rPr lang="en-US" sz="2600" dirty="0" smtClean="0">
                <a:latin typeface="Bahnschrift SemiBold SemiConden" pitchFamily="34" charset="0"/>
              </a:rPr>
              <a:t>Nucleon density and momentum distributions</a:t>
            </a:r>
          </a:p>
          <a:p>
            <a:r>
              <a:rPr lang="en-US" sz="2600" dirty="0" smtClean="0">
                <a:latin typeface="Bahnschrift SemiBold SemiConden" pitchFamily="34" charset="0"/>
              </a:rPr>
              <a:t>Algebraic and geometric models of the nucleus</a:t>
            </a:r>
          </a:p>
          <a:p>
            <a:r>
              <a:rPr lang="en-US" sz="2600" dirty="0" smtClean="0">
                <a:latin typeface="Bahnschrift SemiBold SemiConden" pitchFamily="34" charset="0"/>
              </a:rPr>
              <a:t>Nuclear shapes and symmetries, </a:t>
            </a:r>
            <a:r>
              <a:rPr lang="en-US" sz="2600" dirty="0" err="1" smtClean="0">
                <a:latin typeface="Bahnschrift SemiBold SemiConden" pitchFamily="34" charset="0"/>
              </a:rPr>
              <a:t>superscaling</a:t>
            </a:r>
            <a:endParaRPr lang="en-US" sz="2600" dirty="0" smtClean="0">
              <a:latin typeface="Bahnschrift SemiBold SemiConden" pitchFamily="34" charset="0"/>
            </a:endParaRPr>
          </a:p>
          <a:p>
            <a:r>
              <a:rPr lang="en-US" sz="2600" dirty="0" smtClean="0">
                <a:latin typeface="Bahnschrift SemiBold SemiConden" pitchFamily="34" charset="0"/>
              </a:rPr>
              <a:t>Lepton scattering on nuclei, exotic nuclei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  <a:latin typeface="Imprint MT Shadow" pitchFamily="82" charset="0"/>
              </a:rPr>
              <a:t>Lab. “Quantum informatics”</a:t>
            </a:r>
            <a:br>
              <a:rPr lang="en-US" sz="3600" b="1" dirty="0" smtClean="0">
                <a:solidFill>
                  <a:srgbClr val="00B050"/>
                </a:solidFill>
                <a:latin typeface="Imprint MT Shadow" pitchFamily="82" charset="0"/>
              </a:rPr>
            </a:br>
            <a:r>
              <a:rPr lang="en-US" sz="2200" b="1" dirty="0" smtClean="0">
                <a:latin typeface="+mn-lt"/>
              </a:rPr>
              <a:t>(4 researchers)</a:t>
            </a:r>
            <a:endParaRPr lang="en-US" sz="22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657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  <a:latin typeface="Imprint MT Shadow" pitchFamily="82" charset="0"/>
              </a:rPr>
              <a:t>Research topics:</a:t>
            </a:r>
          </a:p>
          <a:p>
            <a:pPr>
              <a:buNone/>
            </a:pPr>
            <a:endParaRPr lang="en-US" sz="2400" b="1" dirty="0" smtClean="0">
              <a:solidFill>
                <a:srgbClr val="0070C0"/>
              </a:solidFill>
              <a:latin typeface="Bahnschrift SemiBold SemiConden" pitchFamily="34" charset="0"/>
            </a:endParaRPr>
          </a:p>
          <a:p>
            <a:r>
              <a:rPr lang="en-US" sz="2600" b="1" dirty="0" smtClean="0">
                <a:latin typeface="Bahnschrift SemiBold SemiConden" pitchFamily="34" charset="0"/>
              </a:rPr>
              <a:t>Quantum information and quantum communication</a:t>
            </a:r>
          </a:p>
          <a:p>
            <a:r>
              <a:rPr lang="en-US" sz="2600" dirty="0" smtClean="0">
                <a:latin typeface="Bahnschrift SemiBold SemiConden" pitchFamily="34" charset="0"/>
              </a:rPr>
              <a:t>Quantum cryptography</a:t>
            </a:r>
          </a:p>
          <a:p>
            <a:r>
              <a:rPr lang="en-US" sz="2600" dirty="0" smtClean="0">
                <a:latin typeface="Bahnschrift SemiBold SemiConden" pitchFamily="34" charset="0"/>
              </a:rPr>
              <a:t>Quantum computers</a:t>
            </a:r>
          </a:p>
          <a:p>
            <a:r>
              <a:rPr lang="en-US" sz="2600" b="1" dirty="0" smtClean="0">
                <a:latin typeface="Bahnschrift SemiBold SemiConden" pitchFamily="34" charset="0"/>
              </a:rPr>
              <a:t>Quantum communication protocols, systems and networks</a:t>
            </a:r>
          </a:p>
          <a:p>
            <a:r>
              <a:rPr lang="en-US" sz="2600" dirty="0" smtClean="0">
                <a:latin typeface="Bahnschrift SemiBold SemiConden" pitchFamily="34" charset="0"/>
              </a:rPr>
              <a:t>Quantum entanglement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Imprint MT Shadow" pitchFamily="82" charset="0"/>
              </a:rPr>
              <a:t>Main BG sources of funding</a:t>
            </a:r>
            <a:endParaRPr lang="en-US" sz="4000" b="1" dirty="0">
              <a:solidFill>
                <a:srgbClr val="FF0000"/>
              </a:solidFill>
              <a:latin typeface="Imprint MT Shadow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43400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  <a:latin typeface="Imprint MT Shadow" pitchFamily="82" charset="0"/>
              </a:rPr>
              <a:t>State-approved budget of BAS: </a:t>
            </a:r>
          </a:p>
          <a:p>
            <a:pPr>
              <a:buNone/>
            </a:pPr>
            <a:r>
              <a:rPr lang="en-US" dirty="0" smtClean="0"/>
              <a:t>            </a:t>
            </a:r>
            <a:r>
              <a:rPr lang="en-US" sz="2600" b="1" dirty="0" smtClean="0">
                <a:latin typeface="Bahnschrift SemiBold SemiConden" pitchFamily="34" charset="0"/>
              </a:rPr>
              <a:t>Basically, this covers only the salaries.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b="1" dirty="0" smtClean="0">
                <a:solidFill>
                  <a:srgbClr val="0070C0"/>
                </a:solidFill>
                <a:latin typeface="Imprint MT Shadow" pitchFamily="82" charset="0"/>
              </a:rPr>
              <a:t>National Science Fund grants: </a:t>
            </a:r>
          </a:p>
          <a:p>
            <a:pPr>
              <a:buNone/>
            </a:pPr>
            <a:r>
              <a:rPr lang="en-US" dirty="0" smtClean="0"/>
              <a:t>            </a:t>
            </a:r>
            <a:r>
              <a:rPr lang="en-US" sz="2600" b="1" dirty="0" smtClean="0">
                <a:latin typeface="Bahnschrift SemiBold SemiConden" pitchFamily="34" charset="0"/>
              </a:rPr>
              <a:t>This is the only source of travel funding for many</a:t>
            </a:r>
          </a:p>
          <a:p>
            <a:pPr>
              <a:buNone/>
            </a:pPr>
            <a:r>
              <a:rPr lang="en-US" sz="2600" b="1" dirty="0" smtClean="0">
                <a:latin typeface="Bahnschrift SemiBold SemiConden" pitchFamily="34" charset="0"/>
              </a:rPr>
              <a:t>              researchers in the Academy, including at INRNE.</a:t>
            </a:r>
          </a:p>
          <a:p>
            <a:pPr>
              <a:buNone/>
            </a:pPr>
            <a:endParaRPr lang="en-US" sz="1400" dirty="0" smtClean="0">
              <a:latin typeface="Bahnschrift SemiBold SemiConden" pitchFamily="34" charset="0"/>
            </a:endParaRPr>
          </a:p>
          <a:p>
            <a:pPr>
              <a:buNone/>
            </a:pPr>
            <a:r>
              <a:rPr lang="en-US" sz="2600" dirty="0" smtClean="0">
                <a:latin typeface="Bahnschrift SemiBold SemiConden" pitchFamily="34" charset="0"/>
              </a:rPr>
              <a:t>                                </a:t>
            </a:r>
            <a:r>
              <a:rPr lang="en-US" sz="2600" b="1" dirty="0" smtClean="0">
                <a:solidFill>
                  <a:srgbClr val="C00000"/>
                </a:solidFill>
                <a:latin typeface="Bahnschrift SemiBold SemiConden" pitchFamily="34" charset="0"/>
              </a:rPr>
              <a:t>Hence: funding problems…</a:t>
            </a:r>
            <a:endParaRPr lang="en-US" sz="2600" b="1" dirty="0">
              <a:solidFill>
                <a:srgbClr val="C00000"/>
              </a:solidFill>
              <a:latin typeface="Bahnschrift SemiBold SemiConden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  <a:latin typeface="Imprint MT Shadow" pitchFamily="82" charset="0"/>
              </a:rPr>
              <a:t>Funding problems</a:t>
            </a:r>
            <a:endParaRPr lang="en-US" sz="3600" b="1" dirty="0">
              <a:solidFill>
                <a:srgbClr val="00B050"/>
              </a:solidFill>
              <a:latin typeface="Imprint MT Shadow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 fontScale="70000" lnSpcReduction="20000"/>
          </a:bodyPr>
          <a:lstStyle/>
          <a:p>
            <a:r>
              <a:rPr lang="en-US" sz="4400" b="1" dirty="0" smtClean="0">
                <a:solidFill>
                  <a:srgbClr val="0070C0"/>
                </a:solidFill>
                <a:latin typeface="Imprint MT Shadow" pitchFamily="82" charset="0"/>
              </a:rPr>
              <a:t>Availability of funds:</a:t>
            </a:r>
          </a:p>
          <a:p>
            <a:pPr>
              <a:buNone/>
            </a:pPr>
            <a:endParaRPr lang="en-US" sz="1400" b="1" dirty="0" smtClean="0">
              <a:solidFill>
                <a:srgbClr val="0070C0"/>
              </a:solidFill>
              <a:latin typeface="Imprint MT Shadow" pitchFamily="82" charset="0"/>
            </a:endParaRPr>
          </a:p>
          <a:p>
            <a:pPr lvl="2">
              <a:buFont typeface="Wingdings" pitchFamily="2" charset="2"/>
              <a:buChar char="Ø"/>
            </a:pPr>
            <a:r>
              <a:rPr lang="en-US" sz="3100" dirty="0" smtClean="0"/>
              <a:t> </a:t>
            </a:r>
            <a:r>
              <a:rPr lang="en-US" sz="3000" dirty="0" smtClean="0"/>
              <a:t> </a:t>
            </a:r>
            <a:r>
              <a:rPr lang="en-US" sz="3400" dirty="0" smtClean="0">
                <a:latin typeface="Bahnschrift SemiBold SemiConden" pitchFamily="34" charset="0"/>
              </a:rPr>
              <a:t>Not everyone, and not always, has a grant.</a:t>
            </a:r>
          </a:p>
          <a:p>
            <a:pPr lvl="2">
              <a:buNone/>
            </a:pPr>
            <a:endParaRPr lang="en-US" sz="900" dirty="0" smtClean="0">
              <a:latin typeface="Bahnschrift SemiBold SemiConden" pitchFamily="34" charset="0"/>
            </a:endParaRPr>
          </a:p>
          <a:p>
            <a:pPr lvl="2">
              <a:buFont typeface="Wingdings" pitchFamily="2" charset="2"/>
              <a:buChar char="Ø"/>
            </a:pPr>
            <a:r>
              <a:rPr lang="en-US" sz="3400" dirty="0" smtClean="0">
                <a:latin typeface="Bahnschrift SemiBold SemiConden" pitchFamily="34" charset="0"/>
              </a:rPr>
              <a:t>  Travel funds are a limited (</a:t>
            </a:r>
            <a:r>
              <a:rPr lang="en-US" sz="3400" dirty="0" smtClean="0">
                <a:solidFill>
                  <a:srgbClr val="C00000"/>
                </a:solidFill>
                <a:latin typeface="Bahnschrift SemiBold SemiConden" pitchFamily="34" charset="0"/>
              </a:rPr>
              <a:t>insufficient</a:t>
            </a:r>
            <a:r>
              <a:rPr lang="en-US" sz="3400" dirty="0" smtClean="0">
                <a:latin typeface="Bahnschrift SemiBold SemiConden" pitchFamily="34" charset="0"/>
              </a:rPr>
              <a:t>) percentage</a:t>
            </a:r>
          </a:p>
          <a:p>
            <a:pPr lvl="2">
              <a:buNone/>
            </a:pPr>
            <a:r>
              <a:rPr lang="en-US" sz="3100" dirty="0" smtClean="0">
                <a:latin typeface="Bahnschrift SemiBold SemiConden" pitchFamily="34" charset="0"/>
              </a:rPr>
              <a:t>      </a:t>
            </a:r>
            <a:r>
              <a:rPr lang="en-US" sz="3400" dirty="0" smtClean="0">
                <a:latin typeface="Bahnschrift SemiBold SemiConden" pitchFamily="34" charset="0"/>
              </a:rPr>
              <a:t>of the grant amount.   </a:t>
            </a:r>
            <a:r>
              <a:rPr lang="en-US" sz="2600" dirty="0" smtClean="0">
                <a:latin typeface="Bahnschrift SemiBold SemiConden" pitchFamily="34" charset="0"/>
              </a:rPr>
              <a:t>[ Ex.: 2500 EUR / person per year and a half ]</a:t>
            </a:r>
          </a:p>
          <a:p>
            <a:pPr lvl="4">
              <a:buNone/>
            </a:pPr>
            <a:endParaRPr lang="en-US" sz="1400" dirty="0" smtClean="0">
              <a:latin typeface="Bahnschrift SemiBold SemiConden" pitchFamily="34" charset="0"/>
            </a:endParaRPr>
          </a:p>
          <a:p>
            <a:r>
              <a:rPr lang="en-US" sz="4400" b="1" dirty="0" smtClean="0">
                <a:solidFill>
                  <a:srgbClr val="0070C0"/>
                </a:solidFill>
                <a:latin typeface="Imprint MT Shadow" pitchFamily="82" charset="0"/>
              </a:rPr>
              <a:t>Bureaucratic complexities:</a:t>
            </a:r>
          </a:p>
          <a:p>
            <a:endParaRPr lang="en-US" sz="1400" b="1" dirty="0" smtClean="0">
              <a:solidFill>
                <a:srgbClr val="0070C0"/>
              </a:solidFill>
              <a:latin typeface="Imprint MT Shadow" pitchFamily="82" charset="0"/>
            </a:endParaRPr>
          </a:p>
          <a:p>
            <a:pPr lvl="2">
              <a:buFont typeface="Wingdings" pitchFamily="2" charset="2"/>
              <a:buChar char="Ø"/>
            </a:pPr>
            <a:r>
              <a:rPr lang="en-US" sz="3100" dirty="0" smtClean="0">
                <a:latin typeface="Bahnschrift SemiBold SemiConden" pitchFamily="34" charset="0"/>
              </a:rPr>
              <a:t>  </a:t>
            </a:r>
            <a:r>
              <a:rPr lang="en-US" sz="3400" dirty="0" smtClean="0">
                <a:latin typeface="Bahnschrift SemiBold SemiConden" pitchFamily="34" charset="0"/>
              </a:rPr>
              <a:t>Typical grants for fundamental research have </a:t>
            </a:r>
            <a:r>
              <a:rPr lang="en-US" sz="3400" dirty="0" smtClean="0">
                <a:solidFill>
                  <a:srgbClr val="C00000"/>
                </a:solidFill>
                <a:latin typeface="Bahnschrift SemiBold SemiConden" pitchFamily="34" charset="0"/>
              </a:rPr>
              <a:t>an</a:t>
            </a:r>
          </a:p>
          <a:p>
            <a:pPr lvl="2">
              <a:buNone/>
            </a:pPr>
            <a:r>
              <a:rPr lang="en-US" sz="3400" dirty="0" smtClean="0">
                <a:solidFill>
                  <a:srgbClr val="C00000"/>
                </a:solidFill>
                <a:latin typeface="Bahnschrift SemiBold SemiConden" pitchFamily="34" charset="0"/>
              </a:rPr>
              <a:t>     interruption</a:t>
            </a:r>
            <a:r>
              <a:rPr lang="en-US" sz="3400" dirty="0" smtClean="0">
                <a:solidFill>
                  <a:srgbClr val="FF0000"/>
                </a:solidFill>
                <a:latin typeface="Bahnschrift SemiBold SemiConden" pitchFamily="34" charset="0"/>
              </a:rPr>
              <a:t> </a:t>
            </a:r>
            <a:r>
              <a:rPr lang="en-US" sz="3400" dirty="0" smtClean="0">
                <a:latin typeface="Bahnschrift SemiBold SemiConden" pitchFamily="34" charset="0"/>
              </a:rPr>
              <a:t>in the middle of their duration. </a:t>
            </a:r>
          </a:p>
          <a:p>
            <a:pPr lvl="2">
              <a:buNone/>
            </a:pPr>
            <a:endParaRPr lang="en-US" sz="1700" dirty="0" smtClean="0">
              <a:latin typeface="Bahnschrift SemiBold SemiConden" pitchFamily="34" charset="0"/>
            </a:endParaRPr>
          </a:p>
          <a:p>
            <a:pPr lvl="2">
              <a:buNone/>
            </a:pPr>
            <a:r>
              <a:rPr lang="en-US" sz="3100" dirty="0" smtClean="0">
                <a:latin typeface="Bahnschrift SemiBold SemiConden" pitchFamily="34" charset="0"/>
              </a:rPr>
              <a:t>     </a:t>
            </a:r>
            <a:r>
              <a:rPr lang="en-US" sz="1400" dirty="0" smtClean="0">
                <a:latin typeface="Bahnschrift SemiBold SemiConden" pitchFamily="34" charset="0"/>
              </a:rPr>
              <a:t> </a:t>
            </a:r>
            <a:r>
              <a:rPr lang="en-US" sz="3400" dirty="0" smtClean="0">
                <a:latin typeface="Bahnschrift SemiBold SemiConden" pitchFamily="34" charset="0"/>
              </a:rPr>
              <a:t>More precisely, they have </a:t>
            </a:r>
            <a:r>
              <a:rPr lang="en-US" sz="3400" dirty="0" smtClean="0">
                <a:solidFill>
                  <a:srgbClr val="C00000"/>
                </a:solidFill>
                <a:latin typeface="Bahnschrift SemiBold SemiConden" pitchFamily="34" charset="0"/>
              </a:rPr>
              <a:t>2 stages</a:t>
            </a:r>
            <a:r>
              <a:rPr lang="en-US" sz="3400" dirty="0" smtClean="0">
                <a:latin typeface="Bahnschrift SemiBold SemiConden" pitchFamily="34" charset="0"/>
              </a:rPr>
              <a:t>, each </a:t>
            </a:r>
            <a:r>
              <a:rPr lang="en-US" sz="3400" dirty="0" smtClean="0">
                <a:solidFill>
                  <a:srgbClr val="7030A0"/>
                </a:solidFill>
                <a:latin typeface="Bahnschrift SemiBold SemiConden" pitchFamily="34" charset="0"/>
              </a:rPr>
              <a:t>only</a:t>
            </a:r>
            <a:r>
              <a:rPr lang="en-US" sz="3400" dirty="0" smtClean="0">
                <a:latin typeface="Bahnschrift SemiBold SemiConden" pitchFamily="34" charset="0"/>
              </a:rPr>
              <a:t> 18 months</a:t>
            </a:r>
          </a:p>
          <a:p>
            <a:pPr lvl="2">
              <a:buNone/>
            </a:pPr>
            <a:r>
              <a:rPr lang="en-US" sz="3400" dirty="0" smtClean="0">
                <a:latin typeface="Bahnschrift SemiBold SemiConden" pitchFamily="34" charset="0"/>
              </a:rPr>
              <a:t>     long, and require a </a:t>
            </a:r>
            <a:r>
              <a:rPr lang="en-US" sz="3400" dirty="0" smtClean="0">
                <a:solidFill>
                  <a:srgbClr val="C00000"/>
                </a:solidFill>
                <a:latin typeface="Bahnschrift SemiBold SemiConden" pitchFamily="34" charset="0"/>
              </a:rPr>
              <a:t>midterm</a:t>
            </a:r>
            <a:r>
              <a:rPr lang="en-US" sz="3400" dirty="0" smtClean="0">
                <a:solidFill>
                  <a:srgbClr val="FF0000"/>
                </a:solidFill>
                <a:latin typeface="Bahnschrift SemiBold SemiConden" pitchFamily="34" charset="0"/>
              </a:rPr>
              <a:t> </a:t>
            </a:r>
            <a:r>
              <a:rPr lang="en-US" sz="3400" dirty="0" smtClean="0">
                <a:solidFill>
                  <a:srgbClr val="7030A0"/>
                </a:solidFill>
                <a:latin typeface="Bahnschrift SemiBold SemiConden" pitchFamily="34" charset="0"/>
              </a:rPr>
              <a:t>scientific and financial</a:t>
            </a:r>
          </a:p>
          <a:p>
            <a:pPr lvl="2">
              <a:buNone/>
            </a:pPr>
            <a:r>
              <a:rPr lang="en-US" sz="3400" dirty="0" smtClean="0">
                <a:solidFill>
                  <a:srgbClr val="FF0000"/>
                </a:solidFill>
                <a:latin typeface="Bahnschrift SemiBold SemiConden" pitchFamily="34" charset="0"/>
              </a:rPr>
              <a:t>     </a:t>
            </a:r>
            <a:r>
              <a:rPr lang="en-US" sz="3400" dirty="0" smtClean="0">
                <a:solidFill>
                  <a:srgbClr val="C00000"/>
                </a:solidFill>
                <a:latin typeface="Bahnschrift SemiBold SemiConden" pitchFamily="34" charset="0"/>
              </a:rPr>
              <a:t>activities report </a:t>
            </a:r>
            <a:r>
              <a:rPr lang="en-US" sz="3400" dirty="0" smtClean="0">
                <a:latin typeface="Bahnschrift SemiBold SemiConden" pitchFamily="34" charset="0"/>
              </a:rPr>
              <a:t>and its evaluation by the BNSF, </a:t>
            </a:r>
            <a:r>
              <a:rPr lang="en-US" sz="3400" dirty="0" smtClean="0">
                <a:solidFill>
                  <a:srgbClr val="C00000"/>
                </a:solidFill>
                <a:latin typeface="Bahnschrift SemiBold SemiConden" pitchFamily="34" charset="0"/>
              </a:rPr>
              <a:t>after </a:t>
            </a:r>
          </a:p>
          <a:p>
            <a:pPr lvl="2">
              <a:buNone/>
            </a:pPr>
            <a:r>
              <a:rPr lang="en-US" sz="3400" dirty="0" smtClean="0">
                <a:solidFill>
                  <a:srgbClr val="C00000"/>
                </a:solidFill>
                <a:latin typeface="Bahnschrift SemiBold SemiConden" pitchFamily="34" charset="0"/>
              </a:rPr>
              <a:t>     the 1</a:t>
            </a:r>
            <a:r>
              <a:rPr lang="en-US" sz="3400" baseline="30000" dirty="0" smtClean="0">
                <a:solidFill>
                  <a:srgbClr val="C00000"/>
                </a:solidFill>
                <a:latin typeface="Bahnschrift SemiBold SemiConden" pitchFamily="34" charset="0"/>
              </a:rPr>
              <a:t>st</a:t>
            </a:r>
            <a:r>
              <a:rPr lang="en-US" sz="3400" dirty="0" smtClean="0">
                <a:solidFill>
                  <a:srgbClr val="C00000"/>
                </a:solidFill>
                <a:latin typeface="Bahnschrift SemiBold SemiConden" pitchFamily="34" charset="0"/>
              </a:rPr>
              <a:t> stage</a:t>
            </a:r>
            <a:r>
              <a:rPr lang="en-US" sz="3400" dirty="0" smtClean="0">
                <a:latin typeface="Bahnschrift SemiBold SemiConden" pitchFamily="34" charset="0"/>
              </a:rPr>
              <a:t>.</a:t>
            </a:r>
            <a:endParaRPr lang="en-US" sz="3400" dirty="0">
              <a:latin typeface="Bahnschrift SemiBold SemiConden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795</TotalTime>
  <Words>746</Words>
  <Application>Microsoft Office PowerPoint</Application>
  <PresentationFormat>On-screen Show (4:3)</PresentationFormat>
  <Paragraphs>137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Elementary Particle Theory at the Bulgarian Academy of Sciences and Sofia University</vt:lpstr>
      <vt:lpstr>Two main centers of particle physics:</vt:lpstr>
      <vt:lpstr>Theory at INRNE - BAS</vt:lpstr>
      <vt:lpstr>Lab. “Theory of elementary particles” (15 researchers)</vt:lpstr>
      <vt:lpstr>Lab. “Mathematical modeling in physics” (11 researchers)</vt:lpstr>
      <vt:lpstr>Lab. “Theory of atomic nuclei” (9 researchers)</vt:lpstr>
      <vt:lpstr>Lab. “Quantum informatics” (4 researchers)</vt:lpstr>
      <vt:lpstr>Main BG sources of funding</vt:lpstr>
      <vt:lpstr>Funding problems</vt:lpstr>
      <vt:lpstr>No funding for postdocs</vt:lpstr>
      <vt:lpstr>International funding</vt:lpstr>
      <vt:lpstr>Other international funding sources</vt:lpstr>
      <vt:lpstr>Theory at Physics Dept. of SU  (15 researchers)</vt:lpstr>
      <vt:lpstr>Funding situation at SU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 Energy Particle Theory</dc:title>
  <dc:creator>Lilia Anguelova</dc:creator>
  <cp:lastModifiedBy>anguelova</cp:lastModifiedBy>
  <cp:revision>179</cp:revision>
  <dcterms:created xsi:type="dcterms:W3CDTF">2025-02-14T22:22:31Z</dcterms:created>
  <dcterms:modified xsi:type="dcterms:W3CDTF">2025-02-19T18:46:02Z</dcterms:modified>
</cp:coreProperties>
</file>