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5143500" cx="9144000"/>
  <p:notesSz cx="6858000" cy="9144000"/>
  <p:embeddedFontLst>
    <p:embeddedFont>
      <p:font typeface="Proxima Nova"/>
      <p:regular r:id="rId14"/>
      <p:bold r:id="rId15"/>
      <p:italic r:id="rId16"/>
      <p:boldItalic r:id="rId17"/>
    </p:embeddedFont>
    <p:embeddedFont>
      <p:font typeface="Alfa Slab One"/>
      <p:regular r:id="rId1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ProximaNova-bold.fntdata"/><Relationship Id="rId14" Type="http://schemas.openxmlformats.org/officeDocument/2006/relationships/font" Target="fonts/ProximaNova-regular.fntdata"/><Relationship Id="rId17" Type="http://schemas.openxmlformats.org/officeDocument/2006/relationships/font" Target="fonts/ProximaNova-boldItalic.fntdata"/><Relationship Id="rId16" Type="http://schemas.openxmlformats.org/officeDocument/2006/relationships/font" Target="fonts/ProximaNova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18" Type="http://schemas.openxmlformats.org/officeDocument/2006/relationships/font" Target="fonts/AlfaSlabOne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d9c453428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gd9c453428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e9090756a_1_78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e9090756a_1_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2fad370892_0_605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2fad370892_0_6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2d91a281b7d_0_14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2d91a281b7d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d91e1f37e_1_106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d91e1f37e_1_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32fad370892_0_691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32fad370892_0_6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32fad370892_0_706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32fad370892_0_7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32fad370892_0_724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32fad370892_0_7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4278300" y="2751163"/>
            <a:ext cx="587400" cy="0"/>
          </a:xfrm>
          <a:prstGeom prst="straightConnector1">
            <a:avLst/>
          </a:prstGeom>
          <a:noFill/>
          <a:ln cap="flat" cmpd="sng" w="762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1" name="Google Shape;11;p2"/>
          <p:cNvSpPr txBox="1"/>
          <p:nvPr>
            <p:ph type="ctrTitle"/>
          </p:nvPr>
        </p:nvSpPr>
        <p:spPr>
          <a:xfrm>
            <a:off x="311700" y="595975"/>
            <a:ext cx="8520600" cy="195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311700" y="3165823"/>
            <a:ext cx="8520600" cy="73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/>
          <p:nvPr>
            <p:ph hasCustomPrompt="1" type="title"/>
          </p:nvPr>
        </p:nvSpPr>
        <p:spPr>
          <a:xfrm>
            <a:off x="311700" y="1167925"/>
            <a:ext cx="8520600" cy="1980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8" name="Google Shape;48;p11"/>
          <p:cNvSpPr txBox="1"/>
          <p:nvPr>
            <p:ph idx="1" type="body"/>
          </p:nvPr>
        </p:nvSpPr>
        <p:spPr>
          <a:xfrm>
            <a:off x="311700" y="3224250"/>
            <a:ext cx="85206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9" name="Google Shape;49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type="title"/>
          </p:nvPr>
        </p:nvSpPr>
        <p:spPr>
          <a:xfrm>
            <a:off x="311700" y="2480550"/>
            <a:ext cx="8114400" cy="2445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3" name="Google Shape;23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8" name="Google Shape;28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/>
          <p:nvPr>
            <p:ph type="title"/>
          </p:nvPr>
        </p:nvSpPr>
        <p:spPr>
          <a:xfrm>
            <a:off x="311700" y="6318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1" name="Google Shape;31;p7"/>
          <p:cNvSpPr txBox="1"/>
          <p:nvPr>
            <p:ph idx="1" type="body"/>
          </p:nvPr>
        </p:nvSpPr>
        <p:spPr>
          <a:xfrm>
            <a:off x="311700" y="1490875"/>
            <a:ext cx="2808000" cy="307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2" name="Google Shape;32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3"/>
        </a:solidFill>
      </p:bgPr>
    </p:bg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/>
          <p:nvPr>
            <p:ph type="title"/>
          </p:nvPr>
        </p:nvSpPr>
        <p:spPr>
          <a:xfrm>
            <a:off x="490250" y="526350"/>
            <a:ext cx="5683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5" name="Google Shape;35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10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8" name="Google Shape;38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9" name="Google Shape;39;p9"/>
          <p:cNvSpPr txBox="1"/>
          <p:nvPr>
            <p:ph type="title"/>
          </p:nvPr>
        </p:nvSpPr>
        <p:spPr>
          <a:xfrm>
            <a:off x="265500" y="1375599"/>
            <a:ext cx="4045200" cy="1551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40" name="Google Shape;40;p9"/>
          <p:cNvSpPr txBox="1"/>
          <p:nvPr>
            <p:ph idx="1" type="subTitle"/>
          </p:nvPr>
        </p:nvSpPr>
        <p:spPr>
          <a:xfrm>
            <a:off x="265500" y="2981125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41" name="Google Shape;41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2" name="Google Shape;42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/>
          <p:nvPr>
            <p:ph idx="1" type="body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lfa Slab One"/>
              <a:buNone/>
              <a:defRPr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</a:lstStyle>
          <a:p/>
        </p:txBody>
      </p:sp>
      <p:sp>
        <p:nvSpPr>
          <p:cNvPr id="45" name="Google Shape;45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gameday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roxima Nova"/>
              <a:buChar char="●"/>
              <a:defRPr sz="18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■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●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■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●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■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jpg"/><Relationship Id="rId4" Type="http://schemas.openxmlformats.org/officeDocument/2006/relationships/image" Target="../media/image6.png"/><Relationship Id="rId11" Type="http://schemas.openxmlformats.org/officeDocument/2006/relationships/image" Target="../media/image4.png"/><Relationship Id="rId10" Type="http://schemas.openxmlformats.org/officeDocument/2006/relationships/image" Target="../media/image12.png"/><Relationship Id="rId9" Type="http://schemas.openxmlformats.org/officeDocument/2006/relationships/image" Target="../media/image1.png"/><Relationship Id="rId5" Type="http://schemas.openxmlformats.org/officeDocument/2006/relationships/image" Target="../media/image5.png"/><Relationship Id="rId6" Type="http://schemas.openxmlformats.org/officeDocument/2006/relationships/image" Target="../media/image3.jpg"/><Relationship Id="rId7" Type="http://schemas.openxmlformats.org/officeDocument/2006/relationships/image" Target="../media/image2.png"/><Relationship Id="rId8" Type="http://schemas.openxmlformats.org/officeDocument/2006/relationships/image" Target="../media/image8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Relationship Id="rId4" Type="http://schemas.openxmlformats.org/officeDocument/2006/relationships/image" Target="../media/image5.png"/><Relationship Id="rId5" Type="http://schemas.openxmlformats.org/officeDocument/2006/relationships/image" Target="../media/image2.png"/><Relationship Id="rId6" Type="http://schemas.openxmlformats.org/officeDocument/2006/relationships/image" Target="../media/image1.png"/><Relationship Id="rId7" Type="http://schemas.openxmlformats.org/officeDocument/2006/relationships/image" Target="../media/image12.png"/><Relationship Id="rId8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 txBox="1"/>
          <p:nvPr>
            <p:ph type="ctrTitle"/>
          </p:nvPr>
        </p:nvSpPr>
        <p:spPr>
          <a:xfrm>
            <a:off x="311700" y="595975"/>
            <a:ext cx="8520600" cy="195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Bulgarian CERN Neutrino </a:t>
            </a:r>
            <a:r>
              <a:rPr lang="en"/>
              <a:t>P</a:t>
            </a:r>
            <a:r>
              <a:rPr lang="en"/>
              <a:t>rogramme</a:t>
            </a:r>
            <a:endParaRPr/>
          </a:p>
        </p:txBody>
      </p:sp>
      <p:sp>
        <p:nvSpPr>
          <p:cNvPr id="57" name="Google Shape;57;p13"/>
          <p:cNvSpPr txBox="1"/>
          <p:nvPr>
            <p:ph idx="1" type="subTitle"/>
          </p:nvPr>
        </p:nvSpPr>
        <p:spPr>
          <a:xfrm>
            <a:off x="311700" y="3546826"/>
            <a:ext cx="8520600" cy="151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Simona Ilieva</a:t>
            </a:r>
            <a:endParaRPr sz="2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CERN and Sofia </a:t>
            </a:r>
            <a:r>
              <a:rPr lang="en" sz="2000"/>
              <a:t>University</a:t>
            </a:r>
            <a:r>
              <a:rPr lang="en" sz="2000"/>
              <a:t> St. Kliment Ohridski</a:t>
            </a:r>
            <a:endParaRPr sz="2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RECFA Meeting</a:t>
            </a:r>
            <a:endParaRPr sz="2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7 March 2025, Sofia</a:t>
            </a:r>
            <a:endParaRPr sz="20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/>
          <p:nvPr/>
        </p:nvSpPr>
        <p:spPr>
          <a:xfrm>
            <a:off x="0" y="0"/>
            <a:ext cx="9161100" cy="1083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" name="Google Shape;63;p14"/>
          <p:cNvSpPr txBox="1"/>
          <p:nvPr>
            <p:ph idx="4294967295" type="title"/>
          </p:nvPr>
        </p:nvSpPr>
        <p:spPr>
          <a:xfrm>
            <a:off x="311700" y="220100"/>
            <a:ext cx="8520600" cy="101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400"/>
              </a:spcAft>
              <a:buNone/>
            </a:pPr>
            <a:r>
              <a:rPr lang="en"/>
              <a:t>The Group</a:t>
            </a:r>
            <a:endParaRPr i="1" sz="1600"/>
          </a:p>
        </p:txBody>
      </p:sp>
      <p:sp>
        <p:nvSpPr>
          <p:cNvPr id="64" name="Google Shape;64;p14"/>
          <p:cNvSpPr txBox="1"/>
          <p:nvPr>
            <p:ph idx="4294967295" type="body"/>
          </p:nvPr>
        </p:nvSpPr>
        <p:spPr>
          <a:xfrm>
            <a:off x="311700" y="1414675"/>
            <a:ext cx="8520600" cy="307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Current participants: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prof. R. Tsenov (emeritus, fixed-term staff)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assoc. prof. M. Bogomilov (permanent staff</a:t>
            </a:r>
            <a:r>
              <a:rPr lang="en"/>
              <a:t>)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assist. prof. G. Vankova-Kirilova (permanent staff)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assoc. prof. D. Kolev (emeritus, fixed-term staff)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G.Petkov, PhD (postdoc, fixed-term staff)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S.Ilieva, PhD (physicist/researcher, on leave)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V. Vergilov (physicist/researcher,permanent)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two PhD students</a:t>
            </a:r>
            <a:endParaRPr/>
          </a:p>
        </p:txBody>
      </p:sp>
      <p:sp>
        <p:nvSpPr>
          <p:cNvPr id="65" name="Google Shape;65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/>
          <p:nvPr/>
        </p:nvSpPr>
        <p:spPr>
          <a:xfrm>
            <a:off x="0" y="0"/>
            <a:ext cx="9161100" cy="1083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" name="Google Shape;71;p15"/>
          <p:cNvSpPr txBox="1"/>
          <p:nvPr>
            <p:ph idx="4294967295" type="title"/>
          </p:nvPr>
        </p:nvSpPr>
        <p:spPr>
          <a:xfrm>
            <a:off x="311700" y="220100"/>
            <a:ext cx="8520600" cy="101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Projects</a:t>
            </a:r>
            <a:endParaRPr/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rPr i="1" lang="en" sz="1850"/>
              <a:t>Participation in c</a:t>
            </a:r>
            <a:r>
              <a:rPr i="1" lang="en" sz="1850"/>
              <a:t>urrent </a:t>
            </a:r>
            <a:r>
              <a:rPr b="1" i="1" lang="en" sz="1850"/>
              <a:t>neutrino and neutrino related experiment</a:t>
            </a:r>
            <a:r>
              <a:rPr b="1" lang="en" sz="1850"/>
              <a:t>s</a:t>
            </a:r>
            <a:endParaRPr b="1" sz="1850"/>
          </a:p>
        </p:txBody>
      </p:sp>
      <p:sp>
        <p:nvSpPr>
          <p:cNvPr id="72" name="Google Shape;72;p15"/>
          <p:cNvSpPr txBox="1"/>
          <p:nvPr>
            <p:ph idx="4294967295" type="title"/>
          </p:nvPr>
        </p:nvSpPr>
        <p:spPr>
          <a:xfrm>
            <a:off x="604975" y="2771469"/>
            <a:ext cx="2022300" cy="578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NA61/SHINE</a:t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73" name="Google Shape;73;p15"/>
          <p:cNvSpPr txBox="1"/>
          <p:nvPr>
            <p:ph idx="4294967295" type="body"/>
          </p:nvPr>
        </p:nvSpPr>
        <p:spPr>
          <a:xfrm>
            <a:off x="231725" y="3572413"/>
            <a:ext cx="2022300" cy="115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200">
                <a:solidFill>
                  <a:schemeClr val="dk2"/>
                </a:solidFill>
              </a:rPr>
              <a:t>Lorem ipsum dolor sit amet, consectetur adipiscing elit, sed do eiusmod tempor</a:t>
            </a:r>
            <a:endParaRPr sz="1200">
              <a:solidFill>
                <a:schemeClr val="dk2"/>
              </a:solidFill>
            </a:endParaRPr>
          </a:p>
        </p:txBody>
      </p:sp>
      <p:sp>
        <p:nvSpPr>
          <p:cNvPr id="74" name="Google Shape;74;p15"/>
          <p:cNvSpPr txBox="1"/>
          <p:nvPr>
            <p:ph idx="4294967295" type="title"/>
          </p:nvPr>
        </p:nvSpPr>
        <p:spPr>
          <a:xfrm>
            <a:off x="3745068" y="2743200"/>
            <a:ext cx="2022300" cy="576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SND@LHC</a:t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75" name="Google Shape;75;p15"/>
          <p:cNvSpPr txBox="1"/>
          <p:nvPr>
            <p:ph idx="4294967295" type="title"/>
          </p:nvPr>
        </p:nvSpPr>
        <p:spPr>
          <a:xfrm>
            <a:off x="6656554" y="2741850"/>
            <a:ext cx="2022300" cy="578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SHiP</a:t>
            </a:r>
            <a:endParaRPr sz="1800">
              <a:solidFill>
                <a:schemeClr val="dk1"/>
              </a:solidFill>
            </a:endParaRPr>
          </a:p>
        </p:txBody>
      </p:sp>
      <p:pic>
        <p:nvPicPr>
          <p:cNvPr id="76" name="Google Shape;7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9288" y="3442100"/>
            <a:ext cx="2641300" cy="188664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7" name="Google Shape;77;p15"/>
          <p:cNvGrpSpPr/>
          <p:nvPr/>
        </p:nvGrpSpPr>
        <p:grpSpPr>
          <a:xfrm>
            <a:off x="57572" y="1156100"/>
            <a:ext cx="2964737" cy="1523444"/>
            <a:chOff x="-18628" y="1156100"/>
            <a:chExt cx="2964737" cy="1523444"/>
          </a:xfrm>
        </p:grpSpPr>
        <p:pic>
          <p:nvPicPr>
            <p:cNvPr id="78" name="Google Shape;78;p15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-18628" y="1168850"/>
              <a:ext cx="2964737" cy="151069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9" name="Google Shape;79;p15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57575" y="1156100"/>
              <a:ext cx="391375" cy="4433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80" name="Google Shape;80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387700" y="3474737"/>
            <a:ext cx="2737050" cy="1821376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973568" y="1459175"/>
            <a:ext cx="3106857" cy="1305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711263" y="3358075"/>
            <a:ext cx="1912887" cy="1821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5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110397" y="1330597"/>
            <a:ext cx="319478" cy="426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5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3157750" y="1375388"/>
            <a:ext cx="2737037" cy="1519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5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3101087" y="1207837"/>
            <a:ext cx="426700" cy="426700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6"/>
          <p:cNvSpPr/>
          <p:nvPr/>
        </p:nvSpPr>
        <p:spPr>
          <a:xfrm>
            <a:off x="0" y="0"/>
            <a:ext cx="9161100" cy="1083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16"/>
          <p:cNvSpPr txBox="1"/>
          <p:nvPr>
            <p:ph idx="4294967295" type="body"/>
          </p:nvPr>
        </p:nvSpPr>
        <p:spPr>
          <a:xfrm>
            <a:off x="-18700" y="3273975"/>
            <a:ext cx="3414300" cy="151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The e</a:t>
            </a:r>
            <a:r>
              <a:rPr lang="en" sz="1200"/>
              <a:t>xperiment is running since 2007</a:t>
            </a:r>
            <a:endParaRPr sz="1200"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 sz="1350"/>
              <a:t>Hadron production measurements for long-baseline neutrino experiments in Japan and  the USA - particle yields and production cross-section for T2K</a:t>
            </a:r>
            <a:endParaRPr b="1" sz="1200"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1200"/>
              <a:t>Two more physics goals: strong interactions and hadron prod. measurements for cosmic ray experiments</a:t>
            </a:r>
            <a:endParaRPr sz="1200"/>
          </a:p>
        </p:txBody>
      </p:sp>
      <p:sp>
        <p:nvSpPr>
          <p:cNvPr id="93" name="Google Shape;93;p16"/>
          <p:cNvSpPr txBox="1"/>
          <p:nvPr>
            <p:ph idx="4294967295" type="title"/>
          </p:nvPr>
        </p:nvSpPr>
        <p:spPr>
          <a:xfrm>
            <a:off x="3745068" y="2743200"/>
            <a:ext cx="2022300" cy="576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SND@LHC</a:t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94" name="Google Shape;94;p16"/>
          <p:cNvSpPr txBox="1"/>
          <p:nvPr>
            <p:ph idx="4294967295" type="title"/>
          </p:nvPr>
        </p:nvSpPr>
        <p:spPr>
          <a:xfrm>
            <a:off x="6656554" y="2741850"/>
            <a:ext cx="2022300" cy="578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SHiP</a:t>
            </a:r>
            <a:endParaRPr sz="1800">
              <a:solidFill>
                <a:schemeClr val="dk1"/>
              </a:solidFill>
            </a:endParaRPr>
          </a:p>
        </p:txBody>
      </p:sp>
      <p:grpSp>
        <p:nvGrpSpPr>
          <p:cNvPr id="95" name="Google Shape;95;p16"/>
          <p:cNvGrpSpPr/>
          <p:nvPr/>
        </p:nvGrpSpPr>
        <p:grpSpPr>
          <a:xfrm>
            <a:off x="57572" y="1156100"/>
            <a:ext cx="2964737" cy="1523444"/>
            <a:chOff x="-18628" y="1156100"/>
            <a:chExt cx="2964737" cy="1523444"/>
          </a:xfrm>
        </p:grpSpPr>
        <p:pic>
          <p:nvPicPr>
            <p:cNvPr id="96" name="Google Shape;96;p16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-18628" y="1168850"/>
              <a:ext cx="2964737" cy="151069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7" name="Google Shape;97;p16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57575" y="1156100"/>
              <a:ext cx="391375" cy="4433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98" name="Google Shape;98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973568" y="1459175"/>
            <a:ext cx="3106857" cy="1305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110397" y="1330597"/>
            <a:ext cx="319478" cy="426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157750" y="1375388"/>
            <a:ext cx="2737037" cy="1519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101087" y="1207837"/>
            <a:ext cx="426700" cy="426700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3" name="Google Shape;103;p16"/>
          <p:cNvSpPr txBox="1"/>
          <p:nvPr>
            <p:ph idx="4294967295" type="title"/>
          </p:nvPr>
        </p:nvSpPr>
        <p:spPr>
          <a:xfrm>
            <a:off x="311700" y="220100"/>
            <a:ext cx="8520600" cy="101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/>
              <a:t>The Projects</a:t>
            </a:r>
            <a:endParaRPr sz="2700"/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rPr i="1" lang="en" sz="1650"/>
              <a:t>Involvement in </a:t>
            </a:r>
            <a:r>
              <a:rPr i="1" lang="en" sz="1650"/>
              <a:t>Physics case - in bold</a:t>
            </a:r>
            <a:endParaRPr b="1" sz="1650"/>
          </a:p>
        </p:txBody>
      </p:sp>
      <p:sp>
        <p:nvSpPr>
          <p:cNvPr id="104" name="Google Shape;104;p16"/>
          <p:cNvSpPr txBox="1"/>
          <p:nvPr>
            <p:ph idx="4294967295" type="title"/>
          </p:nvPr>
        </p:nvSpPr>
        <p:spPr>
          <a:xfrm>
            <a:off x="604975" y="2771469"/>
            <a:ext cx="2022300" cy="578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NA61/SHINE</a:t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105" name="Google Shape;105;p16"/>
          <p:cNvSpPr txBox="1"/>
          <p:nvPr>
            <p:ph idx="4294967295" type="body"/>
          </p:nvPr>
        </p:nvSpPr>
        <p:spPr>
          <a:xfrm>
            <a:off x="3387763" y="3273975"/>
            <a:ext cx="2736900" cy="151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Started data-taking in 2022</a:t>
            </a:r>
            <a:endParaRPr sz="1200"/>
          </a:p>
          <a:p>
            <a:pPr indent="0" lvl="0" marL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 sz="1350"/>
              <a:t>Background estimation, tracking for muon neutrino CC DIS</a:t>
            </a:r>
            <a:endParaRPr b="1" sz="1350"/>
          </a:p>
          <a:p>
            <a:pPr indent="0" lvl="0" marL="0" rtl="0" algn="ctr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1200"/>
              <a:t>Neutrino production cross-section in pp collisions and dark matter searches</a:t>
            </a:r>
            <a:endParaRPr sz="1200"/>
          </a:p>
        </p:txBody>
      </p:sp>
      <p:sp>
        <p:nvSpPr>
          <p:cNvPr id="106" name="Google Shape;106;p16"/>
          <p:cNvSpPr txBox="1"/>
          <p:nvPr>
            <p:ph idx="4294967295" type="body"/>
          </p:nvPr>
        </p:nvSpPr>
        <p:spPr>
          <a:xfrm>
            <a:off x="6299238" y="3243000"/>
            <a:ext cx="2736900" cy="151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The experiment was approved  in March 2024</a:t>
            </a:r>
            <a:endParaRPr sz="1200"/>
          </a:p>
          <a:p>
            <a:pPr indent="0" lvl="0" marL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200"/>
              <a:t>Technical</a:t>
            </a:r>
            <a:r>
              <a:rPr lang="en" sz="1200"/>
              <a:t> </a:t>
            </a:r>
            <a:r>
              <a:rPr lang="en" sz="1200"/>
              <a:t>design</a:t>
            </a:r>
            <a:r>
              <a:rPr lang="en" sz="1200"/>
              <a:t> in progress</a:t>
            </a:r>
            <a:endParaRPr sz="1200"/>
          </a:p>
          <a:p>
            <a:pPr indent="0" lvl="0" marL="0" rtl="0" algn="ctr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b="1" lang="en" sz="1350"/>
              <a:t>Detector R&amp;D</a:t>
            </a:r>
            <a:endParaRPr b="1" sz="135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7"/>
          <p:cNvSpPr txBox="1"/>
          <p:nvPr>
            <p:ph idx="1" type="body"/>
          </p:nvPr>
        </p:nvSpPr>
        <p:spPr>
          <a:xfrm>
            <a:off x="311700" y="804675"/>
            <a:ext cx="4756800" cy="428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50"/>
              <a:t>Currently the group consists of 2 permanent staff, 2 fixed term, no students.</a:t>
            </a:r>
            <a:endParaRPr sz="1350"/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350"/>
              <a:t>Participation in data-taking, collaboration meeting in Sofia was organised in April 2024</a:t>
            </a:r>
            <a:endParaRPr sz="1350"/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350"/>
              <a:t>Previous contributions: 2009 and 2010 T2K replica target analysis - </a:t>
            </a:r>
            <a:r>
              <a:rPr lang="en" sz="1350"/>
              <a:t>already</a:t>
            </a:r>
            <a:r>
              <a:rPr lang="en" sz="1350"/>
              <a:t> published, software development, data-taking, </a:t>
            </a:r>
            <a:r>
              <a:rPr lang="en" sz="1350"/>
              <a:t>hardware upgrade during LS2</a:t>
            </a:r>
            <a:endParaRPr sz="1350"/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350"/>
              <a:t>All members are on the collaboration author list</a:t>
            </a:r>
            <a:endParaRPr sz="1350"/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350"/>
              <a:t>The group joined NA61/SHINE from the start of the project back in 2003</a:t>
            </a:r>
            <a:endParaRPr sz="1350"/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350"/>
              <a:t>Funding through</a:t>
            </a:r>
            <a:endParaRPr sz="1350"/>
          </a:p>
          <a:p>
            <a:pPr indent="-3111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sz="1300"/>
              <a:t>Before 2021: </a:t>
            </a:r>
            <a:r>
              <a:rPr lang="en" sz="1300"/>
              <a:t>Bulgarian National Science Fund (grant DN08/11) and bilateral contract No. 4418-1-15/17 between the Bulgarian Nuclear Regulatory Agency and JINR</a:t>
            </a:r>
            <a:endParaRPr sz="1300"/>
          </a:p>
          <a:p>
            <a:pPr indent="-3111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sz="1300"/>
              <a:t>After 2021: National Roadmap for Research Infrastructure</a:t>
            </a:r>
            <a:endParaRPr sz="1300"/>
          </a:p>
          <a:p>
            <a:pPr indent="-3048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/>
              <a:t>Covering Common Fund, travel and materials</a:t>
            </a:r>
            <a:endParaRPr/>
          </a:p>
        </p:txBody>
      </p:sp>
      <p:sp>
        <p:nvSpPr>
          <p:cNvPr id="112" name="Google Shape;112;p17"/>
          <p:cNvSpPr txBox="1"/>
          <p:nvPr>
            <p:ph type="title"/>
          </p:nvPr>
        </p:nvSpPr>
        <p:spPr>
          <a:xfrm>
            <a:off x="311700" y="292608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/>
              <a:t>NA61/SHINE: Resource, Personpower, Contributions</a:t>
            </a:r>
            <a:endParaRPr sz="2300"/>
          </a:p>
        </p:txBody>
      </p:sp>
      <p:pic>
        <p:nvPicPr>
          <p:cNvPr id="113" name="Google Shape;113;p17"/>
          <p:cNvPicPr preferRelativeResize="0"/>
          <p:nvPr/>
        </p:nvPicPr>
        <p:blipFill rotWithShape="1">
          <a:blip r:embed="rId3">
            <a:alphaModFix/>
          </a:blip>
          <a:srcRect b="0" l="1845" r="2037" t="0"/>
          <a:stretch/>
        </p:blipFill>
        <p:spPr>
          <a:xfrm>
            <a:off x="5068500" y="1170125"/>
            <a:ext cx="3990825" cy="3114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17"/>
          <p:cNvSpPr txBox="1"/>
          <p:nvPr/>
        </p:nvSpPr>
        <p:spPr>
          <a:xfrm>
            <a:off x="4986863" y="4183050"/>
            <a:ext cx="41541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NA61/SHINE </a:t>
            </a:r>
            <a:r>
              <a:rPr lang="en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Collaboration Meeting</a:t>
            </a:r>
            <a:endParaRPr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15-19 April 2024</a:t>
            </a:r>
            <a:endParaRPr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Sofia</a:t>
            </a:r>
            <a:endParaRPr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15" name="Google Shape;115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8"/>
          <p:cNvSpPr txBox="1"/>
          <p:nvPr>
            <p:ph idx="1" type="body"/>
          </p:nvPr>
        </p:nvSpPr>
        <p:spPr>
          <a:xfrm>
            <a:off x="311700" y="806350"/>
            <a:ext cx="8457000" cy="241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50"/>
              <a:t>Currently the group consists of 2 permanent staff, one fixed term, one PhD student.</a:t>
            </a:r>
            <a:endParaRPr sz="1350"/>
          </a:p>
          <a:p>
            <a:pPr indent="-314325" lvl="0" marL="457200" rtl="0" algn="l">
              <a:spcBef>
                <a:spcPts val="0"/>
              </a:spcBef>
              <a:spcAft>
                <a:spcPts val="0"/>
              </a:spcAft>
              <a:buSzPts val="1350"/>
              <a:buChar char="-"/>
            </a:pPr>
            <a:r>
              <a:rPr lang="en" sz="1350"/>
              <a:t>Large overlap with SND@LHC - software, detector design</a:t>
            </a:r>
            <a:endParaRPr sz="135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350"/>
              <a:t>Participation in Monte Carlo studies for detector R&amp;D</a:t>
            </a:r>
            <a:endParaRPr sz="135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350"/>
              <a:t>The group joined SHiP from the start of the project in 2013, project approved in March 2024</a:t>
            </a:r>
            <a:endParaRPr sz="1350"/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350"/>
              <a:t>3 members are on the collaboration author list</a:t>
            </a:r>
            <a:endParaRPr sz="1350"/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350"/>
              <a:t>Funding</a:t>
            </a:r>
            <a:endParaRPr sz="1350"/>
          </a:p>
          <a:p>
            <a:pPr indent="-314325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50"/>
              <a:buChar char="●"/>
            </a:pPr>
            <a:r>
              <a:rPr lang="en" sz="1350"/>
              <a:t>None yet</a:t>
            </a:r>
            <a:endParaRPr sz="1350"/>
          </a:p>
          <a:p>
            <a:pPr indent="-314325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50"/>
              <a:buChar char="●"/>
            </a:pPr>
            <a:r>
              <a:rPr lang="en" sz="1350"/>
              <a:t> Planned through the National Roadmap for Research Infrastructure  </a:t>
            </a:r>
            <a:endParaRPr sz="1350"/>
          </a:p>
        </p:txBody>
      </p:sp>
      <p:sp>
        <p:nvSpPr>
          <p:cNvPr id="121" name="Google Shape;121;p18"/>
          <p:cNvSpPr txBox="1"/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/>
              <a:t>SHiP</a:t>
            </a:r>
            <a:r>
              <a:rPr lang="en" sz="2300"/>
              <a:t>: Resource, Personpower, Contributions</a:t>
            </a:r>
            <a:endParaRPr sz="2300"/>
          </a:p>
        </p:txBody>
      </p:sp>
      <p:grpSp>
        <p:nvGrpSpPr>
          <p:cNvPr id="122" name="Google Shape;122;p18"/>
          <p:cNvGrpSpPr/>
          <p:nvPr/>
        </p:nvGrpSpPr>
        <p:grpSpPr>
          <a:xfrm>
            <a:off x="2084250" y="3183950"/>
            <a:ext cx="4975502" cy="1978601"/>
            <a:chOff x="2084250" y="3183950"/>
            <a:chExt cx="4975502" cy="1978601"/>
          </a:xfrm>
        </p:grpSpPr>
        <p:pic>
          <p:nvPicPr>
            <p:cNvPr id="123" name="Google Shape;123;p18"/>
            <p:cNvPicPr preferRelativeResize="0"/>
            <p:nvPr/>
          </p:nvPicPr>
          <p:blipFill rotWithShape="1">
            <a:blip r:embed="rId3">
              <a:alphaModFix/>
            </a:blip>
            <a:srcRect b="8764" l="0" r="0" t="15483"/>
            <a:stretch/>
          </p:blipFill>
          <p:spPr>
            <a:xfrm>
              <a:off x="2084250" y="3273425"/>
              <a:ext cx="4975502" cy="188912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4" name="Google Shape;124;p18"/>
            <p:cNvSpPr txBox="1"/>
            <p:nvPr/>
          </p:nvSpPr>
          <p:spPr>
            <a:xfrm>
              <a:off x="2494950" y="3183950"/>
              <a:ext cx="4154100" cy="831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lt1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SHiP Collaboration</a:t>
              </a:r>
              <a:endParaRPr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lt1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April 2024</a:t>
              </a:r>
              <a:endParaRPr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lt1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CERN</a:t>
              </a:r>
              <a:endParaRPr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endParaRPr>
            </a:p>
          </p:txBody>
        </p:sp>
      </p:grpSp>
      <p:sp>
        <p:nvSpPr>
          <p:cNvPr id="125" name="Google Shape;125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9"/>
          <p:cNvSpPr txBox="1"/>
          <p:nvPr>
            <p:ph idx="1" type="body"/>
          </p:nvPr>
        </p:nvSpPr>
        <p:spPr>
          <a:xfrm>
            <a:off x="311700" y="804675"/>
            <a:ext cx="4527900" cy="390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50"/>
              <a:t>Currently the group consists of 4 permanent staff, one PhD student.</a:t>
            </a:r>
            <a:endParaRPr sz="135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350"/>
              <a:t>Participation in data-taking, emulsion cloud chambers treatment, emulsion scanning, background estimation and analysis, software development</a:t>
            </a:r>
            <a:endParaRPr sz="1350"/>
          </a:p>
          <a:p>
            <a:pPr indent="-314325" lvl="0" marL="457200" rtl="0" algn="l">
              <a:spcBef>
                <a:spcPts val="0"/>
              </a:spcBef>
              <a:spcAft>
                <a:spcPts val="0"/>
              </a:spcAft>
              <a:buSzPts val="1350"/>
              <a:buChar char="-"/>
            </a:pPr>
            <a:r>
              <a:rPr lang="en" sz="1350"/>
              <a:t>Software and computing coordinator: S.Ilieva </a:t>
            </a:r>
            <a:endParaRPr sz="135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350"/>
              <a:t>The group joined SND@LHC from the start of the project in 2021</a:t>
            </a:r>
            <a:endParaRPr sz="1350"/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350"/>
              <a:t>4</a:t>
            </a:r>
            <a:r>
              <a:rPr lang="en" sz="1350"/>
              <a:t> members are on the collaboration author list</a:t>
            </a:r>
            <a:endParaRPr sz="1350"/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350"/>
              <a:t>Funding through</a:t>
            </a:r>
            <a:endParaRPr sz="1350"/>
          </a:p>
          <a:p>
            <a:pPr indent="-314325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50"/>
              <a:buChar char="●"/>
            </a:pPr>
            <a:r>
              <a:rPr lang="en" sz="1350"/>
              <a:t>National </a:t>
            </a:r>
            <a:r>
              <a:rPr lang="en" sz="1350"/>
              <a:t>Roadmap</a:t>
            </a:r>
            <a:r>
              <a:rPr lang="en" sz="1350"/>
              <a:t> for Research Infrastructure</a:t>
            </a:r>
            <a:endParaRPr sz="1350"/>
          </a:p>
          <a:p>
            <a:pPr indent="-314325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50"/>
              <a:buChar char="○"/>
            </a:pPr>
            <a:r>
              <a:rPr lang="en" sz="1350"/>
              <a:t>Covering Common Fund, travel and emulsion costs</a:t>
            </a:r>
            <a:endParaRPr sz="1350"/>
          </a:p>
        </p:txBody>
      </p:sp>
      <p:sp>
        <p:nvSpPr>
          <p:cNvPr id="131" name="Google Shape;131;p19"/>
          <p:cNvSpPr txBox="1"/>
          <p:nvPr>
            <p:ph type="title"/>
          </p:nvPr>
        </p:nvSpPr>
        <p:spPr>
          <a:xfrm>
            <a:off x="311700" y="292608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/>
              <a:t>SND@LHC: Resource, Personpower, Contributions</a:t>
            </a:r>
            <a:endParaRPr sz="2300"/>
          </a:p>
        </p:txBody>
      </p:sp>
      <p:sp>
        <p:nvSpPr>
          <p:cNvPr id="132" name="Google Shape;132;p19"/>
          <p:cNvSpPr txBox="1"/>
          <p:nvPr/>
        </p:nvSpPr>
        <p:spPr>
          <a:xfrm>
            <a:off x="4854625" y="3878250"/>
            <a:ext cx="41541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SND@LHC</a:t>
            </a:r>
            <a:r>
              <a:rPr lang="en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 Collaboration Meeting</a:t>
            </a:r>
            <a:endParaRPr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11-14 June 2024</a:t>
            </a:r>
            <a:endParaRPr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Lisbon</a:t>
            </a:r>
            <a:endParaRPr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33" name="Google Shape;133;p19"/>
          <p:cNvPicPr preferRelativeResize="0"/>
          <p:nvPr/>
        </p:nvPicPr>
        <p:blipFill rotWithShape="1">
          <a:blip r:embed="rId3">
            <a:alphaModFix/>
          </a:blip>
          <a:srcRect b="15481" l="14158" r="9680" t="16495"/>
          <a:stretch/>
        </p:blipFill>
        <p:spPr>
          <a:xfrm>
            <a:off x="4986801" y="1292506"/>
            <a:ext cx="3889751" cy="2615768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0"/>
          <p:cNvSpPr/>
          <p:nvPr/>
        </p:nvSpPr>
        <p:spPr>
          <a:xfrm>
            <a:off x="0" y="0"/>
            <a:ext cx="9161100" cy="1083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p20"/>
          <p:cNvSpPr txBox="1"/>
          <p:nvPr>
            <p:ph idx="4294967295" type="title"/>
          </p:nvPr>
        </p:nvSpPr>
        <p:spPr>
          <a:xfrm>
            <a:off x="311700" y="220100"/>
            <a:ext cx="8520600" cy="101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400"/>
              </a:spcAft>
              <a:buNone/>
            </a:pPr>
            <a:r>
              <a:rPr lang="en"/>
              <a:t>Summary</a:t>
            </a:r>
            <a:endParaRPr i="1" sz="1600"/>
          </a:p>
        </p:txBody>
      </p:sp>
      <p:sp>
        <p:nvSpPr>
          <p:cNvPr id="141" name="Google Shape;141;p20"/>
          <p:cNvSpPr txBox="1"/>
          <p:nvPr>
            <p:ph idx="4294967295" type="body"/>
          </p:nvPr>
        </p:nvSpPr>
        <p:spPr>
          <a:xfrm>
            <a:off x="311700" y="1346075"/>
            <a:ext cx="8520600" cy="345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9144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Diverse experimental neutrino physics program realized at CERN</a:t>
            </a:r>
            <a:endParaRPr sz="1600"/>
          </a:p>
          <a:p>
            <a:pPr indent="-330200" lvl="0" marL="9144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A member institute of the NA61/SHINE,  SHiP and SND@LHC collaborations</a:t>
            </a:r>
            <a:endParaRPr sz="1600"/>
          </a:p>
          <a:p>
            <a:pPr indent="-330200" lvl="0" marL="9144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Research topics:</a:t>
            </a:r>
            <a:endParaRPr sz="1600"/>
          </a:p>
          <a:p>
            <a:pPr indent="-317500" lvl="1" marL="13716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Hadron production measurements for long-baseline neutrino experiments (T2K)</a:t>
            </a:r>
            <a:endParaRPr/>
          </a:p>
          <a:p>
            <a:pPr indent="-317500" lvl="1" marL="13716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Tracking, background analysis, and R&amp;D for neutrino searches</a:t>
            </a:r>
            <a:endParaRPr/>
          </a:p>
          <a:p>
            <a:pPr indent="-330200" lvl="0" marL="9144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The challenge</a:t>
            </a:r>
            <a:endParaRPr sz="1600"/>
          </a:p>
          <a:p>
            <a:pPr indent="-317500" lvl="1" marL="13716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Personpower - many interesting ongoing projects, few students, no PostDocs!</a:t>
            </a:r>
            <a:endParaRPr/>
          </a:p>
          <a:p>
            <a:pPr indent="-317500" lvl="1" marL="13716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Lack of stable funding to cover the common fund contributions, travel and </a:t>
            </a:r>
            <a:r>
              <a:rPr lang="en"/>
              <a:t>attract</a:t>
            </a:r>
            <a:r>
              <a:rPr lang="en"/>
              <a:t> new researchers</a:t>
            </a:r>
            <a:endParaRPr/>
          </a:p>
          <a:p>
            <a:pPr indent="-317500" lvl="1" marL="13716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No funds provided for 2024 through the National Roadmap, while it is expected to be the sole financial source in the future!</a:t>
            </a:r>
            <a:endParaRPr/>
          </a:p>
        </p:txBody>
      </p:sp>
      <p:sp>
        <p:nvSpPr>
          <p:cNvPr id="142" name="Google Shape;142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Gameday">
  <a:themeElements>
    <a:clrScheme name="Gameday">
      <a:dk1>
        <a:srgbClr val="4285F4"/>
      </a:dk1>
      <a:lt1>
        <a:srgbClr val="FFFFFF"/>
      </a:lt1>
      <a:dk2>
        <a:srgbClr val="666666"/>
      </a:dk2>
      <a:lt2>
        <a:srgbClr val="D9D9D9"/>
      </a:lt2>
      <a:accent1>
        <a:srgbClr val="455A64"/>
      </a:accent1>
      <a:accent2>
        <a:srgbClr val="607D8B"/>
      </a:accent2>
      <a:accent3>
        <a:srgbClr val="FF5722"/>
      </a:accent3>
      <a:accent4>
        <a:srgbClr val="D84315"/>
      </a:accent4>
      <a:accent5>
        <a:srgbClr val="1C3AA9"/>
      </a:accent5>
      <a:accent6>
        <a:srgbClr val="FFAB40"/>
      </a:accent6>
      <a:hlink>
        <a:srgbClr val="1C3AA9"/>
      </a:hlink>
      <a:folHlink>
        <a:srgbClr val="1C3AA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