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23"/>
  </p:notesMasterIdLst>
  <p:handoutMasterIdLst>
    <p:handoutMasterId r:id="rId24"/>
  </p:handoutMasterIdLst>
  <p:sldIdLst>
    <p:sldId id="315" r:id="rId5"/>
    <p:sldId id="316" r:id="rId6"/>
    <p:sldId id="319" r:id="rId7"/>
    <p:sldId id="320" r:id="rId8"/>
    <p:sldId id="318" r:id="rId9"/>
    <p:sldId id="321" r:id="rId10"/>
    <p:sldId id="322" r:id="rId11"/>
    <p:sldId id="323" r:id="rId12"/>
    <p:sldId id="324" r:id="rId13"/>
    <p:sldId id="326" r:id="rId14"/>
    <p:sldId id="333" r:id="rId15"/>
    <p:sldId id="327" r:id="rId16"/>
    <p:sldId id="328" r:id="rId17"/>
    <p:sldId id="335" r:id="rId18"/>
    <p:sldId id="329" r:id="rId19"/>
    <p:sldId id="336" r:id="rId20"/>
    <p:sldId id="330" r:id="rId21"/>
    <p:sldId id="33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AA1BD55-57CD-466E-0725-B6CBA11E0D12}" name="Lauren Weldy (ALLEGIS GROUP SERVICES)" initials="LW" userId="S::v-lweldy@microsoft.com::07a2285c-a352-4b96-8658-ecc34365c1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5388" autoAdjust="0"/>
  </p:normalViewPr>
  <p:slideViewPr>
    <p:cSldViewPr snapToGrid="0">
      <p:cViewPr varScale="1">
        <p:scale>
          <a:sx n="111" d="100"/>
          <a:sy n="111" d="100"/>
        </p:scale>
        <p:origin x="58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>
        <p:scale>
          <a:sx n="1" d="2"/>
          <a:sy n="1" d="2"/>
        </p:scale>
        <p:origin x="2640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5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xmlns="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xmlns="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xmlns="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2153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780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xmlns="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242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xmlns="" id="{EA8D8870-8337-4ABD-9EA6-3D5AAB7E4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AC3B2DB-2CCA-4BD4-8D63-98257049E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xmlns="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B792E4C-AD3B-4E88-8540-E757597463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A32632F-9ED1-4328-BBE3-B4E014156A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EA124D3C-01E3-4B96-BDF0-54851D1739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67A64FF-37A7-4837-8033-CBEA22697E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FC0C09F-8990-542B-199E-E6FADE2FEE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6F60C3-341E-9533-2415-66360A254A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5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xmlns="" id="{2DF88512-9E62-4695-B350-39488566A1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CD596D-95F4-4C5C-A0E7-86D747FE70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7553E9F-DCBF-4BEE-A261-5AA97361A0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252AD8E1-37CB-EB1E-9394-A293E1F210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2590800"/>
            <a:ext cx="6441412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5B37B294-6F01-986D-E8E5-119AE9A8F2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97362" y="2590800"/>
            <a:ext cx="3522849" cy="3718557"/>
          </a:xfrm>
        </p:spPr>
        <p:txBody>
          <a:bodyPr anchor="t">
            <a:normAutofit/>
          </a:bodyPr>
          <a:lstStyle>
            <a:lvl1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278DD10-67BC-4E87-A788-A45C6093F5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16769F5-486B-4B48-A543-2C70359DF6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049579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0EFA1AD-93FB-148E-CFC6-A6E5D996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</p:spTree>
    <p:extLst>
      <p:ext uri="{BB962C8B-B14F-4D97-AF65-F5344CB8AC3E}">
        <p14:creationId xmlns:p14="http://schemas.microsoft.com/office/powerpoint/2010/main" val="901485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xmlns="" id="{2A19A957-1FB5-43F8-B325-BBD9FEF23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FA5410A-92A6-4C0B-9D89-186B7DDB2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3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A26073-23A2-4B91-A128-79AA1BE935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14D5DFA-0CEA-43F0-98EE-6C9F741F7C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E19795B-1103-80EF-6098-1E8371D07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91439"/>
            <a:ext cx="10900146" cy="1168739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D4F766-C576-F298-E93A-CD0D832F8E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8935" y="1646102"/>
            <a:ext cx="3819652" cy="4160520"/>
          </a:xfrm>
        </p:spPr>
        <p:txBody>
          <a:bodyPr anchor="t">
            <a:normAutofit/>
          </a:bodyPr>
          <a:lstStyle>
            <a:lvl1pPr>
              <a:lnSpc>
                <a:spcPct val="125000"/>
              </a:lnSpc>
              <a:spcAft>
                <a:spcPts val="600"/>
              </a:spcAft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352712D-F957-4B22-8B50-BE10410FF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xmlns="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xmlns="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xmlns="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0B696A3-EA34-4924-9037-E330B1CB89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E94D0A7-4358-49BF-96EE-8DEB6F4DCF5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79661" y="1646102"/>
            <a:ext cx="6863403" cy="4160520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486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602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8979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559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056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xmlns="" id="{34C61DF6-3A2D-55DA-8448-C2D07707EF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B340BB-A35D-C47D-F28F-6FBE043F6E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DCDAB0E-1B08-9A3E-38B2-E60401CC01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44A4B38-C41B-0C14-CB28-67E9721123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DFD99EC-B9CC-A1AC-EFF4-B65977F54B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9280CA-3626-981C-CF19-E559E0DA8D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E5C9117-F419-BD57-1080-86A4D13608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BD54386-29C8-95E0-C9D9-78F27AD2E7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68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2206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336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580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1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82" r:id="rId12"/>
    <p:sldLayoutId id="2147483698" r:id="rId13"/>
    <p:sldLayoutId id="2147483699" r:id="rId14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8/1742-6596/2668/1/012002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596" y="1395031"/>
            <a:ext cx="9643772" cy="2072788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Bachelor thesis defense: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and study of a Compton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camera for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gamma ray measurements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3907763" y="3365112"/>
            <a:ext cx="5874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Author: Galin Bistrev</a:t>
            </a:r>
            <a:endParaRPr lang="bg-BG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3554080" y="3919437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number: 2PH076003</a:t>
            </a:r>
            <a:endParaRPr lang="bg-BG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58" y="4211824"/>
            <a:ext cx="1231916" cy="18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0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553955" y="369251"/>
            <a:ext cx="6183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principles of Compton camera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201754" y="1484546"/>
            <a:ext cx="4473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Compton camera - 	gamma-ray detection system that utilizes the kinematic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Compton scattering to reconstruct the incoming photon’s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trajectory.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6823323" y="4341209"/>
            <a:ext cx="4111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basic Compton camera consists of two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subdetectors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scatterer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an absorber.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201754" y="3381403"/>
            <a:ext cx="5431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and interaction positions of scattered gamma rays within the detectors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to infer the direction of the incident photon.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Картина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126" y="1670337"/>
            <a:ext cx="4618799" cy="2528888"/>
          </a:xfrm>
          <a:prstGeom prst="rect">
            <a:avLst/>
          </a:prstGeom>
        </p:spPr>
      </p:pic>
      <p:sp>
        <p:nvSpPr>
          <p:cNvPr id="15" name="Правоъгълник 14"/>
          <p:cNvSpPr/>
          <p:nvPr/>
        </p:nvSpPr>
        <p:spPr>
          <a:xfrm>
            <a:off x="156846" y="4955094"/>
            <a:ext cx="3488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highest cone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надясно 15"/>
          <p:cNvSpPr/>
          <p:nvPr/>
        </p:nvSpPr>
        <p:spPr>
          <a:xfrm>
            <a:off x="2733274" y="5263816"/>
            <a:ext cx="539484" cy="338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Текстово поле 16"/>
          <p:cNvSpPr txBox="1"/>
          <p:nvPr/>
        </p:nvSpPr>
        <p:spPr>
          <a:xfrm>
            <a:off x="3489366" y="5001261"/>
            <a:ext cx="241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probable location of the source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Текстово поле 17"/>
          <p:cNvSpPr txBox="1"/>
          <p:nvPr/>
        </p:nvSpPr>
        <p:spPr>
          <a:xfrm>
            <a:off x="201754" y="4447263"/>
            <a:ext cx="307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projection method: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Картина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058" y="5129524"/>
            <a:ext cx="2837447" cy="659092"/>
          </a:xfrm>
          <a:prstGeom prst="rect">
            <a:avLst/>
          </a:prstGeom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505" y="5155008"/>
            <a:ext cx="1897645" cy="55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7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476317" y="179470"/>
            <a:ext cx="1110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principles of Compton camera –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types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46" y="1526282"/>
            <a:ext cx="3518577" cy="2795952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883" y="1816742"/>
            <a:ext cx="3795509" cy="2157883"/>
          </a:xfrm>
          <a:prstGeom prst="rect">
            <a:avLst/>
          </a:prstGeom>
        </p:spPr>
      </p:pic>
      <p:sp>
        <p:nvSpPr>
          <p:cNvPr id="13" name="Текстово поле 12"/>
          <p:cNvSpPr txBox="1"/>
          <p:nvPr/>
        </p:nvSpPr>
        <p:spPr>
          <a:xfrm>
            <a:off x="561382" y="4262875"/>
            <a:ext cx="4856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 Compton cameras: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Si/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energy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Cryogenic cooling needed  for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strip detectors – 3D interaction positions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авоъгълник 15"/>
              <p:cNvSpPr/>
              <p:nvPr/>
            </p:nvSpPr>
            <p:spPr>
              <a:xfrm>
                <a:off x="5627077" y="4262875"/>
                <a:ext cx="7046796" cy="1813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Scintilator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Compton cameras: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fr-FR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𝑎𝐼</m:t>
                    </m:r>
                    <m:d>
                      <m:dPr>
                        <m:ctrlPr>
                          <a:rPr lang="fr-F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𝑇𝑙</m:t>
                        </m:r>
                      </m:e>
                    </m:d>
                    <m:r>
                      <a:rPr lang="fr-F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𝐶𝑠𝐼</m:t>
                    </m:r>
                    <m:d>
                      <m:dPr>
                        <m:ctrlPr>
                          <a:rPr lang="fr-F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𝑇𝑙</m:t>
                        </m:r>
                      </m:e>
                    </m:d>
                    <m:r>
                      <a:rPr lang="fr-F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𝐶𝑒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fr-F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𝐺𝐴𝐺𝐺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Inferior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resolution characteristics to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semiconductors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cost efficient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some cases higher sensitivity to certain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gamma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lines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137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𝐶𝑠</m:t>
                        </m:r>
                      </m:e>
                    </m:sPre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(662 keV)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𝐶𝑠</m:t>
                        </m:r>
                      </m:e>
                    </m:sPre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(604 keV)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Правоъгъл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077" y="4262875"/>
                <a:ext cx="7046796" cy="1813573"/>
              </a:xfrm>
              <a:prstGeom prst="rect">
                <a:avLst/>
              </a:prstGeom>
              <a:blipFill rotWithShape="0">
                <a:blip r:embed="rId4"/>
                <a:stretch>
                  <a:fillRect t="-1678" b="-3691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Текстово поле 16"/>
              <p:cNvSpPr txBox="1"/>
              <p:nvPr/>
            </p:nvSpPr>
            <p:spPr>
              <a:xfrm>
                <a:off x="6190906" y="1341616"/>
                <a:ext cx="4856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𝐶𝑒</m:t>
                    </m:r>
                    <m:r>
                      <a:rPr lang="fr-F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fr-F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𝐺𝐴𝐺𝐺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based Compton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camera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Текстово поле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06" y="1341616"/>
                <a:ext cx="485667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авоъгълник 17"/>
          <p:cNvSpPr/>
          <p:nvPr/>
        </p:nvSpPr>
        <p:spPr>
          <a:xfrm>
            <a:off x="1150341" y="1341617"/>
            <a:ext cx="316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based Compton camera</a:t>
            </a:r>
            <a:endParaRPr lang="bg-BG" dirty="0"/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10314774" y="1526282"/>
            <a:ext cx="1726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GAGG - </a:t>
            </a:r>
            <a:r>
              <a:rPr lang="en-US" i="1" dirty="0"/>
              <a:t>gadolinium aluminum gallium garnet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553955" y="369251"/>
            <a:ext cx="8669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principles of Compton camera – Applications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224951" y="1466490"/>
            <a:ext cx="247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applications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13" y="1961372"/>
            <a:ext cx="3445350" cy="2929805"/>
          </a:xfrm>
          <a:prstGeom prst="rect">
            <a:avLst/>
          </a:prstGeom>
        </p:spPr>
      </p:pic>
      <p:sp>
        <p:nvSpPr>
          <p:cNvPr id="8" name="Правоъгълник 7"/>
          <p:cNvSpPr/>
          <p:nvPr/>
        </p:nvSpPr>
        <p:spPr>
          <a:xfrm>
            <a:off x="1" y="5016727"/>
            <a:ext cx="4028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PET–Compton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imager consisting of thin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thick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energy-resolving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detectors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4933108" y="1466489"/>
            <a:ext cx="247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applications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he COMPTEL Experiment and Its In-Flight Performance | Springer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25" y="1835821"/>
            <a:ext cx="2846717" cy="31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оъгълник 9"/>
          <p:cNvSpPr/>
          <p:nvPr/>
        </p:nvSpPr>
        <p:spPr>
          <a:xfrm>
            <a:off x="4470625" y="5078982"/>
            <a:ext cx="3154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phenomena – COMPTEL (1-10 MeV)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8021360" y="1346371"/>
            <a:ext cx="417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monitoring application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235" y="1791501"/>
            <a:ext cx="3605659" cy="3610646"/>
          </a:xfrm>
          <a:prstGeom prst="rect">
            <a:avLst/>
          </a:prstGeom>
        </p:spPr>
      </p:pic>
      <p:sp>
        <p:nvSpPr>
          <p:cNvPr id="13" name="Правоъгълник 12"/>
          <p:cNvSpPr/>
          <p:nvPr/>
        </p:nvSpPr>
        <p:spPr>
          <a:xfrm>
            <a:off x="8620325" y="5355981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Compton camera + drone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5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282011" y="222915"/>
            <a:ext cx="11846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prototypes towards the construction of a  Compton camera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авоъгълник 2"/>
              <p:cNvSpPr/>
              <p:nvPr/>
            </p:nvSpPr>
            <p:spPr>
              <a:xfrm>
                <a:off x="477941" y="1612511"/>
                <a:ext cx="543978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prototype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 was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developed by coupling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of two available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𝐶𝑒𝐵𝑟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₃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crystal to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SiPM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order to test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crystal dimensions affect the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performance for gamma-ray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measurement.</a:t>
                </a:r>
                <a:endParaRPr lang="bg-B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авоъгъл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41" y="1612511"/>
                <a:ext cx="5439780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896" t="-3061" b="-7653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авоъгълник 3"/>
              <p:cNvSpPr/>
              <p:nvPr/>
            </p:nvSpPr>
            <p:spPr>
              <a:xfrm>
                <a:off x="408929" y="2917311"/>
                <a:ext cx="3834768" cy="2308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Monolith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𝐶𝑒𝐵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crystal</a:t>
                </a:r>
                <a:r>
                  <a:rPr lang="en-US" dirty="0" smtClean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igh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yield -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∼68 000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𝑝h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 light decay time (∼17 ns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resolution of 4% at 662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ack of natural radioactivity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ack of dead regions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bg-BG" dirty="0"/>
              </a:p>
            </p:txBody>
          </p:sp>
        </mc:Choice>
        <mc:Fallback xmlns="">
          <p:sp>
            <p:nvSpPr>
              <p:cNvPr id="4" name="Правоъгъл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29" y="2917311"/>
                <a:ext cx="3834768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272" t="-1587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111" y="1416225"/>
            <a:ext cx="4356213" cy="3002172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7101164" y="4429512"/>
            <a:ext cx="3647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the SiPM+Crystal setup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ово поле 7"/>
              <p:cNvSpPr txBox="1"/>
              <p:nvPr/>
            </p:nvSpPr>
            <p:spPr>
              <a:xfrm>
                <a:off x="534837" y="4891177"/>
                <a:ext cx="42269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Thick crystal -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51 × 51 × 25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bg-B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Текстово пол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37" y="4891177"/>
                <a:ext cx="422694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99" t="-8197" b="-2459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авоъгълник 8"/>
              <p:cNvSpPr/>
              <p:nvPr/>
            </p:nvSpPr>
            <p:spPr>
              <a:xfrm>
                <a:off x="534837" y="5341727"/>
                <a:ext cx="34995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crystal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51 × 51 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bg-BG" dirty="0"/>
              </a:p>
            </p:txBody>
          </p:sp>
        </mc:Choice>
        <mc:Fallback xmlns="">
          <p:sp>
            <p:nvSpPr>
              <p:cNvPr id="9" name="Правоъгъл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37" y="5341727"/>
                <a:ext cx="349954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568" t="-8197" b="-2459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50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186" y="1507064"/>
            <a:ext cx="5089897" cy="3323730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632986" y="149708"/>
            <a:ext cx="113111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prototypes towards the construction of a  Compton camera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Readout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авоъгълник 7"/>
              <p:cNvSpPr/>
              <p:nvPr/>
            </p:nvSpPr>
            <p:spPr>
              <a:xfrm>
                <a:off x="3240541" y="4963288"/>
                <a:ext cx="6096000" cy="6990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Schematics of the experimental setup. The radioactive source is one of the three available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137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𝐶𝑠</m:t>
                        </m:r>
                      </m:e>
                    </m:sPre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</m:sPre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</m:t>
                        </m:r>
                      </m:e>
                    </m:sPre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bg-B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авоъгъл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541" y="4963288"/>
                <a:ext cx="6096000" cy="699038"/>
              </a:xfrm>
              <a:prstGeom prst="rect">
                <a:avLst/>
              </a:prstGeom>
              <a:blipFill rotWithShape="0">
                <a:blip r:embed="rId3"/>
                <a:stretch>
                  <a:fillRect l="-900" t="-4348" r="-200" b="-7826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83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авоъгълник 5"/>
          <p:cNvSpPr/>
          <p:nvPr/>
        </p:nvSpPr>
        <p:spPr>
          <a:xfrm>
            <a:off x="757760" y="112635"/>
            <a:ext cx="113111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prototypes towards the construction of a  Compton camera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35" y="2008247"/>
            <a:ext cx="1371600" cy="676275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671335" y="1361916"/>
            <a:ext cx="1787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resolution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543" y="1498424"/>
            <a:ext cx="4425349" cy="4230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авоъгълник 9"/>
              <p:cNvSpPr/>
              <p:nvPr/>
            </p:nvSpPr>
            <p:spPr>
              <a:xfrm>
                <a:off x="404726" y="4418653"/>
                <a:ext cx="1904817" cy="628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𝑡h𝑖𝑛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 ≈ 8% 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10" name="Правоъгъл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26" y="4418653"/>
                <a:ext cx="1904817" cy="6280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авоъгълник 10"/>
              <p:cNvSpPr/>
              <p:nvPr/>
            </p:nvSpPr>
            <p:spPr>
              <a:xfrm>
                <a:off x="498044" y="2813085"/>
                <a:ext cx="1934119" cy="628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𝑡h𝑖𝑐𝑘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 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% 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11" name="Правоъгъл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44" y="2813085"/>
                <a:ext cx="1934119" cy="6280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авоъгълник 11"/>
          <p:cNvSpPr/>
          <p:nvPr/>
        </p:nvSpPr>
        <p:spPr>
          <a:xfrm>
            <a:off x="8701887" y="1496948"/>
            <a:ext cx="1142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Картина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3100" y="1841074"/>
            <a:ext cx="1799875" cy="648792"/>
          </a:xfrm>
          <a:prstGeom prst="rect">
            <a:avLst/>
          </a:prstGeom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626" y="2626373"/>
            <a:ext cx="4988532" cy="2342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авоъгълник 14"/>
              <p:cNvSpPr/>
              <p:nvPr/>
            </p:nvSpPr>
            <p:spPr>
              <a:xfrm>
                <a:off x="7285307" y="4920655"/>
                <a:ext cx="1623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g-BG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𝑡h𝑖𝑐𝑘</m:t>
                          </m:r>
                        </m:sub>
                      </m:sSub>
                      <m:r>
                        <a:rPr lang="bg-BG" i="1" dirty="0" smtClean="0">
                          <a:latin typeface="Cambria Math" panose="02040503050406030204" pitchFamily="18" charset="0"/>
                        </a:rPr>
                        <m:t> ≈ 0.35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15" name="Правоъгъл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307" y="4920655"/>
                <a:ext cx="162339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авоъгълник 15"/>
              <p:cNvSpPr/>
              <p:nvPr/>
            </p:nvSpPr>
            <p:spPr>
              <a:xfrm>
                <a:off x="9587180" y="4920655"/>
                <a:ext cx="15427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g-BG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𝑡h𝑖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bg-BG" i="1" dirty="0">
                          <a:latin typeface="Cambria Math" panose="02040503050406030204" pitchFamily="18" charset="0"/>
                        </a:rPr>
                        <m:t> ≈ 0.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16" name="Правоъгъл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180" y="4920655"/>
                <a:ext cx="1542795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74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авоъгълник 5"/>
          <p:cNvSpPr/>
          <p:nvPr/>
        </p:nvSpPr>
        <p:spPr>
          <a:xfrm>
            <a:off x="757760" y="138487"/>
            <a:ext cx="113111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prototypes towards the construction of a  Compton camera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192" y="1529565"/>
            <a:ext cx="4334758" cy="3873337"/>
          </a:xfrm>
          <a:prstGeom prst="rect">
            <a:avLst/>
          </a:prstGeom>
        </p:spPr>
      </p:pic>
      <p:sp>
        <p:nvSpPr>
          <p:cNvPr id="8" name="Правоъгълник 7"/>
          <p:cNvSpPr/>
          <p:nvPr/>
        </p:nvSpPr>
        <p:spPr>
          <a:xfrm>
            <a:off x="175403" y="2449669"/>
            <a:ext cx="55913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Compton edge is more pronounced in the spectrum from the thin crystal , due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Compton-scattered photons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escaping the scintillator without undergoing further interactions, which results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higher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deposited energy corresponding to a photon scattering angle of 180°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авоъгълник 8"/>
              <p:cNvSpPr/>
              <p:nvPr/>
            </p:nvSpPr>
            <p:spPr>
              <a:xfrm>
                <a:off x="5671884" y="5402902"/>
                <a:ext cx="6096000" cy="6759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Gamma spectrum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137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𝐶𝑠</m:t>
                        </m:r>
                      </m:e>
                    </m:sPre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thick crystal (top) and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crystal (bottom) at 28.0 V bias. </a:t>
                </a:r>
                <a:endParaRPr lang="bg-BG" dirty="0"/>
              </a:p>
            </p:txBody>
          </p:sp>
        </mc:Choice>
        <mc:Fallback>
          <p:sp>
            <p:nvSpPr>
              <p:cNvPr id="9" name="Правоъгъл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884" y="5402902"/>
                <a:ext cx="6096000" cy="675954"/>
              </a:xfrm>
              <a:prstGeom prst="rect">
                <a:avLst/>
              </a:prstGeom>
              <a:blipFill rotWithShape="0">
                <a:blip r:embed="rId3"/>
                <a:stretch>
                  <a:fillRect l="-800" t="-1802" b="-13514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87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559191" y="371737"/>
            <a:ext cx="2215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269072" y="36057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scintillator thickness plays a crucial role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determining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the Compton camera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253041" y="45080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integration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studied scintillator crystals into a full Compton camera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53" y="1499031"/>
            <a:ext cx="5368008" cy="3145983"/>
          </a:xfrm>
          <a:prstGeom prst="rect">
            <a:avLst/>
          </a:prstGeom>
        </p:spPr>
      </p:pic>
      <p:sp>
        <p:nvSpPr>
          <p:cNvPr id="10" name="Правоъгълник 9"/>
          <p:cNvSpPr/>
          <p:nvPr/>
        </p:nvSpPr>
        <p:spPr>
          <a:xfrm>
            <a:off x="253041" y="1680959"/>
            <a:ext cx="5276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 photon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different media guides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designs in a way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ensures the right choice of material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energy range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надолу 1"/>
          <p:cNvSpPr/>
          <p:nvPr/>
        </p:nvSpPr>
        <p:spPr>
          <a:xfrm>
            <a:off x="2572119" y="3032495"/>
            <a:ext cx="273132" cy="417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001107" y="3002151"/>
            <a:ext cx="261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our case specifically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3560907" y="1888620"/>
            <a:ext cx="50762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Conferences and Papers:</a:t>
            </a:r>
          </a:p>
          <a:p>
            <a:r>
              <a:rPr lang="en-US" sz="1400" dirty="0" err="1"/>
              <a:t>Asova</a:t>
            </a:r>
            <a:r>
              <a:rPr lang="en-US" sz="1400" dirty="0"/>
              <a:t>, V., Bistrev, G., </a:t>
            </a:r>
            <a:r>
              <a:rPr lang="en-US" sz="1400" dirty="0" err="1"/>
              <a:t>Buchakchiev</a:t>
            </a:r>
            <a:r>
              <a:rPr lang="en-US" sz="1400" dirty="0"/>
              <a:t>, V., &amp; </a:t>
            </a:r>
            <a:r>
              <a:rPr lang="en-US" sz="1400" dirty="0" err="1"/>
              <a:t>Kozhuharov</a:t>
            </a:r>
            <a:r>
              <a:rPr lang="en-US" sz="1400" dirty="0"/>
              <a:t>, V. (2023). Multichannel </a:t>
            </a:r>
            <a:r>
              <a:rPr lang="en-US" sz="1400" dirty="0" err="1"/>
              <a:t>SiPM</a:t>
            </a:r>
            <a:r>
              <a:rPr lang="en-US" sz="1400" dirty="0"/>
              <a:t> test readout system for gamma ray measurements with monolithic inorganic </a:t>
            </a:r>
            <a:r>
              <a:rPr lang="en-US" sz="1400" dirty="0" err="1"/>
              <a:t>CeBr</a:t>
            </a:r>
            <a:r>
              <a:rPr lang="en-US" sz="1400" dirty="0"/>
              <a:t>₃. </a:t>
            </a:r>
            <a:r>
              <a:rPr lang="en-US" sz="1400" i="1" dirty="0"/>
              <a:t>Journal of Physics: Conference Series, 2668</a:t>
            </a:r>
            <a:r>
              <a:rPr lang="en-US" sz="1400" dirty="0"/>
              <a:t>(1), 012002.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doi.org/10.1088/1742-6596/2668/1/012002</a:t>
            </a:r>
            <a:endParaRPr lang="en-US" sz="1400" dirty="0" smtClean="0"/>
          </a:p>
          <a:p>
            <a:r>
              <a:rPr lang="en-US" sz="1400" dirty="0" smtClean="0"/>
              <a:t>- Presentation at the Fourth </a:t>
            </a:r>
            <a:r>
              <a:rPr lang="en-US" sz="1400" dirty="0"/>
              <a:t>National Forum on Contemporary Space </a:t>
            </a:r>
            <a:r>
              <a:rPr lang="en-US" sz="1400" dirty="0" smtClean="0"/>
              <a:t>Research (2024) (</a:t>
            </a:r>
            <a:r>
              <a:rPr lang="en-US" sz="1400" dirty="0" err="1" smtClean="0"/>
              <a:t>NaFSKI</a:t>
            </a:r>
            <a:r>
              <a:rPr lang="en-US" sz="1400" dirty="0" smtClean="0"/>
              <a:t> IV)</a:t>
            </a:r>
          </a:p>
          <a:p>
            <a:endParaRPr lang="en-US" sz="1400" dirty="0"/>
          </a:p>
          <a:p>
            <a:r>
              <a:rPr lang="en-US" sz="1400" dirty="0" err="1"/>
              <a:t>Asova</a:t>
            </a:r>
            <a:r>
              <a:rPr lang="en-US" sz="1400" dirty="0"/>
              <a:t>, V., Bistrev, G., </a:t>
            </a:r>
            <a:r>
              <a:rPr lang="en-US" sz="1400" dirty="0" err="1"/>
              <a:t>Kushleva</a:t>
            </a:r>
            <a:r>
              <a:rPr lang="en-US" sz="1400" dirty="0"/>
              <a:t>, A., </a:t>
            </a:r>
            <a:r>
              <a:rPr lang="en-US" sz="1400" dirty="0" err="1"/>
              <a:t>Lalkovski</a:t>
            </a:r>
            <a:r>
              <a:rPr lang="en-US" sz="1400" dirty="0"/>
              <a:t>, S., &amp; </a:t>
            </a:r>
            <a:r>
              <a:rPr lang="en-US" sz="1400" dirty="0" err="1"/>
              <a:t>Vasilev</a:t>
            </a:r>
            <a:r>
              <a:rPr lang="en-US" sz="1400" dirty="0"/>
              <a:t>, I. (</a:t>
            </a:r>
            <a:r>
              <a:rPr lang="en-US" sz="1400" dirty="0" smtClean="0"/>
              <a:t>2023). </a:t>
            </a:r>
            <a:r>
              <a:rPr lang="en-US" sz="1400" dirty="0"/>
              <a:t>Multichannel </a:t>
            </a:r>
            <a:r>
              <a:rPr lang="en-US" sz="1400" dirty="0" err="1"/>
              <a:t>SiPM</a:t>
            </a:r>
            <a:r>
              <a:rPr lang="en-US" sz="1400" dirty="0"/>
              <a:t> test readout system for gamma ray measurements. </a:t>
            </a:r>
            <a:r>
              <a:rPr lang="en-US" sz="1400" i="1" dirty="0"/>
              <a:t>Journal of Physics: Conference Series, 2668</a:t>
            </a:r>
            <a:r>
              <a:rPr lang="en-US" sz="1400" dirty="0"/>
              <a:t>(1), 012002.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doi.org/10.1088/1742-6596/2668/1/012002</a:t>
            </a:r>
            <a:endParaRPr lang="en-US" sz="1400" dirty="0" smtClean="0"/>
          </a:p>
          <a:p>
            <a:r>
              <a:rPr lang="en-US" sz="1400" dirty="0" smtClean="0"/>
              <a:t>- Presentation </a:t>
            </a:r>
            <a:r>
              <a:rPr lang="en-US" sz="1400" dirty="0"/>
              <a:t>at the Third National Forum on Contemporary Space </a:t>
            </a:r>
            <a:r>
              <a:rPr lang="en-US" sz="1400" dirty="0" smtClean="0"/>
              <a:t>Research (2022) </a:t>
            </a:r>
            <a:r>
              <a:rPr lang="en-US" sz="1400" dirty="0"/>
              <a:t>(</a:t>
            </a:r>
            <a:r>
              <a:rPr lang="en-US" sz="1400" dirty="0" err="1"/>
              <a:t>NaFSKI</a:t>
            </a:r>
            <a:r>
              <a:rPr lang="en-US" sz="1400" dirty="0"/>
              <a:t> </a:t>
            </a:r>
            <a:r>
              <a:rPr lang="en-US" sz="1400" dirty="0" smtClean="0"/>
              <a:t>III). </a:t>
            </a:r>
            <a:endParaRPr lang="en-US" sz="1400" dirty="0"/>
          </a:p>
          <a:p>
            <a:endParaRPr lang="bg-BG" sz="1400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516294" y="422690"/>
            <a:ext cx="3778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dissemination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1155940" y="715827"/>
            <a:ext cx="734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bg-BG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155940" y="1298826"/>
            <a:ext cx="950630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 of gamma rays with matter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Kinematics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Detectors for gamma rays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measurement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 measurement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principles of Compton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Designs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applications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prototypes towards the construction of a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Compton camera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g-BG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5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 поле 6"/>
          <p:cNvSpPr txBox="1"/>
          <p:nvPr/>
        </p:nvSpPr>
        <p:spPr>
          <a:xfrm>
            <a:off x="1139913" y="1186812"/>
            <a:ext cx="1077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 of gamma rays with matter – Basic kinematics</a:t>
            </a:r>
            <a:endParaRPr lang="bg-BG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4091907" y="2282088"/>
            <a:ext cx="474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main interaction mechanisms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139913" y="2966690"/>
            <a:ext cx="474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Photoelectric effect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5040729" y="2890279"/>
            <a:ext cx="474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Compton scattering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9020676" y="2881576"/>
            <a:ext cx="474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production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Картина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913" y="3495882"/>
            <a:ext cx="1762125" cy="495300"/>
          </a:xfrm>
          <a:prstGeom prst="rect">
            <a:avLst/>
          </a:prstGeom>
        </p:spPr>
      </p:pic>
      <p:pic>
        <p:nvPicPr>
          <p:cNvPr id="18" name="Картина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1545" y="3417425"/>
            <a:ext cx="2038350" cy="552450"/>
          </a:xfrm>
          <a:prstGeom prst="rect">
            <a:avLst/>
          </a:prstGeom>
        </p:spPr>
      </p:pic>
      <p:pic>
        <p:nvPicPr>
          <p:cNvPr id="23" name="Картина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913" y="4136070"/>
            <a:ext cx="3488920" cy="1997374"/>
          </a:xfrm>
          <a:prstGeom prst="rect">
            <a:avLst/>
          </a:prstGeom>
        </p:spPr>
      </p:pic>
      <p:pic>
        <p:nvPicPr>
          <p:cNvPr id="1026" name="Picture 2" descr="Compton Scatter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77" y="4678849"/>
            <a:ext cx="2685784" cy="20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ractions of the radiation field with matter | Program Sains Perubatan  Asas (SPA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92" y="3991182"/>
            <a:ext cx="4177808" cy="242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3139" y="3487528"/>
            <a:ext cx="2576747" cy="69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7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 поле 6"/>
          <p:cNvSpPr txBox="1"/>
          <p:nvPr/>
        </p:nvSpPr>
        <p:spPr>
          <a:xfrm>
            <a:off x="1139913" y="1186812"/>
            <a:ext cx="1077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 of gamma rays with matter – Cross sections</a:t>
            </a:r>
            <a:endParaRPr lang="bg-BG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31" y="2435468"/>
            <a:ext cx="5036420" cy="3771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ово поле 2"/>
              <p:cNvSpPr txBox="1"/>
              <p:nvPr/>
            </p:nvSpPr>
            <p:spPr>
              <a:xfrm>
                <a:off x="1193948" y="2477070"/>
                <a:ext cx="51171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principle the interaction cross sections of the different mechanisms depend on the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material in which the interaction takes place and the energy of the incident gamma photon</a:t>
                </a:r>
                <a:endParaRPr lang="bg-B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Текстово пол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48" y="2477070"/>
                <a:ext cx="5117122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073" t="-2538" r="-477" b="-7107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ово поле 3"/>
              <p:cNvSpPr txBox="1"/>
              <p:nvPr/>
            </p:nvSpPr>
            <p:spPr>
              <a:xfrm>
                <a:off x="10871689" y="6207187"/>
                <a:ext cx="744178" cy="573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4" name="Текстово поле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689" y="6207187"/>
                <a:ext cx="744178" cy="5731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Текстово поле 4"/>
          <p:cNvSpPr txBox="1"/>
          <p:nvPr/>
        </p:nvSpPr>
        <p:spPr>
          <a:xfrm>
            <a:off x="1193948" y="4321326"/>
            <a:ext cx="4290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different expressions for the cross sections of the different interactions. Each of them is valid only for a specific energy range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8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5187462" y="777728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bg-BG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379" y="1658082"/>
            <a:ext cx="9105167" cy="882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ово поле 5"/>
              <p:cNvSpPr txBox="1"/>
              <p:nvPr/>
            </p:nvSpPr>
            <p:spPr>
              <a:xfrm>
                <a:off x="1243379" y="1250831"/>
                <a:ext cx="1928092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bg-BG" dirty="0"/>
              </a:p>
              <a:p>
                <a:endParaRPr lang="bg-BG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Текстово поле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379" y="1250831"/>
                <a:ext cx="1928092" cy="668516"/>
              </a:xfrm>
              <a:prstGeom prst="rect">
                <a:avLst/>
              </a:prstGeom>
              <a:blipFill rotWithShape="0">
                <a:blip r:embed="rId3"/>
                <a:stretch>
                  <a:fillRect l="-2848" t="-454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153" y="2668098"/>
            <a:ext cx="2195879" cy="891615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153" y="3717816"/>
            <a:ext cx="3211200" cy="520577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564026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ово поле 9"/>
              <p:cNvSpPr txBox="1"/>
              <p:nvPr/>
            </p:nvSpPr>
            <p:spPr>
              <a:xfrm>
                <a:off x="9053812" y="2602468"/>
                <a:ext cx="19782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-binding energy of the electron</a:t>
                </a:r>
                <a:endParaRPr lang="bg-BG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Текстово пол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812" y="2602468"/>
                <a:ext cx="1978270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462" t="-5660" r="-923" b="-14151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Текстово поле 10"/>
              <p:cNvSpPr txBox="1"/>
              <p:nvPr/>
            </p:nvSpPr>
            <p:spPr>
              <a:xfrm>
                <a:off x="1243379" y="4137638"/>
                <a:ext cx="1928092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bg-BG" dirty="0"/>
              </a:p>
              <a:p>
                <a:endParaRPr lang="bg-BG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Текстово пол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379" y="4137638"/>
                <a:ext cx="1928092" cy="668516"/>
              </a:xfrm>
              <a:prstGeom prst="rect">
                <a:avLst/>
              </a:prstGeom>
              <a:blipFill rotWithShape="0">
                <a:blip r:embed="rId7"/>
                <a:stretch>
                  <a:fillRect l="-2848" t="-550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Картина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3379" y="4533443"/>
            <a:ext cx="4876434" cy="1170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Текстово поле 12"/>
              <p:cNvSpPr txBox="1"/>
              <p:nvPr/>
            </p:nvSpPr>
            <p:spPr>
              <a:xfrm>
                <a:off x="6506308" y="4482988"/>
                <a:ext cx="30509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- 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 of the empirical fit</a:t>
                </a:r>
                <a:endParaRPr lang="bg-BG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Текстово пол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308" y="4482988"/>
                <a:ext cx="3050930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1597" t="-4717" b="-14151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Текстово поле 13"/>
              <p:cNvSpPr txBox="1"/>
              <p:nvPr/>
            </p:nvSpPr>
            <p:spPr>
              <a:xfrm>
                <a:off x="6119812" y="5307224"/>
                <a:ext cx="4228733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𝑐𝑜𝑟𝑟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𝑝h</m:t>
                        </m:r>
                      </m:sub>
                    </m:sSub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correction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higher precision  </a:t>
                </a:r>
                <a:endParaRPr lang="bg-BG" dirty="0"/>
              </a:p>
            </p:txBody>
          </p:sp>
        </mc:Choice>
        <mc:Fallback xmlns="">
          <p:sp>
            <p:nvSpPr>
              <p:cNvPr id="14" name="Текстово пол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812" y="5307224"/>
                <a:ext cx="4228733" cy="667747"/>
              </a:xfrm>
              <a:prstGeom prst="rect">
                <a:avLst/>
              </a:prstGeom>
              <a:blipFill rotWithShape="0">
                <a:blip r:embed="rId10"/>
                <a:stretch>
                  <a:fillRect l="-1297" t="-5505" b="-1467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екстово поле 1"/>
          <p:cNvSpPr txBox="1"/>
          <p:nvPr/>
        </p:nvSpPr>
        <p:spPr>
          <a:xfrm>
            <a:off x="2324454" y="3239434"/>
            <a:ext cx="340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Thompson cross section</a:t>
            </a:r>
            <a:endParaRPr lang="bg-B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6673" y="2730038"/>
            <a:ext cx="2951727" cy="49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0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553955" y="369251"/>
            <a:ext cx="10897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Detectors for gamma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rays – Energy measurement – Low energy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81120" y="1412908"/>
            <a:ext cx="3774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gamma photons of different energies have different interaction cross-sections, different detector types are employed for different energy ranges.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64" y="1563374"/>
            <a:ext cx="3465766" cy="1994503"/>
          </a:xfrm>
          <a:prstGeom prst="rect">
            <a:avLst/>
          </a:prstGeom>
        </p:spPr>
      </p:pic>
      <p:sp>
        <p:nvSpPr>
          <p:cNvPr id="14" name="Текстово поле 13"/>
          <p:cNvSpPr txBox="1"/>
          <p:nvPr/>
        </p:nvSpPr>
        <p:spPr>
          <a:xfrm>
            <a:off x="0" y="3027873"/>
            <a:ext cx="4278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low energy range (∼ 0.1 MeV) low-energy photons are absorbed almost immediately due to their high interaction cross section thus resulting in a short mean free path.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надолу 14"/>
          <p:cNvSpPr/>
          <p:nvPr/>
        </p:nvSpPr>
        <p:spPr>
          <a:xfrm>
            <a:off x="1709770" y="4418937"/>
            <a:ext cx="517585" cy="715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0" y="5134930"/>
            <a:ext cx="4818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Gas-filled detectors - ability to fine-tune the effective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detection region by adjusting gas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Картина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87" y="1543022"/>
            <a:ext cx="3451295" cy="2339971"/>
          </a:xfrm>
          <a:prstGeom prst="rect">
            <a:avLst/>
          </a:prstGeom>
        </p:spPr>
      </p:pic>
      <p:sp>
        <p:nvSpPr>
          <p:cNvPr id="18" name="Текстово поле 17"/>
          <p:cNvSpPr txBox="1"/>
          <p:nvPr/>
        </p:nvSpPr>
        <p:spPr>
          <a:xfrm>
            <a:off x="5800739" y="5227263"/>
            <a:ext cx="2863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Proportional counter – gas multiplication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надясно 19"/>
          <p:cNvSpPr/>
          <p:nvPr/>
        </p:nvSpPr>
        <p:spPr>
          <a:xfrm>
            <a:off x="4940732" y="5250079"/>
            <a:ext cx="67080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Правоъгълник 2"/>
          <p:cNvSpPr/>
          <p:nvPr/>
        </p:nvSpPr>
        <p:spPr>
          <a:xfrm>
            <a:off x="4278702" y="3875957"/>
            <a:ext cx="414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of primary electrons by electric field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надясно 12"/>
          <p:cNvSpPr/>
          <p:nvPr/>
        </p:nvSpPr>
        <p:spPr>
          <a:xfrm>
            <a:off x="7886596" y="3984457"/>
            <a:ext cx="67080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Правоъгълник 18"/>
          <p:cNvSpPr/>
          <p:nvPr/>
        </p:nvSpPr>
        <p:spPr>
          <a:xfrm>
            <a:off x="8981125" y="3917181"/>
            <a:ext cx="4149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Townsend avalanche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8664709" y="4367744"/>
            <a:ext cx="2937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original ionizing event due to incident radiation produces only one avalanche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9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553955" y="369251"/>
            <a:ext cx="10555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Detectors for gamma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rays – Energy measurement – Mid energy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118" y="1595735"/>
            <a:ext cx="3560657" cy="1210028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61" y="3246556"/>
            <a:ext cx="3638314" cy="2279570"/>
          </a:xfrm>
          <a:prstGeom prst="rect">
            <a:avLst/>
          </a:prstGeom>
        </p:spPr>
      </p:pic>
      <p:sp>
        <p:nvSpPr>
          <p:cNvPr id="11" name="Правоъгълник 10"/>
          <p:cNvSpPr/>
          <p:nvPr/>
        </p:nvSpPr>
        <p:spPr>
          <a:xfrm>
            <a:off x="0" y="1595735"/>
            <a:ext cx="5690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mid-energy range (0.1 - 10 MeV), the process that dominates is Compton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gamma photon has enough energy to undergo multiple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Compton scatterings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it finally gets absorbed in the medium.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авоъгълник 14"/>
              <p:cNvSpPr/>
              <p:nvPr/>
            </p:nvSpPr>
            <p:spPr>
              <a:xfrm>
                <a:off x="373090" y="3744396"/>
                <a:ext cx="398109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Scintillator (coupled to either PMT or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SiPM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semiconductor detectors -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preferred due to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their high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number and high density.</a:t>
                </a:r>
                <a:endParaRPr lang="bg-B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Правоъгъл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90" y="3744396"/>
                <a:ext cx="398109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225" t="-2538" r="-1378" b="-7107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Стрелка надолу 15"/>
          <p:cNvSpPr/>
          <p:nvPr/>
        </p:nvSpPr>
        <p:spPr>
          <a:xfrm>
            <a:off x="2104844" y="2896903"/>
            <a:ext cx="517585" cy="6993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7" name="Картина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72" y="2007377"/>
            <a:ext cx="2798209" cy="1779053"/>
          </a:xfrm>
          <a:prstGeom prst="rect">
            <a:avLst/>
          </a:prstGeom>
        </p:spPr>
      </p:pic>
      <p:sp>
        <p:nvSpPr>
          <p:cNvPr id="12" name="Правоъгълник 11"/>
          <p:cNvSpPr/>
          <p:nvPr/>
        </p:nvSpPr>
        <p:spPr>
          <a:xfrm>
            <a:off x="5347118" y="5330287"/>
            <a:ext cx="3560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 detectors – inorganic (above) , organic (below)</a:t>
            </a:r>
            <a:endParaRPr lang="bg-BG" dirty="0"/>
          </a:p>
        </p:txBody>
      </p:sp>
      <p:sp>
        <p:nvSpPr>
          <p:cNvPr id="13" name="Правоъгълник 12"/>
          <p:cNvSpPr/>
          <p:nvPr/>
        </p:nvSpPr>
        <p:spPr>
          <a:xfrm>
            <a:off x="9121761" y="3786430"/>
            <a:ext cx="2948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Depletion zone – detector active volume</a:t>
            </a:r>
            <a:endParaRPr lang="bg-BG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9692742" y="4467546"/>
            <a:ext cx="195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band gap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надолу 2"/>
          <p:cNvSpPr/>
          <p:nvPr/>
        </p:nvSpPr>
        <p:spPr>
          <a:xfrm>
            <a:off x="10438386" y="4951766"/>
            <a:ext cx="410198" cy="574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Текстово поле 17"/>
          <p:cNvSpPr txBox="1"/>
          <p:nvPr/>
        </p:nvSpPr>
        <p:spPr>
          <a:xfrm>
            <a:off x="9377837" y="5560911"/>
            <a:ext cx="243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energy resolution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9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553955" y="369251"/>
            <a:ext cx="10760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Detectors for gamma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rays – Energy measurement – High energy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244415" y="1515713"/>
            <a:ext cx="53282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gamma photons with energies exceeding 10 MeV, pair production becomes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dominant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mechanism. In this energy range, electromagnetic calorimeters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essential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accurately measuring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deposited by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showers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ово поле 7"/>
              <p:cNvSpPr txBox="1"/>
              <p:nvPr/>
            </p:nvSpPr>
            <p:spPr>
              <a:xfrm>
                <a:off x="7003210" y="4286091"/>
                <a:ext cx="20617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energy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ray interaction with matter </a:t>
                </a:r>
                <a:endParaRPr lang="bg-B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Текстово пол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210" y="4286091"/>
                <a:ext cx="2061713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2663" t="-3289" b="-9211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трелка надясно 8"/>
          <p:cNvSpPr/>
          <p:nvPr/>
        </p:nvSpPr>
        <p:spPr>
          <a:xfrm>
            <a:off x="9217935" y="4587461"/>
            <a:ext cx="517585" cy="258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9973574" y="4326862"/>
            <a:ext cx="238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and positron pair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надолу 10"/>
          <p:cNvSpPr/>
          <p:nvPr/>
        </p:nvSpPr>
        <p:spPr>
          <a:xfrm>
            <a:off x="10680939" y="4800017"/>
            <a:ext cx="483080" cy="672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Правоъгълник 13"/>
          <p:cNvSpPr/>
          <p:nvPr/>
        </p:nvSpPr>
        <p:spPr>
          <a:xfrm>
            <a:off x="9695220" y="5428509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bremsstrahlung photons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надолу 14"/>
          <p:cNvSpPr/>
          <p:nvPr/>
        </p:nvSpPr>
        <p:spPr>
          <a:xfrm rot="5400000">
            <a:off x="9289071" y="5398674"/>
            <a:ext cx="303175" cy="486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Правоъгълник 16"/>
          <p:cNvSpPr/>
          <p:nvPr/>
        </p:nvSpPr>
        <p:spPr>
          <a:xfrm>
            <a:off x="7003210" y="5180825"/>
            <a:ext cx="2334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cascade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photons, electrons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positrons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Картина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60" y="1373257"/>
            <a:ext cx="4335196" cy="2725947"/>
          </a:xfrm>
          <a:prstGeom prst="rect">
            <a:avLst/>
          </a:prstGeom>
        </p:spPr>
      </p:pic>
      <p:sp>
        <p:nvSpPr>
          <p:cNvPr id="19" name="Правоъгълник 18"/>
          <p:cNvSpPr/>
          <p:nvPr/>
        </p:nvSpPr>
        <p:spPr>
          <a:xfrm>
            <a:off x="277625" y="3121013"/>
            <a:ext cx="5295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calorimeters - sampling and homogeneous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надолу 19"/>
          <p:cNvSpPr/>
          <p:nvPr/>
        </p:nvSpPr>
        <p:spPr>
          <a:xfrm rot="2097215">
            <a:off x="1181412" y="3535536"/>
            <a:ext cx="483080" cy="672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Стрелка надолу 20"/>
          <p:cNvSpPr/>
          <p:nvPr/>
        </p:nvSpPr>
        <p:spPr>
          <a:xfrm rot="20048786">
            <a:off x="4484732" y="3531641"/>
            <a:ext cx="501770" cy="711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Правоъгълник 21"/>
          <p:cNvSpPr/>
          <p:nvPr/>
        </p:nvSpPr>
        <p:spPr>
          <a:xfrm>
            <a:off x="382876" y="4158352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calorimeter</a:t>
            </a:r>
            <a:endParaRPr lang="bg-BG" dirty="0"/>
          </a:p>
        </p:txBody>
      </p:sp>
      <p:pic>
        <p:nvPicPr>
          <p:cNvPr id="23" name="Картина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20873"/>
            <a:ext cx="3514725" cy="1533525"/>
          </a:xfrm>
          <a:prstGeom prst="rect">
            <a:avLst/>
          </a:prstGeom>
        </p:spPr>
      </p:pic>
      <p:pic>
        <p:nvPicPr>
          <p:cNvPr id="24" name="Картина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214" y="4591839"/>
            <a:ext cx="3168751" cy="1255543"/>
          </a:xfrm>
          <a:prstGeom prst="rect">
            <a:avLst/>
          </a:prstGeom>
        </p:spPr>
      </p:pic>
      <p:sp>
        <p:nvSpPr>
          <p:cNvPr id="25" name="Правоъгълник 24"/>
          <p:cNvSpPr/>
          <p:nvPr/>
        </p:nvSpPr>
        <p:spPr>
          <a:xfrm>
            <a:off x="3945146" y="4208319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Homogeneous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calorimeter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7238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553955" y="369251"/>
            <a:ext cx="8690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Detectors for gamma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rays – Direction measurement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" y="2706770"/>
            <a:ext cx="3752491" cy="1649950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26" y="2383604"/>
            <a:ext cx="3927820" cy="2593632"/>
          </a:xfrm>
          <a:prstGeom prst="rect">
            <a:avLst/>
          </a:prstGeom>
        </p:spPr>
      </p:pic>
      <p:pic>
        <p:nvPicPr>
          <p:cNvPr id="5122" name="Picture 2" descr="Fermi LAT's tracker, calorimeter and anti-coinicidene detecter. | Download 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97" y="2383604"/>
            <a:ext cx="3983466" cy="259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ово поле 9"/>
          <p:cNvSpPr txBox="1"/>
          <p:nvPr/>
        </p:nvSpPr>
        <p:spPr>
          <a:xfrm>
            <a:off x="97766" y="2060439"/>
            <a:ext cx="371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of the scattered Compton electron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5042690" y="1644940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TPC tracking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авоъгълник 11"/>
          <p:cNvSpPr/>
          <p:nvPr/>
        </p:nvSpPr>
        <p:spPr>
          <a:xfrm>
            <a:off x="8400966" y="1842550"/>
            <a:ext cx="3382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of electron positron pairs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авоъгълник 12"/>
          <p:cNvSpPr/>
          <p:nvPr/>
        </p:nvSpPr>
        <p:spPr>
          <a:xfrm>
            <a:off x="3848929" y="4792570"/>
            <a:ext cx="4060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drift to the readout plane, where anode wires and segmented cathode strips determine the interaction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авоъгълник 14"/>
          <p:cNvSpPr/>
          <p:nvPr/>
        </p:nvSpPr>
        <p:spPr>
          <a:xfrm>
            <a:off x="582282" y="4654070"/>
            <a:ext cx="2662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racking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recoil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helps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 the Compton circle to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авоъгълник 16"/>
              <p:cNvSpPr/>
              <p:nvPr/>
            </p:nvSpPr>
            <p:spPr>
              <a:xfrm>
                <a:off x="7838295" y="4964292"/>
                <a:ext cx="6096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Tracking through high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converter tracker</a:t>
                </a:r>
                <a:endParaRPr lang="bg-B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Правоъгъл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295" y="4964292"/>
                <a:ext cx="609600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00" t="-8197" b="-2459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6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36CB81-A037-44A8-88EB-C0C0F17FD4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FF477C-132F-44F8-8C56-EBFF95FAF97B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1AA24C-4CA6-40FF-8947-DA1F6F47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ShojiVTI</Template>
  <TotalTime>3993</TotalTime>
  <Words>1005</Words>
  <Application>Microsoft Office PowerPoint</Application>
  <PresentationFormat>Широк екран</PresentationFormat>
  <Paragraphs>134</Paragraphs>
  <Slides>18</Slides>
  <Notes>4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Corbel</vt:lpstr>
      <vt:lpstr>Meiryo</vt:lpstr>
      <vt:lpstr>Times New Roman</vt:lpstr>
      <vt:lpstr>Wingdings</vt:lpstr>
      <vt:lpstr>ShojiVTI</vt:lpstr>
      <vt:lpstr>Bachelor thesis defense: Construction and study of a Compton camera for gamma ray measurements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User</dc:creator>
  <cp:lastModifiedBy>User</cp:lastModifiedBy>
  <cp:revision>100</cp:revision>
  <dcterms:created xsi:type="dcterms:W3CDTF">2024-02-14T18:58:31Z</dcterms:created>
  <dcterms:modified xsi:type="dcterms:W3CDTF">2025-09-10T05:46:49Z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