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3"/>
  </p:notesMasterIdLst>
  <p:sldIdLst>
    <p:sldId id="285"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6" r:id="rId29"/>
    <p:sldId id="287" r:id="rId30"/>
    <p:sldId id="288" r:id="rId31"/>
    <p:sldId id="284" r:id="rId32"/>
  </p:sldIdLst>
  <p:sldSz cx="18288000" cy="10287000"/>
  <p:notesSz cx="10287000" cy="1828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579D530-76E9-DB27-30AC-9A3EB3F8C40D}" v="43" dt="2026-07-22T10:25:58.372"/>
    <p1510:client id="{F36B6466-811F-45AD-66A4-D7E0107E7D44}" v="216" dt="2026-07-21T15:20:35.5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457700" cy="91757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827713" y="0"/>
            <a:ext cx="4457700" cy="917575"/>
          </a:xfrm>
          <a:prstGeom prst="rect">
            <a:avLst/>
          </a:prstGeom>
        </p:spPr>
        <p:txBody>
          <a:bodyPr vert="horz" lIns="91440" tIns="45720" rIns="91440" bIns="45720" rtlCol="0"/>
          <a:lstStyle>
            <a:lvl1pPr algn="r">
              <a:defRPr sz="1200"/>
            </a:lvl1pPr>
          </a:lstStyle>
          <a:p>
            <a:fld id="{15F977CD-6542-4924-B32D-2EE50CD80880}" type="datetimeFigureOut">
              <a:t>7/22/2026</a:t>
            </a:fld>
            <a:endParaRPr lang="en-US"/>
          </a:p>
        </p:txBody>
      </p:sp>
      <p:sp>
        <p:nvSpPr>
          <p:cNvPr id="4" name="Slide Image Placeholder 3"/>
          <p:cNvSpPr>
            <a:spLocks noGrp="1" noRot="1" noChangeAspect="1"/>
          </p:cNvSpPr>
          <p:nvPr>
            <p:ph type="sldImg" idx="2"/>
          </p:nvPr>
        </p:nvSpPr>
        <p:spPr>
          <a:xfrm>
            <a:off x="-342900" y="2286000"/>
            <a:ext cx="10972800" cy="61722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028700" y="8801100"/>
            <a:ext cx="8229600" cy="72009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7372013"/>
            <a:ext cx="4457700" cy="9159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827713" y="17372013"/>
            <a:ext cx="4457700" cy="915987"/>
          </a:xfrm>
          <a:prstGeom prst="rect">
            <a:avLst/>
          </a:prstGeom>
        </p:spPr>
        <p:txBody>
          <a:bodyPr vert="horz" lIns="91440" tIns="45720" rIns="91440" bIns="45720" rtlCol="0" anchor="b"/>
          <a:lstStyle>
            <a:lvl1pPr algn="r">
              <a:defRPr sz="1200"/>
            </a:lvl1pPr>
          </a:lstStyle>
          <a:p>
            <a:fld id="{17DA3811-B022-4A5D-9EB1-FA30F9942D90}" type="slidenum">
              <a:t>‹#›</a:t>
            </a:fld>
            <a:endParaRPr lang="en-US"/>
          </a:p>
        </p:txBody>
      </p:sp>
    </p:spTree>
    <p:extLst>
      <p:ext uri="{BB962C8B-B14F-4D97-AF65-F5344CB8AC3E}">
        <p14:creationId xmlns:p14="http://schemas.microsoft.com/office/powerpoint/2010/main" val="2138862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Overview of the five parts of the talk.</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divider.</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6 intro: structure of the spin-averaged squared amplitude.</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6.1-6.2: completeness relation and trace identities.</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6.3: final results for T, U, I and the compact squared amplitude.</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Sections 7-8: derive dsigma/dcostheta and the compact result.</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Describe the CalcHEP steps used to validate the analytic result.</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 Figure 2 recreated as an accurate chart: analytic curve vs CalcHEP grid points, log y-axis.</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Interpret the divergences physically before moving to the dark photon extension.</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divider.</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9 intro: the LanHEP model definition and its parameters.</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divider.</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9.1: same topology, mediator replaced by the dark photon.</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9.2-9.3: symbolic extraction and simplification in Mathematica.</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9.3 continued: final cross-section formula, single-curve plot with realistic parameters.</a:t>
            </a:r>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9.4: three curves for eA, fixed mass, log-y, discuss scaling as eA^4.</a:t>
            </a:r>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9.5: three curves for mA, fixed coupling, log-y, discuss shape change and small-mass overlap.</a:t>
            </a:r>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divider.</a:t>
            </a:r>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10 first half: recap the main results.</a:t>
            </a:r>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10 second half: connect back to PADME and future work.</a:t>
            </a:r>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F5260B-12E1-FF16-F9E4-54693813F6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37CBE5-21C4-160B-922E-FBCE56C832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F5245C-B16D-48CD-E281-1AD25EEF6409}"/>
              </a:ext>
            </a:extLst>
          </p:cNvPr>
          <p:cNvSpPr>
            <a:spLocks noGrp="1"/>
          </p:cNvSpPr>
          <p:nvPr>
            <p:ph type="body" idx="1"/>
          </p:nvPr>
        </p:nvSpPr>
        <p:spPr/>
        <p:txBody>
          <a:bodyPr/>
          <a:lstStyle/>
          <a:p>
            <a:r>
              <a:rPr lang="en-US" dirty="0"/>
              <a:t>Section 10 second half: connect back to PADME and future work.</a:t>
            </a:r>
          </a:p>
        </p:txBody>
      </p:sp>
      <p:sp>
        <p:nvSpPr>
          <p:cNvPr id="4" name="Slide Number Placeholder 3">
            <a:extLst>
              <a:ext uri="{FF2B5EF4-FFF2-40B4-BE49-F238E27FC236}">
                <a16:creationId xmlns:a16="http://schemas.microsoft.com/office/drawing/2014/main" id="{1788DC52-EF7A-90CE-D192-852536A14385}"/>
              </a:ext>
            </a:extLst>
          </p:cNvPr>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1175916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EAE8C-83DB-4580-965F-B4F47F1DBA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ACB03C-433A-4BC9-5C3F-BDFB020B25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EAF061-1FB0-8510-C4D1-5D03CD7CEC7D}"/>
              </a:ext>
            </a:extLst>
          </p:cNvPr>
          <p:cNvSpPr>
            <a:spLocks noGrp="1"/>
          </p:cNvSpPr>
          <p:nvPr>
            <p:ph type="body" idx="1"/>
          </p:nvPr>
        </p:nvSpPr>
        <p:spPr/>
        <p:txBody>
          <a:bodyPr/>
          <a:lstStyle/>
          <a:p>
            <a:r>
              <a:rPr lang="en-US" dirty="0"/>
              <a:t>Section 10 second half: connect back to PADME and future work.</a:t>
            </a:r>
          </a:p>
        </p:txBody>
      </p:sp>
      <p:sp>
        <p:nvSpPr>
          <p:cNvPr id="4" name="Slide Number Placeholder 3">
            <a:extLst>
              <a:ext uri="{FF2B5EF4-FFF2-40B4-BE49-F238E27FC236}">
                <a16:creationId xmlns:a16="http://schemas.microsoft.com/office/drawing/2014/main" id="{BCBAB012-6AE5-C0B1-11BE-D003F5C41844}"/>
              </a:ext>
            </a:extLst>
          </p:cNvPr>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6149648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QED and why tree-level diagrams matter.</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and invite questions.</a:t>
            </a:r>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Motivate the second half of the thesis: why extend Moller scattering with a dark photon, and PADME context.</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divider.</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Compress sections 2 into one slide: Lagrangian construction and gauge symmetry.</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Sections 3 and 4: S-matrix expansion and the Feynman rule table.</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 the t and u channel diagrams and explain the antisymmetrization.</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5: CoM frame setup, beam energy, Mandelstam variables.</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endParaRPr lang="en-US" dirty="0"/>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80790931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svg"/></Relationships>
</file>

<file path=ppt/slides/_rels/slide25.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svg"/><Relationship Id="rId4" Type="http://schemas.openxmlformats.org/officeDocument/2006/relationships/image" Target="../media/image20.sv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lIns="91440" tIns="45720" rIns="91440" bIns="45720" anchor="b">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US" sz="3300" b="1" dirty="0">
                <a:solidFill>
                  <a:srgbClr val="000000"/>
                </a:solidFill>
                <a:ea typeface="+mj-lt"/>
                <a:cs typeface="+mj-lt"/>
              </a:rPr>
              <a:t>Sofia University "St. Kliment </a:t>
            </a:r>
            <a:r>
              <a:rPr lang="en-US" sz="3300" b="1" dirty="0" err="1">
                <a:solidFill>
                  <a:srgbClr val="000000"/>
                </a:solidFill>
                <a:ea typeface="+mj-lt"/>
                <a:cs typeface="+mj-lt"/>
              </a:rPr>
              <a:t>Ohridski</a:t>
            </a:r>
            <a:r>
              <a:rPr lang="en-US" sz="3300" b="1" dirty="0">
                <a:solidFill>
                  <a:srgbClr val="000000"/>
                </a:solidFill>
                <a:ea typeface="+mj-lt"/>
                <a:cs typeface="+mj-lt"/>
              </a:rPr>
              <a:t>"</a:t>
            </a:r>
            <a:br>
              <a:rPr lang="en-US" sz="4200" b="1" dirty="0">
                <a:solidFill>
                  <a:srgbClr val="000000"/>
                </a:solidFill>
                <a:ea typeface="+mj-lt"/>
                <a:cs typeface="+mj-lt"/>
              </a:rPr>
            </a:br>
            <a:r>
              <a:rPr lang="en-US" sz="2700" dirty="0"/>
              <a:t>Faculty of Physics</a:t>
            </a:r>
            <a:br>
              <a:rPr lang="en-US" sz="2100" dirty="0"/>
            </a:br>
            <a:br>
              <a:rPr lang="en-US" sz="2100" dirty="0"/>
            </a:br>
            <a:r>
              <a:rPr lang="en-US" sz="4200" b="1" dirty="0">
                <a:ea typeface="+mj-lt"/>
                <a:cs typeface="+mj-lt"/>
              </a:rPr>
              <a:t>Tree Level Processes in Quantum Electrodynamics with a Dark Sector Extension</a:t>
            </a:r>
            <a:endParaRPr lang="en-US" sz="4200" b="1">
              <a:solidFill>
                <a:srgbClr val="1F1F1F"/>
              </a:solidFill>
              <a:highlight>
                <a:srgbClr val="FFFFFF"/>
              </a:highlight>
              <a:ea typeface="+mj-lt"/>
              <a:cs typeface="+mj-lt"/>
            </a:endParaRPr>
          </a:p>
        </p:txBody>
      </p:sp>
      <p:sp>
        <p:nvSpPr>
          <p:cNvPr id="3" name="Subtitle 2"/>
          <p:cNvSpPr>
            <a:spLocks noGrp="1"/>
          </p:cNvSpPr>
          <p:nvPr>
            <p:ph type="subTitle" idx="1"/>
          </p:nvPr>
        </p:nvSpPr>
        <p:spPr/>
        <p:txBody>
          <a:bodyPr vert="horz" lIns="137160" tIns="68580" rIns="137160" bIns="68580" rtlCol="0" anchor="t">
            <a:normAutofit lnSpcReduction="10000"/>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US">
              <a:ea typeface="Calibri" panose="020F0502020204030204"/>
              <a:cs typeface="Calibri" panose="020F0502020204030204"/>
            </a:endParaRPr>
          </a:p>
          <a:p>
            <a:pPr algn="ctr"/>
            <a:r>
              <a:rPr lang="en-US"/>
              <a:t>Bachelor Thesis Defense </a:t>
            </a:r>
            <a:endParaRPr lang="en-US">
              <a:ea typeface="Calibri" panose="020F0502020204030204"/>
              <a:cs typeface="Calibri" panose="020F0502020204030204"/>
            </a:endParaRPr>
          </a:p>
          <a:p>
            <a:pPr algn="ctr"/>
            <a:r>
              <a:rPr lang="en-US" b="1"/>
              <a:t>Elina Nestorova</a:t>
            </a:r>
            <a:endParaRPr lang="en-US">
              <a:ea typeface="Calibri" panose="020F0502020204030204"/>
              <a:cs typeface="Calibri" panose="020F0502020204030204"/>
            </a:endParaRPr>
          </a:p>
          <a:p>
            <a:pPr algn="ctr"/>
            <a:r>
              <a:rPr lang="en-US" sz="2700">
                <a:ea typeface="+mn-lt"/>
                <a:cs typeface="+mn-lt"/>
              </a:rPr>
              <a:t>Supervisor: Dr. Momchil Naydenov, Chief Assistant Professor</a:t>
            </a:r>
          </a:p>
          <a:p>
            <a:pPr algn="ctr"/>
            <a:r>
              <a:rPr lang="en-US" sz="2700"/>
              <a:t>Sofia 2026</a:t>
            </a:r>
            <a:endParaRPr lang="en-US" sz="2700" dirty="0">
              <a:ea typeface="Calibri" panose="020F0502020204030204"/>
              <a:cs typeface="Calibri" panose="020F0502020204030204"/>
            </a:endParaRPr>
          </a:p>
        </p:txBody>
      </p:sp>
      <p:pic>
        <p:nvPicPr>
          <p:cNvPr id="4" name="Picture 3" descr="A black and white logo&#10;&#10;AI-generated content may be incorrect.">
            <a:extLst>
              <a:ext uri="{FF2B5EF4-FFF2-40B4-BE49-F238E27FC236}">
                <a16:creationId xmlns:a16="http://schemas.microsoft.com/office/drawing/2014/main" id="{1C57C536-41C5-9D85-35ED-667360D41AA8}"/>
              </a:ext>
            </a:extLst>
          </p:cNvPr>
          <p:cNvPicPr>
            <a:picLocks noChangeAspect="1"/>
          </p:cNvPicPr>
          <p:nvPr/>
        </p:nvPicPr>
        <p:blipFill>
          <a:blip r:embed="rId2"/>
          <a:stretch>
            <a:fillRect/>
          </a:stretch>
        </p:blipFill>
        <p:spPr>
          <a:xfrm>
            <a:off x="8004743" y="412638"/>
            <a:ext cx="2267631" cy="1972356"/>
          </a:xfrm>
          <a:prstGeom prst="rect">
            <a:avLst/>
          </a:prstGeom>
        </p:spPr>
      </p:pic>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3F2F2"/>
        </a:solidFill>
        <a:effectLst/>
      </p:bgPr>
    </p:bg>
    <p:spTree>
      <p:nvGrpSpPr>
        <p:cNvPr id="1" name=""/>
        <p:cNvGrpSpPr/>
        <p:nvPr/>
      </p:nvGrpSpPr>
      <p:grpSpPr>
        <a:xfrm>
          <a:off x="0" y="0"/>
          <a:ext cx="0" cy="0"/>
          <a:chOff x="0" y="0"/>
          <a:chExt cx="0" cy="0"/>
        </a:xfrm>
      </p:grpSpPr>
      <p:sp>
        <p:nvSpPr>
          <p:cNvPr id="2" name="Text 0"/>
          <p:cNvSpPr/>
          <p:nvPr/>
        </p:nvSpPr>
        <p:spPr>
          <a:xfrm>
            <a:off x="1236663" y="1509415"/>
            <a:ext cx="17373442" cy="433784"/>
          </a:xfrm>
          <a:prstGeom prst="rect">
            <a:avLst/>
          </a:prstGeom>
          <a:noFill/>
          <a:ln/>
        </p:spPr>
        <p:txBody>
          <a:bodyPr wrap="square" lIns="25400" tIns="25400" rIns="25400" bIns="25400" rtlCol="0" anchor="t">
            <a:normAutofit/>
          </a:bodyPr>
          <a:lstStyle/>
          <a:p>
            <a:pPr marL="0" indent="0" algn="l">
              <a:lnSpc>
                <a:spcPct val="105140"/>
              </a:lnSpc>
              <a:buNone/>
            </a:pPr>
            <a:r>
              <a:rPr lang="en-US" sz="4650" b="1" kern="0" spc="-70" dirty="0">
                <a:solidFill>
                  <a:srgbClr val="201E1D"/>
                </a:solidFill>
                <a:latin typeface="Arial" pitchFamily="34" charset="0"/>
                <a:ea typeface="Arial" pitchFamily="34" charset="-122"/>
                <a:cs typeface="Arial" pitchFamily="34" charset="-120"/>
              </a:rPr>
              <a:t>Kinematics in the Center-of-Mass Frame</a:t>
            </a:r>
            <a:endParaRPr lang="en-US" sz="4650" dirty="0"/>
          </a:p>
        </p:txBody>
      </p:sp>
      <p:sp>
        <p:nvSpPr>
          <p:cNvPr id="4" name="Text 1"/>
          <p:cNvSpPr/>
          <p:nvPr/>
        </p:nvSpPr>
        <p:spPr>
          <a:xfrm>
            <a:off x="9525000" y="3428603"/>
            <a:ext cx="8256270" cy="248741"/>
          </a:xfrm>
          <a:prstGeom prst="rect">
            <a:avLst/>
          </a:prstGeom>
          <a:noFill/>
          <a:ln/>
        </p:spPr>
        <p:txBody>
          <a:bodyPr wrap="square" lIns="25400" tIns="25400" rIns="25400" bIns="25400" rtlCol="0" anchor="t">
            <a:normAutofit/>
          </a:bodyPr>
          <a:lstStyle/>
          <a:p>
            <a:pPr marL="0" indent="0" algn="l">
              <a:lnSpc>
                <a:spcPct val="97263"/>
              </a:lnSpc>
              <a:buNone/>
            </a:pPr>
            <a:r>
              <a:rPr lang="en-US" sz="2475" b="1" kern="0" spc="-37" dirty="0">
                <a:solidFill>
                  <a:srgbClr val="201E1D"/>
                </a:solidFill>
                <a:latin typeface="Arial" pitchFamily="34" charset="0"/>
                <a:ea typeface="Arial" pitchFamily="34" charset="-122"/>
                <a:cs typeface="Arial" pitchFamily="34" charset="-120"/>
              </a:rPr>
              <a:t>Our energy point</a:t>
            </a:r>
            <a:endParaRPr lang="en-US" sz="2475" dirty="0"/>
          </a:p>
        </p:txBody>
      </p:sp>
      <p:sp>
        <p:nvSpPr>
          <p:cNvPr id="5" name="Text 2"/>
          <p:cNvSpPr/>
          <p:nvPr/>
        </p:nvSpPr>
        <p:spPr>
          <a:xfrm>
            <a:off x="9525000" y="3761978"/>
            <a:ext cx="7730871" cy="1401068"/>
          </a:xfrm>
          <a:prstGeom prst="rect">
            <a:avLst/>
          </a:prstGeom>
          <a:noFill/>
          <a:ln/>
        </p:spPr>
        <p:txBody>
          <a:bodyPr wrap="square" lIns="25400" tIns="25400" rIns="25400" bIns="25400" rtlCol="0" anchor="t">
            <a:noAutofit/>
          </a:bodyPr>
          <a:lstStyle/>
          <a:p>
            <a:pPr algn="just">
              <a:lnSpc>
                <a:spcPct val="199468"/>
              </a:lnSpc>
            </a:pPr>
            <a:r>
              <a:rPr lang="en-US" sz="1600">
                <a:solidFill>
                  <a:srgbClr val="201E1D"/>
                </a:solidFill>
                <a:latin typeface="Arial"/>
                <a:ea typeface="+mn-lt"/>
                <a:cs typeface="Arial"/>
              </a:rPr>
              <a:t>To get numbers, I need to fix a reference frame and specific energies.</a:t>
            </a:r>
            <a:endParaRPr lang="en-US" sz="1600">
              <a:latin typeface="Arial"/>
              <a:cs typeface="Arial"/>
            </a:endParaRPr>
          </a:p>
          <a:p>
            <a:pPr algn="just">
              <a:lnSpc>
                <a:spcPct val="199468"/>
              </a:lnSpc>
            </a:pPr>
            <a:r>
              <a:rPr lang="en-US" sz="1600" dirty="0">
                <a:solidFill>
                  <a:srgbClr val="201E1D"/>
                </a:solidFill>
                <a:latin typeface="Arial"/>
                <a:ea typeface="Arial" pitchFamily="34" charset="-122"/>
                <a:cs typeface="Arial"/>
              </a:rPr>
              <a:t>Each incoming electron carries E = 0.55 GeV, so the total center-of-mass energy is √s = 2E = 1.10 GeV — small enough that the electron mass is negligible (</a:t>
            </a:r>
            <a:r>
              <a:rPr lang="en-US" sz="1600" dirty="0" err="1">
                <a:solidFill>
                  <a:srgbClr val="201E1D"/>
                </a:solidFill>
                <a:latin typeface="Arial"/>
                <a:ea typeface="Arial" pitchFamily="34" charset="-122"/>
                <a:cs typeface="Arial"/>
              </a:rPr>
              <a:t>ultrarelativistic</a:t>
            </a:r>
            <a:r>
              <a:rPr lang="en-US" sz="1600" dirty="0">
                <a:solidFill>
                  <a:srgbClr val="201E1D"/>
                </a:solidFill>
                <a:latin typeface="Arial"/>
                <a:ea typeface="Arial" pitchFamily="34" charset="-122"/>
                <a:cs typeface="Arial"/>
              </a:rPr>
              <a:t> limit).</a:t>
            </a:r>
            <a:endParaRPr lang="en-US" sz="1600">
              <a:latin typeface="Arial"/>
              <a:ea typeface="Calibri"/>
              <a:cs typeface="Calibri"/>
            </a:endParaRPr>
          </a:p>
        </p:txBody>
      </p:sp>
      <p:sp>
        <p:nvSpPr>
          <p:cNvPr id="6" name="Text 3"/>
          <p:cNvSpPr/>
          <p:nvPr/>
        </p:nvSpPr>
        <p:spPr>
          <a:xfrm>
            <a:off x="9525000" y="5842042"/>
            <a:ext cx="7730871" cy="657225"/>
          </a:xfrm>
          <a:prstGeom prst="rect">
            <a:avLst/>
          </a:prstGeom>
          <a:noFill/>
          <a:ln/>
        </p:spPr>
        <p:txBody>
          <a:bodyPr wrap="square" lIns="25400" tIns="25400" rIns="25400" bIns="25400" rtlCol="0" anchor="t">
            <a:normAutofit/>
          </a:bodyPr>
          <a:lstStyle/>
          <a:p>
            <a:pPr>
              <a:lnSpc>
                <a:spcPct val="207447"/>
              </a:lnSpc>
            </a:pPr>
            <a:r>
              <a:rPr lang="en-US" sz="2000">
                <a:solidFill>
                  <a:srgbClr val="006786"/>
                </a:solidFill>
                <a:latin typeface="Arial"/>
                <a:ea typeface="Arial" pitchFamily="34" charset="-122"/>
                <a:cs typeface="Arial"/>
              </a:rPr>
              <a:t>s = 4E²           t = −4E²sin²(θ/2)          u = −4E²cos²(θ/2)</a:t>
            </a:r>
            <a:endParaRPr lang="en-US" sz="2000">
              <a:latin typeface="Arial"/>
              <a:cs typeface="Arial"/>
            </a:endParaRPr>
          </a:p>
        </p:txBody>
      </p:sp>
      <p:sp>
        <p:nvSpPr>
          <p:cNvPr id="7" name="Text 4"/>
          <p:cNvSpPr/>
          <p:nvPr/>
        </p:nvSpPr>
        <p:spPr>
          <a:xfrm>
            <a:off x="9525000" y="6619010"/>
            <a:ext cx="7730871" cy="1401068"/>
          </a:xfrm>
          <a:prstGeom prst="rect">
            <a:avLst/>
          </a:prstGeom>
          <a:noFill/>
          <a:ln/>
        </p:spPr>
        <p:txBody>
          <a:bodyPr wrap="square" lIns="25400" tIns="25400" rIns="25400" bIns="25400" rtlCol="0" anchor="t">
            <a:normAutofit/>
          </a:bodyPr>
          <a:lstStyle/>
          <a:p>
            <a:pPr marL="0" indent="0" algn="just">
              <a:lnSpc>
                <a:spcPct val="199468"/>
              </a:lnSpc>
              <a:buNone/>
            </a:pPr>
            <a:r>
              <a:rPr lang="en-US" sz="2025" dirty="0">
                <a:solidFill>
                  <a:srgbClr val="201E1D"/>
                </a:solidFill>
                <a:latin typeface="Arial" pitchFamily="34" charset="0"/>
                <a:ea typeface="Arial" pitchFamily="34" charset="-122"/>
                <a:cs typeface="Arial" pitchFamily="34" charset="-120"/>
              </a:rPr>
              <a:t>θ is the angle between the incoming electron p₁ and the outgoing electron p₃ — the quantity a detector actually measures.</a:t>
            </a:r>
            <a:endParaRPr lang="en-US" sz="2025" dirty="0"/>
          </a:p>
        </p:txBody>
      </p:sp>
      <p:pic>
        <p:nvPicPr>
          <p:cNvPr id="9" name="Picture 8" descr="A diagram of a line with arrows&#10;&#10;AI-generated content may be incorrect.">
            <a:extLst>
              <a:ext uri="{FF2B5EF4-FFF2-40B4-BE49-F238E27FC236}">
                <a16:creationId xmlns:a16="http://schemas.microsoft.com/office/drawing/2014/main" id="{03A786DE-F9A4-8516-3B30-95F0951B6205}"/>
              </a:ext>
            </a:extLst>
          </p:cNvPr>
          <p:cNvPicPr>
            <a:picLocks noChangeAspect="1"/>
          </p:cNvPicPr>
          <p:nvPr/>
        </p:nvPicPr>
        <p:blipFill>
          <a:blip r:embed="rId3"/>
          <a:stretch>
            <a:fillRect/>
          </a:stretch>
        </p:blipFill>
        <p:spPr>
          <a:xfrm>
            <a:off x="1552575" y="3429000"/>
            <a:ext cx="5233308" cy="3897086"/>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3F2F2"/>
        </a:solidFill>
        <a:effectLst/>
      </p:bgPr>
    </p:bg>
    <p:spTree>
      <p:nvGrpSpPr>
        <p:cNvPr id="1" name=""/>
        <p:cNvGrpSpPr/>
        <p:nvPr/>
      </p:nvGrpSpPr>
      <p:grpSpPr>
        <a:xfrm>
          <a:off x="0" y="0"/>
          <a:ext cx="0" cy="0"/>
          <a:chOff x="0" y="0"/>
          <a:chExt cx="0" cy="0"/>
        </a:xfrm>
      </p:grpSpPr>
      <p:sp>
        <p:nvSpPr>
          <p:cNvPr id="2" name="Shape 0"/>
          <p:cNvSpPr/>
          <p:nvPr/>
        </p:nvSpPr>
        <p:spPr>
          <a:xfrm>
            <a:off x="7362520" y="-10287000"/>
            <a:ext cx="16840809" cy="20574000"/>
          </a:xfrm>
          <a:prstGeom prst="rect">
            <a:avLst/>
          </a:prstGeom>
          <a:gradFill rotWithShape="1">
            <a:gsLst>
              <a:gs pos="0">
                <a:srgbClr val="EDBB00">
                  <a:alpha val="100000"/>
                </a:srgbClr>
              </a:gs>
              <a:gs pos="50000">
                <a:srgbClr val="EDBB00">
                  <a:alpha val="100000"/>
                </a:srgbClr>
              </a:gs>
              <a:gs pos="100000">
                <a:srgbClr val="EDBB00">
                  <a:alpha val="0"/>
                </a:srgbClr>
              </a:gs>
            </a:gsLst>
            <a:path path="circle">
              <a:fillToRect l="50000" t="50000" r="50000" b="50000"/>
            </a:path>
          </a:gradFill>
          <a:ln/>
        </p:spPr>
      </p:sp>
      <p:sp>
        <p:nvSpPr>
          <p:cNvPr id="5" name="Shape 3"/>
          <p:cNvSpPr/>
          <p:nvPr/>
        </p:nvSpPr>
        <p:spPr>
          <a:xfrm>
            <a:off x="3752850" y="190500"/>
            <a:ext cx="152400" cy="152400"/>
          </a:xfrm>
          <a:prstGeom prst="rect">
            <a:avLst/>
          </a:prstGeom>
          <a:solidFill>
            <a:srgbClr val="0088B0"/>
          </a:solidFill>
          <a:ln w="6350">
            <a:solidFill>
              <a:srgbClr val="1F1F1F">
                <a:alpha val="16000"/>
              </a:srgbClr>
            </a:solidFill>
            <a:prstDash val="solid"/>
          </a:ln>
        </p:spPr>
      </p:sp>
      <p:sp>
        <p:nvSpPr>
          <p:cNvPr id="6" name="Shape 4"/>
          <p:cNvSpPr/>
          <p:nvPr/>
        </p:nvSpPr>
        <p:spPr>
          <a:xfrm>
            <a:off x="3895725" y="190500"/>
            <a:ext cx="152400" cy="152400"/>
          </a:xfrm>
          <a:prstGeom prst="rect">
            <a:avLst/>
          </a:prstGeom>
          <a:solidFill>
            <a:srgbClr val="D6006C"/>
          </a:solidFill>
          <a:ln w="6350">
            <a:solidFill>
              <a:srgbClr val="1F1F1F">
                <a:alpha val="16000"/>
              </a:srgbClr>
            </a:solidFill>
            <a:prstDash val="solid"/>
          </a:ln>
        </p:spPr>
      </p:sp>
      <p:sp>
        <p:nvSpPr>
          <p:cNvPr id="7" name="Shape 5"/>
          <p:cNvSpPr/>
          <p:nvPr/>
        </p:nvSpPr>
        <p:spPr>
          <a:xfrm>
            <a:off x="4038600" y="190500"/>
            <a:ext cx="152400" cy="152400"/>
          </a:xfrm>
          <a:prstGeom prst="rect">
            <a:avLst/>
          </a:prstGeom>
          <a:solidFill>
            <a:srgbClr val="EDBB00"/>
          </a:solidFill>
          <a:ln w="6350">
            <a:solidFill>
              <a:srgbClr val="1F1F1F">
                <a:alpha val="16000"/>
              </a:srgbClr>
            </a:solidFill>
            <a:prstDash val="solid"/>
          </a:ln>
        </p:spPr>
      </p:sp>
      <p:sp>
        <p:nvSpPr>
          <p:cNvPr id="8" name="Shape 6"/>
          <p:cNvSpPr/>
          <p:nvPr/>
        </p:nvSpPr>
        <p:spPr>
          <a:xfrm>
            <a:off x="4181475" y="190500"/>
            <a:ext cx="152400" cy="152400"/>
          </a:xfrm>
          <a:prstGeom prst="rect">
            <a:avLst/>
          </a:prstGeom>
          <a:gradFill rotWithShape="1">
            <a:gsLst>
              <a:gs pos="0">
                <a:srgbClr val="0088B0">
                  <a:alpha val="100000"/>
                </a:srgbClr>
              </a:gs>
              <a:gs pos="100000">
                <a:srgbClr val="0088B0">
                  <a:alpha val="100000"/>
                </a:srgbClr>
              </a:gs>
            </a:gsLst>
            <a:lin ang="5400000" scaled="0"/>
          </a:gradFill>
          <a:ln w="6350">
            <a:solidFill>
              <a:srgbClr val="1F1F1F">
                <a:alpha val="16000"/>
              </a:srgbClr>
            </a:solidFill>
            <a:prstDash val="solid"/>
          </a:ln>
        </p:spPr>
      </p:sp>
      <p:sp>
        <p:nvSpPr>
          <p:cNvPr id="9" name="Shape 7"/>
          <p:cNvSpPr/>
          <p:nvPr/>
        </p:nvSpPr>
        <p:spPr>
          <a:xfrm>
            <a:off x="4324350" y="190500"/>
            <a:ext cx="152400" cy="152400"/>
          </a:xfrm>
          <a:prstGeom prst="rect">
            <a:avLst/>
          </a:prstGeom>
          <a:gradFill rotWithShape="1">
            <a:gsLst>
              <a:gs pos="0">
                <a:srgbClr val="D6006C">
                  <a:alpha val="100000"/>
                </a:srgbClr>
              </a:gs>
              <a:gs pos="100000">
                <a:srgbClr val="D6006C">
                  <a:alpha val="100000"/>
                </a:srgbClr>
              </a:gs>
            </a:gsLst>
            <a:lin ang="5400000" scaled="0"/>
          </a:gradFill>
          <a:ln w="6350">
            <a:solidFill>
              <a:srgbClr val="1F1F1F">
                <a:alpha val="16000"/>
              </a:srgbClr>
            </a:solidFill>
            <a:prstDash val="solid"/>
          </a:ln>
        </p:spPr>
      </p:sp>
      <p:sp>
        <p:nvSpPr>
          <p:cNvPr id="10" name="Shape 8"/>
          <p:cNvSpPr/>
          <p:nvPr/>
        </p:nvSpPr>
        <p:spPr>
          <a:xfrm>
            <a:off x="4467225" y="190500"/>
            <a:ext cx="152400" cy="152400"/>
          </a:xfrm>
          <a:prstGeom prst="rect">
            <a:avLst/>
          </a:prstGeom>
          <a:gradFill rotWithShape="1">
            <a:gsLst>
              <a:gs pos="0">
                <a:srgbClr val="0088B0">
                  <a:alpha val="100000"/>
                </a:srgbClr>
              </a:gs>
              <a:gs pos="100000">
                <a:srgbClr val="0088B0">
                  <a:alpha val="100000"/>
                </a:srgbClr>
              </a:gs>
            </a:gsLst>
            <a:lin ang="5400000" scaled="0"/>
          </a:gradFill>
          <a:ln w="6350">
            <a:solidFill>
              <a:srgbClr val="1F1F1F">
                <a:alpha val="16000"/>
              </a:srgbClr>
            </a:solidFill>
            <a:prstDash val="solid"/>
          </a:ln>
        </p:spPr>
      </p:sp>
      <p:sp>
        <p:nvSpPr>
          <p:cNvPr id="11" name="Shape 9"/>
          <p:cNvSpPr/>
          <p:nvPr/>
        </p:nvSpPr>
        <p:spPr>
          <a:xfrm>
            <a:off x="4610100" y="190500"/>
            <a:ext cx="152400" cy="152400"/>
          </a:xfrm>
          <a:prstGeom prst="rect">
            <a:avLst/>
          </a:prstGeom>
          <a:gradFill rotWithShape="1">
            <a:gsLst>
              <a:gs pos="0">
                <a:srgbClr val="0088B0">
                  <a:alpha val="100000"/>
                </a:srgbClr>
              </a:gs>
              <a:gs pos="100000">
                <a:srgbClr val="0088B0">
                  <a:alpha val="100000"/>
                </a:srgbClr>
              </a:gs>
            </a:gsLst>
            <a:lin ang="5400000" scaled="0"/>
          </a:gradFill>
          <a:ln w="6350">
            <a:solidFill>
              <a:srgbClr val="1F1F1F">
                <a:alpha val="16000"/>
              </a:srgbClr>
            </a:solidFill>
            <a:prstDash val="solid"/>
          </a:ln>
        </p:spPr>
      </p:sp>
      <p:sp>
        <p:nvSpPr>
          <p:cNvPr id="12" name="Shape 10"/>
          <p:cNvSpPr/>
          <p:nvPr/>
        </p:nvSpPr>
        <p:spPr>
          <a:xfrm>
            <a:off x="4752975" y="190500"/>
            <a:ext cx="152400" cy="152400"/>
          </a:xfrm>
          <a:prstGeom prst="rect">
            <a:avLst/>
          </a:prstGeom>
          <a:solidFill>
            <a:srgbClr val="201E1D"/>
          </a:solidFill>
          <a:ln w="6350">
            <a:solidFill>
              <a:srgbClr val="1F1F1F">
                <a:alpha val="16000"/>
              </a:srgbClr>
            </a:solidFill>
            <a:prstDash val="solid"/>
          </a:ln>
        </p:spPr>
      </p:sp>
      <p:sp>
        <p:nvSpPr>
          <p:cNvPr id="13" name="Shape 11"/>
          <p:cNvSpPr/>
          <p:nvPr/>
        </p:nvSpPr>
        <p:spPr>
          <a:xfrm>
            <a:off x="3609975" y="9944100"/>
            <a:ext cx="152400" cy="152400"/>
          </a:xfrm>
          <a:prstGeom prst="rect">
            <a:avLst/>
          </a:prstGeom>
          <a:solidFill>
            <a:srgbClr val="201E1D"/>
          </a:solidFill>
          <a:ln w="6350">
            <a:solidFill>
              <a:srgbClr val="1F1F1F">
                <a:alpha val="16000"/>
              </a:srgbClr>
            </a:solidFill>
            <a:prstDash val="solid"/>
          </a:ln>
        </p:spPr>
      </p:sp>
      <p:sp>
        <p:nvSpPr>
          <p:cNvPr id="14" name="Shape 12"/>
          <p:cNvSpPr/>
          <p:nvPr/>
        </p:nvSpPr>
        <p:spPr>
          <a:xfrm>
            <a:off x="3752850" y="9944100"/>
            <a:ext cx="152400" cy="152400"/>
          </a:xfrm>
          <a:prstGeom prst="rect">
            <a:avLst/>
          </a:prstGeom>
          <a:solidFill>
            <a:srgbClr val="373534"/>
          </a:solidFill>
          <a:ln w="6350">
            <a:solidFill>
              <a:srgbClr val="1F1F1F">
                <a:alpha val="16000"/>
              </a:srgbClr>
            </a:solidFill>
            <a:prstDash val="solid"/>
          </a:ln>
        </p:spPr>
      </p:sp>
      <p:sp>
        <p:nvSpPr>
          <p:cNvPr id="15" name="Shape 13"/>
          <p:cNvSpPr/>
          <p:nvPr/>
        </p:nvSpPr>
        <p:spPr>
          <a:xfrm>
            <a:off x="3895725" y="9944100"/>
            <a:ext cx="152400" cy="152400"/>
          </a:xfrm>
          <a:prstGeom prst="rect">
            <a:avLst/>
          </a:prstGeom>
          <a:solidFill>
            <a:srgbClr val="4E4D4C"/>
          </a:solidFill>
          <a:ln w="6350">
            <a:solidFill>
              <a:srgbClr val="1F1F1F">
                <a:alpha val="16000"/>
              </a:srgbClr>
            </a:solidFill>
            <a:prstDash val="solid"/>
          </a:ln>
        </p:spPr>
      </p:sp>
      <p:sp>
        <p:nvSpPr>
          <p:cNvPr id="16" name="Shape 14"/>
          <p:cNvSpPr/>
          <p:nvPr/>
        </p:nvSpPr>
        <p:spPr>
          <a:xfrm>
            <a:off x="4038600" y="9944100"/>
            <a:ext cx="152400" cy="152400"/>
          </a:xfrm>
          <a:prstGeom prst="rect">
            <a:avLst/>
          </a:prstGeom>
          <a:solidFill>
            <a:srgbClr val="666463"/>
          </a:solidFill>
          <a:ln w="6350">
            <a:solidFill>
              <a:srgbClr val="1F1F1F">
                <a:alpha val="16000"/>
              </a:srgbClr>
            </a:solidFill>
            <a:prstDash val="solid"/>
          </a:ln>
        </p:spPr>
      </p:sp>
      <p:sp>
        <p:nvSpPr>
          <p:cNvPr id="17" name="Shape 15"/>
          <p:cNvSpPr/>
          <p:nvPr/>
        </p:nvSpPr>
        <p:spPr>
          <a:xfrm>
            <a:off x="4181475" y="9944100"/>
            <a:ext cx="152400" cy="152400"/>
          </a:xfrm>
          <a:prstGeom prst="rect">
            <a:avLst/>
          </a:prstGeom>
          <a:solidFill>
            <a:srgbClr val="7D7B7B"/>
          </a:solidFill>
          <a:ln w="6350">
            <a:solidFill>
              <a:srgbClr val="1F1F1F">
                <a:alpha val="16000"/>
              </a:srgbClr>
            </a:solidFill>
            <a:prstDash val="solid"/>
          </a:ln>
        </p:spPr>
      </p:sp>
      <p:sp>
        <p:nvSpPr>
          <p:cNvPr id="18" name="Shape 16"/>
          <p:cNvSpPr/>
          <p:nvPr/>
        </p:nvSpPr>
        <p:spPr>
          <a:xfrm>
            <a:off x="4324350" y="9944100"/>
            <a:ext cx="152400" cy="152400"/>
          </a:xfrm>
          <a:prstGeom prst="rect">
            <a:avLst/>
          </a:prstGeom>
          <a:solidFill>
            <a:srgbClr val="969594"/>
          </a:solidFill>
          <a:ln w="6350">
            <a:solidFill>
              <a:srgbClr val="1F1F1F">
                <a:alpha val="16000"/>
              </a:srgbClr>
            </a:solidFill>
            <a:prstDash val="solid"/>
          </a:ln>
        </p:spPr>
      </p:sp>
      <p:sp>
        <p:nvSpPr>
          <p:cNvPr id="19" name="Shape 17"/>
          <p:cNvSpPr/>
          <p:nvPr/>
        </p:nvSpPr>
        <p:spPr>
          <a:xfrm>
            <a:off x="4467225" y="9944100"/>
            <a:ext cx="152400" cy="152400"/>
          </a:xfrm>
          <a:prstGeom prst="rect">
            <a:avLst/>
          </a:prstGeom>
          <a:solidFill>
            <a:srgbClr val="ADACAC"/>
          </a:solidFill>
          <a:ln w="6350">
            <a:solidFill>
              <a:srgbClr val="1F1F1F">
                <a:alpha val="16000"/>
              </a:srgbClr>
            </a:solidFill>
            <a:prstDash val="solid"/>
          </a:ln>
        </p:spPr>
      </p:sp>
      <p:sp>
        <p:nvSpPr>
          <p:cNvPr id="20" name="Shape 18"/>
          <p:cNvSpPr/>
          <p:nvPr/>
        </p:nvSpPr>
        <p:spPr>
          <a:xfrm>
            <a:off x="4610100" y="9944100"/>
            <a:ext cx="152400" cy="152400"/>
          </a:xfrm>
          <a:prstGeom prst="rect">
            <a:avLst/>
          </a:prstGeom>
          <a:solidFill>
            <a:srgbClr val="C5C3C3"/>
          </a:solidFill>
          <a:ln w="6350">
            <a:solidFill>
              <a:srgbClr val="1F1F1F">
                <a:alpha val="16000"/>
              </a:srgbClr>
            </a:solidFill>
            <a:prstDash val="solid"/>
          </a:ln>
        </p:spPr>
      </p:sp>
      <p:sp>
        <p:nvSpPr>
          <p:cNvPr id="21" name="Shape 19"/>
          <p:cNvSpPr/>
          <p:nvPr/>
        </p:nvSpPr>
        <p:spPr>
          <a:xfrm>
            <a:off x="4752975" y="9944100"/>
            <a:ext cx="152400" cy="152400"/>
          </a:xfrm>
          <a:prstGeom prst="rect">
            <a:avLst/>
          </a:prstGeom>
          <a:solidFill>
            <a:srgbClr val="DCDBDB"/>
          </a:solidFill>
          <a:ln w="6350">
            <a:solidFill>
              <a:srgbClr val="1F1F1F">
                <a:alpha val="16000"/>
              </a:srgbClr>
            </a:solidFill>
            <a:prstDash val="solid"/>
          </a:ln>
        </p:spPr>
      </p:sp>
      <p:sp>
        <p:nvSpPr>
          <p:cNvPr id="22" name="Shape 20"/>
          <p:cNvSpPr/>
          <p:nvPr/>
        </p:nvSpPr>
        <p:spPr>
          <a:xfrm>
            <a:off x="4895850" y="9944100"/>
            <a:ext cx="152400" cy="152400"/>
          </a:xfrm>
          <a:prstGeom prst="rect">
            <a:avLst/>
          </a:prstGeom>
          <a:solidFill>
            <a:srgbClr val="F3F2F2"/>
          </a:solidFill>
          <a:ln w="6350">
            <a:solidFill>
              <a:srgbClr val="1F1F1F">
                <a:alpha val="16000"/>
              </a:srgbClr>
            </a:solidFill>
            <a:prstDash val="solid"/>
          </a:ln>
        </p:spPr>
      </p:sp>
      <p:sp>
        <p:nvSpPr>
          <p:cNvPr id="23" name="Text 21"/>
          <p:cNvSpPr/>
          <p:nvPr/>
        </p:nvSpPr>
        <p:spPr>
          <a:xfrm>
            <a:off x="1236663" y="1509415"/>
            <a:ext cx="11326178" cy="433784"/>
          </a:xfrm>
          <a:prstGeom prst="rect">
            <a:avLst/>
          </a:prstGeom>
          <a:noFill/>
          <a:ln/>
        </p:spPr>
        <p:txBody>
          <a:bodyPr wrap="square" lIns="25400" tIns="25400" rIns="25400" bIns="25400" rtlCol="0" anchor="t">
            <a:normAutofit/>
          </a:bodyPr>
          <a:lstStyle/>
          <a:p>
            <a:pPr marL="0" indent="0" algn="l">
              <a:lnSpc>
                <a:spcPct val="105140"/>
              </a:lnSpc>
              <a:buNone/>
            </a:pPr>
            <a:r>
              <a:rPr lang="en-US" sz="4650" b="1" kern="0" spc="-70" dirty="0">
                <a:solidFill>
                  <a:srgbClr val="201E1D"/>
                </a:solidFill>
                <a:latin typeface="Arial" pitchFamily="34" charset="0"/>
                <a:ea typeface="Arial" pitchFamily="34" charset="-122"/>
                <a:cs typeface="Arial" pitchFamily="34" charset="-120"/>
              </a:rPr>
              <a:t>Scattering Amplitude &amp; Cross Section</a:t>
            </a:r>
            <a:endParaRPr lang="en-US" sz="4650" dirty="0"/>
          </a:p>
        </p:txBody>
      </p:sp>
      <p:sp>
        <p:nvSpPr>
          <p:cNvPr id="24" name="Shape 22"/>
          <p:cNvSpPr/>
          <p:nvPr/>
        </p:nvSpPr>
        <p:spPr>
          <a:xfrm>
            <a:off x="790972" y="3783409"/>
            <a:ext cx="4020245" cy="2773561"/>
          </a:xfrm>
          <a:prstGeom prst="rect">
            <a:avLst/>
          </a:prstGeom>
          <a:solidFill>
            <a:srgbClr val="F3F2F2"/>
          </a:solidFill>
          <a:ln/>
        </p:spPr>
      </p:sp>
      <p:sp>
        <p:nvSpPr>
          <p:cNvPr id="25" name="Text 23"/>
          <p:cNvSpPr/>
          <p:nvPr/>
        </p:nvSpPr>
        <p:spPr>
          <a:xfrm>
            <a:off x="1156692" y="3035300"/>
            <a:ext cx="3617684" cy="4216400"/>
          </a:xfrm>
          <a:prstGeom prst="rect">
            <a:avLst/>
          </a:prstGeom>
          <a:noFill/>
          <a:ln/>
          <a:effectLst>
            <a:outerShdw blurRad="101600" dist="133591" dir="2100000" algn="bl" rotWithShape="0">
              <a:srgbClr val="F3F2F2">
                <a:alpha val="100000"/>
              </a:srgbClr>
            </a:outerShdw>
          </a:effectLst>
        </p:spPr>
        <p:txBody>
          <a:bodyPr wrap="square" lIns="25400" tIns="25400" rIns="25400" bIns="25400" rtlCol="0" anchor="t">
            <a:normAutofit/>
          </a:bodyPr>
          <a:lstStyle/>
          <a:p>
            <a:pPr marL="0" indent="0" algn="l">
              <a:lnSpc>
                <a:spcPct val="78119"/>
              </a:lnSpc>
              <a:buNone/>
            </a:pPr>
            <a:r>
              <a:rPr lang="en-US" sz="24000" b="1" kern="0" spc="-480" dirty="0">
                <a:solidFill>
                  <a:srgbClr val="F3F2F2"/>
                </a:solidFill>
                <a:latin typeface="Arial" pitchFamily="34" charset="0"/>
                <a:ea typeface="Arial" pitchFamily="34" charset="-122"/>
                <a:cs typeface="Arial" pitchFamily="34" charset="-120"/>
              </a:rPr>
              <a:t>03</a:t>
            </a:r>
            <a:endParaRPr lang="en-US" sz="24000" dirty="0"/>
          </a:p>
        </p:txBody>
      </p:sp>
      <p:sp>
        <p:nvSpPr>
          <p:cNvPr id="26" name="Text 24"/>
          <p:cNvSpPr/>
          <p:nvPr/>
        </p:nvSpPr>
        <p:spPr>
          <a:xfrm>
            <a:off x="1156692" y="4149130"/>
            <a:ext cx="3617684" cy="2080220"/>
          </a:xfrm>
          <a:prstGeom prst="rect">
            <a:avLst/>
          </a:prstGeom>
          <a:noFill/>
          <a:ln/>
        </p:spPr>
        <p:txBody>
          <a:bodyPr wrap="square" lIns="25400" tIns="25400" rIns="25400" bIns="25400" rtlCol="0" anchor="t">
            <a:normAutofit fontScale="85000" lnSpcReduction="20000"/>
          </a:bodyPr>
          <a:lstStyle/>
          <a:p>
            <a:pPr marL="0" indent="0" algn="l">
              <a:lnSpc>
                <a:spcPct val="78119"/>
              </a:lnSpc>
              <a:buNone/>
            </a:pPr>
            <a:endParaRPr lang="en-US" sz="24000" b="1" kern="0" spc="-480" dirty="0">
              <a:solidFill>
                <a:srgbClr val="0088B0"/>
              </a:solidFill>
              <a:latin typeface="Arial"/>
              <a:cs typeface="Arial"/>
            </a:endParaRPr>
          </a:p>
        </p:txBody>
      </p:sp>
      <p:sp>
        <p:nvSpPr>
          <p:cNvPr id="27" name="Text 25"/>
          <p:cNvSpPr/>
          <p:nvPr/>
        </p:nvSpPr>
        <p:spPr>
          <a:xfrm>
            <a:off x="4973716" y="4662652"/>
            <a:ext cx="3617684" cy="2080220"/>
          </a:xfrm>
          <a:prstGeom prst="rect">
            <a:avLst/>
          </a:prstGeom>
          <a:noFill/>
          <a:ln/>
        </p:spPr>
        <p:txBody>
          <a:bodyPr wrap="square" lIns="25400" tIns="25400" rIns="25400" bIns="25400" rtlCol="0" anchor="t">
            <a:normAutofit fontScale="85000" lnSpcReduction="20000"/>
          </a:bodyPr>
          <a:lstStyle/>
          <a:p>
            <a:pPr marL="0" indent="0" algn="l">
              <a:lnSpc>
                <a:spcPct val="78119"/>
              </a:lnSpc>
              <a:buNone/>
            </a:pPr>
            <a:endParaRPr lang="en-US" sz="24000" b="1" kern="0" spc="-480" dirty="0">
              <a:solidFill>
                <a:srgbClr val="D6006C"/>
              </a:solidFill>
              <a:latin typeface="Arial"/>
              <a:cs typeface="Arial"/>
            </a:endParaRPr>
          </a:p>
        </p:txBody>
      </p:sp>
      <p:sp>
        <p:nvSpPr>
          <p:cNvPr id="28" name="Text 26"/>
          <p:cNvSpPr/>
          <p:nvPr/>
        </p:nvSpPr>
        <p:spPr>
          <a:xfrm>
            <a:off x="1161595" y="4466652"/>
            <a:ext cx="3617684" cy="2080220"/>
          </a:xfrm>
          <a:prstGeom prst="rect">
            <a:avLst/>
          </a:prstGeom>
          <a:noFill/>
          <a:ln/>
        </p:spPr>
        <p:txBody>
          <a:bodyPr wrap="square" lIns="25400" tIns="25400" rIns="25400" bIns="25400" rtlCol="0" anchor="t">
            <a:normAutofit fontScale="85000" lnSpcReduction="20000"/>
          </a:bodyPr>
          <a:lstStyle/>
          <a:p>
            <a:pPr marL="0" indent="0" algn="l">
              <a:lnSpc>
                <a:spcPct val="78119"/>
              </a:lnSpc>
              <a:buNone/>
            </a:pPr>
            <a:r>
              <a:rPr lang="en-US" sz="24000" b="1" kern="0" spc="-480">
                <a:solidFill>
                  <a:srgbClr val="EDBB00"/>
                </a:solidFill>
                <a:latin typeface="Arial"/>
                <a:cs typeface="Arial"/>
              </a:rPr>
              <a:t>3</a:t>
            </a:r>
            <a:endParaRPr lang="en-US" sz="24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3F2F2"/>
        </a:solidFill>
        <a:effectLst/>
      </p:bgPr>
    </p:bg>
    <p:spTree>
      <p:nvGrpSpPr>
        <p:cNvPr id="1" name=""/>
        <p:cNvGrpSpPr/>
        <p:nvPr/>
      </p:nvGrpSpPr>
      <p:grpSpPr>
        <a:xfrm>
          <a:off x="0" y="0"/>
          <a:ext cx="0" cy="0"/>
          <a:chOff x="0" y="0"/>
          <a:chExt cx="0" cy="0"/>
        </a:xfrm>
      </p:grpSpPr>
      <p:sp>
        <p:nvSpPr>
          <p:cNvPr id="2" name="Text 0"/>
          <p:cNvSpPr/>
          <p:nvPr/>
        </p:nvSpPr>
        <p:spPr>
          <a:xfrm>
            <a:off x="1236663" y="1509415"/>
            <a:ext cx="17373442" cy="433784"/>
          </a:xfrm>
          <a:prstGeom prst="rect">
            <a:avLst/>
          </a:prstGeom>
          <a:noFill/>
          <a:ln/>
        </p:spPr>
        <p:txBody>
          <a:bodyPr wrap="square" lIns="25400" tIns="25400" rIns="25400" bIns="25400" rtlCol="0" anchor="t">
            <a:normAutofit/>
          </a:bodyPr>
          <a:lstStyle/>
          <a:p>
            <a:pPr marL="0" indent="0" algn="l">
              <a:lnSpc>
                <a:spcPct val="105140"/>
              </a:lnSpc>
              <a:buNone/>
            </a:pPr>
            <a:r>
              <a:rPr lang="en-US" sz="4650" b="1" kern="0" spc="-70" dirty="0">
                <a:solidFill>
                  <a:srgbClr val="201E1D"/>
                </a:solidFill>
                <a:latin typeface="Arial" pitchFamily="34" charset="0"/>
                <a:ea typeface="Arial" pitchFamily="34" charset="-122"/>
                <a:cs typeface="Arial" pitchFamily="34" charset="-120"/>
              </a:rPr>
              <a:t>Spin-Averaged Squared Amplitude</a:t>
            </a:r>
            <a:endParaRPr lang="en-US" sz="4650" dirty="0"/>
          </a:p>
        </p:txBody>
      </p:sp>
      <p:sp>
        <p:nvSpPr>
          <p:cNvPr id="4" name="Text 2"/>
          <p:cNvSpPr/>
          <p:nvPr/>
        </p:nvSpPr>
        <p:spPr>
          <a:xfrm>
            <a:off x="1086968" y="4490779"/>
            <a:ext cx="16107728" cy="4750093"/>
          </a:xfrm>
          <a:prstGeom prst="rect">
            <a:avLst/>
          </a:prstGeom>
          <a:noFill/>
          <a:ln/>
        </p:spPr>
        <p:txBody>
          <a:bodyPr wrap="square" lIns="25400" tIns="25400" rIns="25400" bIns="25400" rtlCol="0" anchor="t">
            <a:normAutofit/>
          </a:bodyPr>
          <a:lstStyle/>
          <a:p>
            <a:pPr marL="342900" indent="-342900">
              <a:lnSpc>
                <a:spcPct val="173684"/>
              </a:lnSpc>
              <a:buFont typeface="Arial"/>
              <a:buChar char="•"/>
            </a:pPr>
            <a:r>
              <a:rPr lang="en-US" sz="2450">
                <a:solidFill>
                  <a:srgbClr val="201E1D"/>
                </a:solidFill>
                <a:ea typeface="+mn-lt"/>
                <a:cs typeface="+mn-lt"/>
              </a:rPr>
              <a:t>What we actually measure in an experiment isn't the amplitude M itself, but its absolute value squared, averaged over the spins of the incoming particles</a:t>
            </a:r>
            <a:endParaRPr lang="en-US" sz="2450" dirty="0">
              <a:solidFill>
                <a:srgbClr val="201E1D"/>
              </a:solidFill>
              <a:latin typeface="Arial"/>
              <a:ea typeface="Arial" pitchFamily="34" charset="-122"/>
              <a:cs typeface="Arial"/>
            </a:endParaRPr>
          </a:p>
          <a:p>
            <a:pPr marL="342900" indent="-342900" algn="l">
              <a:lnSpc>
                <a:spcPct val="173684"/>
              </a:lnSpc>
              <a:buFont typeface="Arial"/>
              <a:buChar char="•"/>
            </a:pPr>
            <a:r>
              <a:rPr lang="en-US" sz="2450">
                <a:solidFill>
                  <a:srgbClr val="201E1D"/>
                </a:solidFill>
                <a:latin typeface="Arial"/>
                <a:ea typeface="Arial" pitchFamily="34" charset="-122"/>
                <a:cs typeface="Arial"/>
              </a:rPr>
              <a:t>The factor ¼ averages over the 2×2 spin states of the two incoming electrons</a:t>
            </a:r>
            <a:endParaRPr lang="en-US" sz="2450">
              <a:latin typeface="Arial"/>
              <a:ea typeface="Calibri" panose="020F0502020204030204"/>
              <a:cs typeface="Calibri"/>
            </a:endParaRPr>
          </a:p>
          <a:p>
            <a:pPr marL="342900" indent="-342900" algn="l">
              <a:lnSpc>
                <a:spcPct val="173684"/>
              </a:lnSpc>
              <a:buFont typeface="Arial"/>
              <a:buChar char="•"/>
            </a:pPr>
            <a:r>
              <a:rPr lang="en-US" sz="2475" dirty="0">
                <a:solidFill>
                  <a:srgbClr val="201E1D"/>
                </a:solidFill>
                <a:latin typeface="Arial" pitchFamily="34" charset="0"/>
                <a:ea typeface="Arial" pitchFamily="34" charset="-122"/>
                <a:cs typeface="Arial" pitchFamily="34" charset="-120"/>
              </a:rPr>
              <a:t>Pure t-channel term, ∝ |AB|² / t² — direct photon exchange</a:t>
            </a:r>
            <a:endParaRPr lang="en-US" sz="2475" dirty="0">
              <a:ea typeface="Calibri" panose="020F0502020204030204"/>
              <a:cs typeface="Calibri" panose="020F0502020204030204"/>
            </a:endParaRPr>
          </a:p>
          <a:p>
            <a:pPr marL="342900" indent="-342900" algn="l">
              <a:lnSpc>
                <a:spcPct val="173684"/>
              </a:lnSpc>
              <a:buFont typeface="Arial"/>
              <a:buChar char="•"/>
            </a:pPr>
            <a:r>
              <a:rPr lang="en-US" sz="2475" dirty="0">
                <a:solidFill>
                  <a:srgbClr val="201E1D"/>
                </a:solidFill>
                <a:latin typeface="Arial" pitchFamily="34" charset="0"/>
                <a:ea typeface="Arial" pitchFamily="34" charset="-122"/>
                <a:cs typeface="Arial" pitchFamily="34" charset="-120"/>
              </a:rPr>
              <a:t>Pure u-channel term, ∝ |CD|² / u² — exchange photon diagram</a:t>
            </a:r>
            <a:endParaRPr lang="en-US" sz="2475" dirty="0">
              <a:ea typeface="Calibri" panose="020F0502020204030204"/>
              <a:cs typeface="Calibri" panose="020F0502020204030204"/>
            </a:endParaRPr>
          </a:p>
          <a:p>
            <a:pPr marL="342900" indent="-342900" algn="l">
              <a:lnSpc>
                <a:spcPct val="173684"/>
              </a:lnSpc>
              <a:buFont typeface="Arial"/>
              <a:buChar char="•"/>
            </a:pPr>
            <a:r>
              <a:rPr lang="en-US" sz="2450" dirty="0">
                <a:solidFill>
                  <a:srgbClr val="201E1D"/>
                </a:solidFill>
                <a:latin typeface="Arial"/>
                <a:ea typeface="Arial" pitchFamily="34" charset="-122"/>
                <a:cs typeface="Arial"/>
              </a:rPr>
              <a:t>Interference term, ∝ Re(AB(CD)*) / (</a:t>
            </a:r>
            <a:r>
              <a:rPr lang="en-US" sz="2450" dirty="0" err="1">
                <a:solidFill>
                  <a:srgbClr val="201E1D"/>
                </a:solidFill>
                <a:latin typeface="Arial"/>
                <a:ea typeface="Arial" pitchFamily="34" charset="-122"/>
                <a:cs typeface="Arial"/>
              </a:rPr>
              <a:t>tu</a:t>
            </a:r>
            <a:r>
              <a:rPr lang="en-US" sz="2450" dirty="0">
                <a:solidFill>
                  <a:srgbClr val="201E1D"/>
                </a:solidFill>
                <a:latin typeface="Arial"/>
                <a:ea typeface="Arial" pitchFamily="34" charset="-122"/>
                <a:cs typeface="Arial"/>
              </a:rPr>
              <a:t>) — essential precisely because the final-state electrons are indistinguishable</a:t>
            </a:r>
            <a:endParaRPr lang="en-US" sz="2450" dirty="0">
              <a:latin typeface="Arial"/>
              <a:ea typeface="Calibri" panose="020F0502020204030204"/>
              <a:cs typeface="Arial"/>
            </a:endParaRPr>
          </a:p>
        </p:txBody>
      </p:sp>
      <p:pic>
        <p:nvPicPr>
          <p:cNvPr id="6" name="Picture 5" descr="A black and white symbol&#10;&#10;AI-generated content may be incorrect.">
            <a:extLst>
              <a:ext uri="{FF2B5EF4-FFF2-40B4-BE49-F238E27FC236}">
                <a16:creationId xmlns:a16="http://schemas.microsoft.com/office/drawing/2014/main" id="{E1008C27-FAB0-B8FD-4C6D-2AC19C7F163F}"/>
              </a:ext>
            </a:extLst>
          </p:cNvPr>
          <p:cNvPicPr>
            <a:picLocks noChangeAspect="1"/>
          </p:cNvPicPr>
          <p:nvPr/>
        </p:nvPicPr>
        <p:blipFill>
          <a:blip r:embed="rId3"/>
          <a:stretch>
            <a:fillRect/>
          </a:stretch>
        </p:blipFill>
        <p:spPr>
          <a:xfrm>
            <a:off x="1236387" y="2863298"/>
            <a:ext cx="7724775" cy="11811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3F2F2"/>
        </a:solidFill>
        <a:effectLst/>
      </p:bgPr>
    </p:bg>
    <p:spTree>
      <p:nvGrpSpPr>
        <p:cNvPr id="1" name=""/>
        <p:cNvGrpSpPr/>
        <p:nvPr/>
      </p:nvGrpSpPr>
      <p:grpSpPr>
        <a:xfrm>
          <a:off x="0" y="0"/>
          <a:ext cx="0" cy="0"/>
          <a:chOff x="0" y="0"/>
          <a:chExt cx="0" cy="0"/>
        </a:xfrm>
      </p:grpSpPr>
      <p:sp>
        <p:nvSpPr>
          <p:cNvPr id="2" name="Text 0"/>
          <p:cNvSpPr/>
          <p:nvPr/>
        </p:nvSpPr>
        <p:spPr>
          <a:xfrm>
            <a:off x="1236663" y="1509415"/>
            <a:ext cx="17373442" cy="433784"/>
          </a:xfrm>
          <a:prstGeom prst="rect">
            <a:avLst/>
          </a:prstGeom>
          <a:noFill/>
          <a:ln/>
        </p:spPr>
        <p:txBody>
          <a:bodyPr wrap="square" lIns="25400" tIns="25400" rIns="25400" bIns="25400" rtlCol="0" anchor="t">
            <a:normAutofit/>
          </a:bodyPr>
          <a:lstStyle/>
          <a:p>
            <a:pPr marL="0" indent="0" algn="l">
              <a:lnSpc>
                <a:spcPct val="105140"/>
              </a:lnSpc>
              <a:buNone/>
            </a:pPr>
            <a:r>
              <a:rPr lang="en-US" sz="4650" b="1" kern="0" spc="-70" dirty="0">
                <a:solidFill>
                  <a:srgbClr val="201E1D"/>
                </a:solidFill>
                <a:latin typeface="Arial" pitchFamily="34" charset="0"/>
                <a:ea typeface="Arial" pitchFamily="34" charset="-122"/>
                <a:cs typeface="Arial" pitchFamily="34" charset="-120"/>
              </a:rPr>
              <a:t>Trace Technology for Gamma Matrices</a:t>
            </a:r>
            <a:endParaRPr lang="en-US" sz="4650" dirty="0"/>
          </a:p>
        </p:txBody>
      </p:sp>
      <p:sp>
        <p:nvSpPr>
          <p:cNvPr id="3" name="Text 1"/>
          <p:cNvSpPr/>
          <p:nvPr/>
        </p:nvSpPr>
        <p:spPr>
          <a:xfrm>
            <a:off x="1037272" y="3313708"/>
            <a:ext cx="13821728" cy="3079849"/>
          </a:xfrm>
          <a:prstGeom prst="rect">
            <a:avLst/>
          </a:prstGeom>
          <a:noFill/>
          <a:ln/>
        </p:spPr>
        <p:txBody>
          <a:bodyPr wrap="square" lIns="25400" tIns="25400" rIns="25400" bIns="25400" rtlCol="0" anchor="t">
            <a:normAutofit fontScale="70000" lnSpcReduction="20000"/>
          </a:bodyPr>
          <a:lstStyle/>
          <a:p>
            <a:pPr marL="342900" indent="-342900">
              <a:lnSpc>
                <a:spcPct val="173684"/>
              </a:lnSpc>
              <a:buFont typeface="Arial"/>
              <a:buChar char="•"/>
            </a:pPr>
            <a:r>
              <a:rPr lang="en-US" sz="2450">
                <a:solidFill>
                  <a:srgbClr val="201E1D"/>
                </a:solidFill>
                <a:latin typeface="Arial"/>
                <a:ea typeface="+mn-lt"/>
                <a:cs typeface="Arial"/>
              </a:rPr>
              <a:t>To evaluate the spin sums we use trace technology.</a:t>
            </a:r>
            <a:endParaRPr lang="en-US" sz="2450" dirty="0">
              <a:solidFill>
                <a:srgbClr val="201E1D"/>
              </a:solidFill>
              <a:latin typeface="Arial"/>
              <a:ea typeface="Arial" pitchFamily="34" charset="-122"/>
              <a:cs typeface="Arial"/>
            </a:endParaRPr>
          </a:p>
          <a:p>
            <a:pPr marL="342900" indent="-342900">
              <a:lnSpc>
                <a:spcPct val="173684"/>
              </a:lnSpc>
              <a:buFont typeface="Arial"/>
              <a:buChar char="•"/>
            </a:pPr>
            <a:r>
              <a:rPr lang="en-US" sz="2450" dirty="0">
                <a:solidFill>
                  <a:srgbClr val="201E1D"/>
                </a:solidFill>
                <a:latin typeface="Arial"/>
                <a:ea typeface="Arial" pitchFamily="34" charset="-122"/>
                <a:cs typeface="Arial"/>
              </a:rPr>
              <a:t>The completeness relation Σ_s u^(s)(p)ū^(s)(p) = p̸ + m (→ p̸ in the massless limit) turns spinor </a:t>
            </a:r>
            <a:r>
              <a:rPr lang="en-US" sz="2450" dirty="0" err="1">
                <a:solidFill>
                  <a:srgbClr val="201E1D"/>
                </a:solidFill>
                <a:latin typeface="Arial"/>
                <a:ea typeface="Arial" pitchFamily="34" charset="-122"/>
                <a:cs typeface="Arial"/>
              </a:rPr>
              <a:t>bilinears</a:t>
            </a:r>
            <a:r>
              <a:rPr lang="en-US" sz="2450" dirty="0">
                <a:solidFill>
                  <a:srgbClr val="201E1D"/>
                </a:solidFill>
                <a:latin typeface="Arial"/>
                <a:ea typeface="Arial" pitchFamily="34" charset="-122"/>
                <a:cs typeface="Arial"/>
              </a:rPr>
              <a:t> into traces of gamma matrices</a:t>
            </a:r>
            <a:endParaRPr lang="en-US" sz="2450">
              <a:latin typeface="Arial"/>
              <a:ea typeface="Calibri" panose="020F0502020204030204"/>
              <a:cs typeface="Arial"/>
            </a:endParaRPr>
          </a:p>
          <a:p>
            <a:pPr marL="342900" indent="-342900">
              <a:lnSpc>
                <a:spcPct val="173684"/>
              </a:lnSpc>
              <a:buFont typeface="Arial"/>
              <a:buChar char="•"/>
            </a:pPr>
            <a:r>
              <a:rPr lang="en-US" sz="2450" dirty="0">
                <a:solidFill>
                  <a:srgbClr val="201E1D"/>
                </a:solidFill>
                <a:latin typeface="Arial"/>
                <a:ea typeface="Arial" pitchFamily="34" charset="-122"/>
                <a:cs typeface="Arial"/>
              </a:rPr>
              <a:t>Standard trace identities: Tr[</a:t>
            </a:r>
            <a:r>
              <a:rPr lang="en-US" sz="2450" dirty="0" err="1">
                <a:solidFill>
                  <a:srgbClr val="201E1D"/>
                </a:solidFill>
                <a:latin typeface="Arial"/>
                <a:ea typeface="Arial" pitchFamily="34" charset="-122"/>
                <a:cs typeface="Arial"/>
              </a:rPr>
              <a:t>γ^μγ^ν</a:t>
            </a:r>
            <a:r>
              <a:rPr lang="en-US" sz="2450" dirty="0">
                <a:solidFill>
                  <a:srgbClr val="201E1D"/>
                </a:solidFill>
                <a:latin typeface="Arial"/>
                <a:ea typeface="Arial" pitchFamily="34" charset="-122"/>
                <a:cs typeface="Arial"/>
              </a:rPr>
              <a:t>] = 4g^μν; Tr[</a:t>
            </a:r>
            <a:r>
              <a:rPr lang="en-US" sz="2450" dirty="0" err="1">
                <a:solidFill>
                  <a:srgbClr val="201E1D"/>
                </a:solidFill>
                <a:latin typeface="Arial"/>
                <a:ea typeface="Arial" pitchFamily="34" charset="-122"/>
                <a:cs typeface="Arial"/>
              </a:rPr>
              <a:t>γ^μγ^νγ^ργ^σ</a:t>
            </a:r>
            <a:r>
              <a:rPr lang="en-US" sz="2450" dirty="0">
                <a:solidFill>
                  <a:srgbClr val="201E1D"/>
                </a:solidFill>
                <a:latin typeface="Arial"/>
                <a:ea typeface="Arial" pitchFamily="34" charset="-122"/>
                <a:cs typeface="Arial"/>
              </a:rPr>
              <a:t>] = 4(</a:t>
            </a:r>
            <a:r>
              <a:rPr lang="en-US" sz="2450" dirty="0" err="1">
                <a:solidFill>
                  <a:srgbClr val="201E1D"/>
                </a:solidFill>
                <a:latin typeface="Arial"/>
                <a:ea typeface="Arial" pitchFamily="34" charset="-122"/>
                <a:cs typeface="Arial"/>
              </a:rPr>
              <a:t>g^μνg^ρσ</a:t>
            </a:r>
            <a:r>
              <a:rPr lang="en-US" sz="2450" dirty="0">
                <a:solidFill>
                  <a:srgbClr val="201E1D"/>
                </a:solidFill>
                <a:latin typeface="Arial"/>
                <a:ea typeface="Arial" pitchFamily="34" charset="-122"/>
                <a:cs typeface="Arial"/>
              </a:rPr>
              <a:t> − </a:t>
            </a:r>
            <a:r>
              <a:rPr lang="en-US" sz="2450" dirty="0" err="1">
                <a:solidFill>
                  <a:srgbClr val="201E1D"/>
                </a:solidFill>
                <a:latin typeface="Arial"/>
                <a:ea typeface="Arial" pitchFamily="34" charset="-122"/>
                <a:cs typeface="Arial"/>
              </a:rPr>
              <a:t>g^μρg^νσ</a:t>
            </a:r>
            <a:r>
              <a:rPr lang="en-US" sz="2450" dirty="0">
                <a:solidFill>
                  <a:srgbClr val="201E1D"/>
                </a:solidFill>
                <a:latin typeface="Arial"/>
                <a:ea typeface="Arial" pitchFamily="34" charset="-122"/>
                <a:cs typeface="Arial"/>
              </a:rPr>
              <a:t> + </a:t>
            </a:r>
            <a:r>
              <a:rPr lang="en-US" sz="2450" dirty="0" err="1">
                <a:solidFill>
                  <a:srgbClr val="201E1D"/>
                </a:solidFill>
                <a:latin typeface="Arial"/>
                <a:ea typeface="Arial" pitchFamily="34" charset="-122"/>
                <a:cs typeface="Arial"/>
              </a:rPr>
              <a:t>g^μσg^νρ</a:t>
            </a:r>
            <a:r>
              <a:rPr lang="en-US" sz="2450" dirty="0">
                <a:solidFill>
                  <a:srgbClr val="201E1D"/>
                </a:solidFill>
                <a:latin typeface="Arial"/>
                <a:ea typeface="Arial" pitchFamily="34" charset="-122"/>
                <a:cs typeface="Arial"/>
              </a:rPr>
              <a:t>);</a:t>
            </a:r>
            <a:r>
              <a:rPr lang="en-US" sz="2450" dirty="0">
                <a:solidFill>
                  <a:srgbClr val="201E1D"/>
                </a:solidFill>
                <a:latin typeface="Arial"/>
                <a:ea typeface="+mn-lt"/>
                <a:cs typeface="Arial"/>
              </a:rPr>
              <a:t>the trace of two gamma matrices gives the metric tensor; the trace of four gamma matrices gives this particular combination of metric tensors; and the trace of any odd number of gamma matrices is simply zero.</a:t>
            </a:r>
            <a:endParaRPr lang="en-US" sz="2450" dirty="0">
              <a:solidFill>
                <a:srgbClr val="000000"/>
              </a:solidFill>
              <a:latin typeface="Arial"/>
              <a:ea typeface="Calibri" panose="020F0502020204030204"/>
              <a:cs typeface="Arial"/>
            </a:endParaRPr>
          </a:p>
          <a:p>
            <a:pPr marL="342900" indent="-342900">
              <a:lnSpc>
                <a:spcPct val="173684"/>
              </a:lnSpc>
              <a:buFont typeface="Arial"/>
              <a:buChar char="•"/>
            </a:pPr>
            <a:r>
              <a:rPr lang="en-US" sz="2450">
                <a:solidFill>
                  <a:srgbClr val="201E1D"/>
                </a:solidFill>
                <a:latin typeface="Arial"/>
                <a:ea typeface="+mn-lt"/>
                <a:cs typeface="Arial"/>
              </a:rPr>
              <a:t>Applying these identities mechanically reduces everything down to ordinary dot products of the four-momenta, which I then rewrite in terms of the Mandelstam variables, s, t and u.</a:t>
            </a:r>
            <a:endParaRPr lang="en-US" sz="2450">
              <a:solidFill>
                <a:srgbClr val="201E1D"/>
              </a:solidFill>
              <a:latin typeface="Arial"/>
              <a:ea typeface="Calibri" panose="020F0502020204030204"/>
              <a:cs typeface="Arial"/>
            </a:endParaRPr>
          </a:p>
        </p:txBody>
      </p:sp>
      <p:pic>
        <p:nvPicPr>
          <p:cNvPr id="6" name="Picture 5">
            <a:extLst>
              <a:ext uri="{FF2B5EF4-FFF2-40B4-BE49-F238E27FC236}">
                <a16:creationId xmlns:a16="http://schemas.microsoft.com/office/drawing/2014/main" id="{1D435461-D71A-923D-B162-27C8490BC41C}"/>
              </a:ext>
            </a:extLst>
          </p:cNvPr>
          <p:cNvPicPr>
            <a:picLocks noChangeAspect="1"/>
          </p:cNvPicPr>
          <p:nvPr/>
        </p:nvPicPr>
        <p:blipFill>
          <a:blip r:embed="rId3"/>
          <a:stretch>
            <a:fillRect/>
          </a:stretch>
        </p:blipFill>
        <p:spPr>
          <a:xfrm>
            <a:off x="1033670" y="7161765"/>
            <a:ext cx="5943600" cy="117157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3F2F2"/>
        </a:solidFill>
        <a:effectLst/>
      </p:bgPr>
    </p:bg>
    <p:spTree>
      <p:nvGrpSpPr>
        <p:cNvPr id="1" name=""/>
        <p:cNvGrpSpPr/>
        <p:nvPr/>
      </p:nvGrpSpPr>
      <p:grpSpPr>
        <a:xfrm>
          <a:off x="0" y="0"/>
          <a:ext cx="0" cy="0"/>
          <a:chOff x="0" y="0"/>
          <a:chExt cx="0" cy="0"/>
        </a:xfrm>
      </p:grpSpPr>
      <p:sp>
        <p:nvSpPr>
          <p:cNvPr id="2" name="Text 0"/>
          <p:cNvSpPr/>
          <p:nvPr/>
        </p:nvSpPr>
        <p:spPr>
          <a:xfrm>
            <a:off x="1236663" y="1509415"/>
            <a:ext cx="17373442" cy="433784"/>
          </a:xfrm>
          <a:prstGeom prst="rect">
            <a:avLst/>
          </a:prstGeom>
          <a:noFill/>
          <a:ln/>
        </p:spPr>
        <p:txBody>
          <a:bodyPr wrap="square" lIns="25400" tIns="25400" rIns="25400" bIns="25400" rtlCol="0" anchor="t">
            <a:normAutofit/>
          </a:bodyPr>
          <a:lstStyle/>
          <a:p>
            <a:pPr marL="0" indent="0" algn="l">
              <a:lnSpc>
                <a:spcPct val="105140"/>
              </a:lnSpc>
              <a:buNone/>
            </a:pPr>
            <a:r>
              <a:rPr lang="en-US" sz="4650" b="1" kern="0" spc="-70" dirty="0">
                <a:solidFill>
                  <a:srgbClr val="201E1D"/>
                </a:solidFill>
                <a:latin typeface="Arial" pitchFamily="34" charset="0"/>
                <a:ea typeface="Arial" pitchFamily="34" charset="-122"/>
                <a:cs typeface="Arial" pitchFamily="34" charset="-120"/>
              </a:rPr>
              <a:t>Squared Amplitude in Mandelstam Variables</a:t>
            </a:r>
            <a:endParaRPr lang="en-US" sz="4650" dirty="0"/>
          </a:p>
        </p:txBody>
      </p:sp>
      <p:sp>
        <p:nvSpPr>
          <p:cNvPr id="3" name="Text 1"/>
          <p:cNvSpPr/>
          <p:nvPr/>
        </p:nvSpPr>
        <p:spPr>
          <a:xfrm>
            <a:off x="1257300" y="3428603"/>
            <a:ext cx="8256270" cy="248741"/>
          </a:xfrm>
          <a:prstGeom prst="rect">
            <a:avLst/>
          </a:prstGeom>
          <a:noFill/>
          <a:ln/>
        </p:spPr>
        <p:txBody>
          <a:bodyPr wrap="square" lIns="25400" tIns="25400" rIns="25400" bIns="25400" rtlCol="0" anchor="t">
            <a:normAutofit/>
          </a:bodyPr>
          <a:lstStyle/>
          <a:p>
            <a:pPr marL="0" indent="0" algn="l">
              <a:lnSpc>
                <a:spcPct val="97263"/>
              </a:lnSpc>
              <a:buNone/>
            </a:pPr>
            <a:r>
              <a:rPr lang="en-US" sz="2475" b="1" kern="0" spc="-37" dirty="0">
                <a:solidFill>
                  <a:srgbClr val="201E1D"/>
                </a:solidFill>
                <a:latin typeface="Arial" pitchFamily="34" charset="0"/>
                <a:ea typeface="Arial" pitchFamily="34" charset="-122"/>
                <a:cs typeface="Arial" pitchFamily="34" charset="-120"/>
              </a:rPr>
              <a:t>Spin sums</a:t>
            </a:r>
            <a:endParaRPr lang="en-US" sz="2475" dirty="0"/>
          </a:p>
        </p:txBody>
      </p:sp>
      <p:sp>
        <p:nvSpPr>
          <p:cNvPr id="4" name="Text 2"/>
          <p:cNvSpPr/>
          <p:nvPr/>
        </p:nvSpPr>
        <p:spPr>
          <a:xfrm>
            <a:off x="1257300" y="3877370"/>
            <a:ext cx="7730871" cy="657225"/>
          </a:xfrm>
          <a:prstGeom prst="rect">
            <a:avLst/>
          </a:prstGeom>
          <a:noFill/>
          <a:ln/>
        </p:spPr>
        <p:txBody>
          <a:bodyPr wrap="square" lIns="25400" tIns="25400" rIns="25400" bIns="25400" rtlCol="0" anchor="t">
            <a:normAutofit/>
          </a:bodyPr>
          <a:lstStyle/>
          <a:p>
            <a:pPr marL="0" indent="0" algn="l">
              <a:lnSpc>
                <a:spcPct val="207447"/>
              </a:lnSpc>
              <a:buNone/>
            </a:pPr>
            <a:r>
              <a:rPr lang="en-US" sz="2025" dirty="0">
                <a:solidFill>
                  <a:srgbClr val="006786"/>
                </a:solidFill>
                <a:latin typeface="Arial" pitchFamily="34" charset="0"/>
                <a:ea typeface="Arial" pitchFamily="34" charset="-122"/>
                <a:cs typeface="Arial" pitchFamily="34" charset="-120"/>
              </a:rPr>
              <a:t>T = Σ|AB|² = 8(s² + u²)</a:t>
            </a:r>
            <a:endParaRPr lang="en-US" sz="2025" dirty="0"/>
          </a:p>
        </p:txBody>
      </p:sp>
      <p:sp>
        <p:nvSpPr>
          <p:cNvPr id="5" name="Text 3"/>
          <p:cNvSpPr/>
          <p:nvPr/>
        </p:nvSpPr>
        <p:spPr>
          <a:xfrm>
            <a:off x="1257300" y="4734620"/>
            <a:ext cx="7730871" cy="657225"/>
          </a:xfrm>
          <a:prstGeom prst="rect">
            <a:avLst/>
          </a:prstGeom>
          <a:noFill/>
          <a:ln/>
        </p:spPr>
        <p:txBody>
          <a:bodyPr wrap="square" lIns="25400" tIns="25400" rIns="25400" bIns="25400" rtlCol="0" anchor="t">
            <a:normAutofit/>
          </a:bodyPr>
          <a:lstStyle/>
          <a:p>
            <a:pPr marL="0" indent="0" algn="l">
              <a:lnSpc>
                <a:spcPct val="207447"/>
              </a:lnSpc>
              <a:buNone/>
            </a:pPr>
            <a:r>
              <a:rPr lang="en-US" sz="2025" dirty="0">
                <a:solidFill>
                  <a:srgbClr val="006786"/>
                </a:solidFill>
                <a:latin typeface="Arial" pitchFamily="34" charset="0"/>
                <a:ea typeface="Arial" pitchFamily="34" charset="-122"/>
                <a:cs typeface="Arial" pitchFamily="34" charset="-120"/>
              </a:rPr>
              <a:t>U = Σ|CD|² = 8(s² + t²)</a:t>
            </a:r>
            <a:endParaRPr lang="en-US" sz="2025" dirty="0"/>
          </a:p>
        </p:txBody>
      </p:sp>
      <p:sp>
        <p:nvSpPr>
          <p:cNvPr id="6" name="Text 4"/>
          <p:cNvSpPr/>
          <p:nvPr/>
        </p:nvSpPr>
        <p:spPr>
          <a:xfrm>
            <a:off x="1257300" y="5591870"/>
            <a:ext cx="7730871" cy="657225"/>
          </a:xfrm>
          <a:prstGeom prst="rect">
            <a:avLst/>
          </a:prstGeom>
          <a:noFill/>
          <a:ln/>
        </p:spPr>
        <p:txBody>
          <a:bodyPr wrap="square" lIns="25400" tIns="25400" rIns="25400" bIns="25400" rtlCol="0" anchor="t">
            <a:normAutofit/>
          </a:bodyPr>
          <a:lstStyle/>
          <a:p>
            <a:pPr marL="0" indent="0" algn="l">
              <a:lnSpc>
                <a:spcPct val="207447"/>
              </a:lnSpc>
              <a:buNone/>
            </a:pPr>
            <a:r>
              <a:rPr lang="en-US" sz="2025" dirty="0">
                <a:solidFill>
                  <a:srgbClr val="006786"/>
                </a:solidFill>
                <a:latin typeface="Arial" pitchFamily="34" charset="0"/>
                <a:ea typeface="Arial" pitchFamily="34" charset="-122"/>
                <a:cs typeface="Arial" pitchFamily="34" charset="-120"/>
              </a:rPr>
              <a:t>I = 2Σ Re(AB(CD)*) = 16s²</a:t>
            </a:r>
            <a:endParaRPr lang="en-US" sz="2025" dirty="0"/>
          </a:p>
        </p:txBody>
      </p:sp>
      <p:sp>
        <p:nvSpPr>
          <p:cNvPr id="7" name="Text 5"/>
          <p:cNvSpPr/>
          <p:nvPr/>
        </p:nvSpPr>
        <p:spPr>
          <a:xfrm>
            <a:off x="9525000" y="3428603"/>
            <a:ext cx="8256270" cy="248741"/>
          </a:xfrm>
          <a:prstGeom prst="rect">
            <a:avLst/>
          </a:prstGeom>
          <a:noFill/>
          <a:ln/>
        </p:spPr>
        <p:txBody>
          <a:bodyPr wrap="square" lIns="25400" tIns="25400" rIns="25400" bIns="25400" rtlCol="0" anchor="t">
            <a:normAutofit/>
          </a:bodyPr>
          <a:lstStyle/>
          <a:p>
            <a:pPr marL="0" indent="0" algn="l">
              <a:lnSpc>
                <a:spcPct val="97263"/>
              </a:lnSpc>
              <a:buNone/>
            </a:pPr>
            <a:r>
              <a:rPr lang="en-US" sz="2475" b="1" kern="0" spc="-37" dirty="0">
                <a:solidFill>
                  <a:srgbClr val="201E1D"/>
                </a:solidFill>
                <a:latin typeface="Arial" pitchFamily="34" charset="0"/>
                <a:ea typeface="Arial" pitchFamily="34" charset="-122"/>
                <a:cs typeface="Arial" pitchFamily="34" charset="-120"/>
              </a:rPr>
              <a:t>Complete squared amplitude</a:t>
            </a:r>
            <a:endParaRPr lang="en-US" sz="2475" dirty="0"/>
          </a:p>
        </p:txBody>
      </p:sp>
      <p:sp>
        <p:nvSpPr>
          <p:cNvPr id="8" name="Text 6"/>
          <p:cNvSpPr/>
          <p:nvPr/>
        </p:nvSpPr>
        <p:spPr>
          <a:xfrm>
            <a:off x="9525000" y="3877370"/>
            <a:ext cx="7730871" cy="657225"/>
          </a:xfrm>
          <a:prstGeom prst="rect">
            <a:avLst/>
          </a:prstGeom>
          <a:noFill/>
          <a:ln/>
        </p:spPr>
        <p:txBody>
          <a:bodyPr wrap="square" lIns="25400" tIns="25400" rIns="25400" bIns="25400" rtlCol="0" anchor="t">
            <a:normAutofit/>
          </a:bodyPr>
          <a:lstStyle/>
          <a:p>
            <a:pPr marL="0" indent="0" algn="l">
              <a:lnSpc>
                <a:spcPct val="171053"/>
              </a:lnSpc>
              <a:buNone/>
            </a:pPr>
            <a:r>
              <a:rPr lang="en-US" sz="2475" dirty="0">
                <a:solidFill>
                  <a:srgbClr val="006786"/>
                </a:solidFill>
                <a:latin typeface="Arial" pitchFamily="34" charset="0"/>
                <a:ea typeface="Arial" pitchFamily="34" charset="-122"/>
                <a:cs typeface="Arial" pitchFamily="34" charset="-120"/>
              </a:rPr>
              <a:t>|M̄|² = 2e⁴ [ (s²+u²)/t² + (s²+t²)/u² + 2s²/(tu) ]</a:t>
            </a:r>
            <a:endParaRPr lang="en-US" sz="2475" dirty="0"/>
          </a:p>
        </p:txBody>
      </p:sp>
      <p:sp>
        <p:nvSpPr>
          <p:cNvPr id="9" name="Text 7"/>
          <p:cNvSpPr/>
          <p:nvPr/>
        </p:nvSpPr>
        <p:spPr>
          <a:xfrm>
            <a:off x="9525000" y="4686995"/>
            <a:ext cx="7730871" cy="1401068"/>
          </a:xfrm>
          <a:prstGeom prst="rect">
            <a:avLst/>
          </a:prstGeom>
          <a:noFill/>
          <a:ln/>
        </p:spPr>
        <p:txBody>
          <a:bodyPr wrap="square" lIns="25400" tIns="25400" rIns="25400" bIns="25400" rtlCol="0" anchor="t">
            <a:normAutofit/>
          </a:bodyPr>
          <a:lstStyle/>
          <a:p>
            <a:pPr marL="0" indent="0" algn="just">
              <a:lnSpc>
                <a:spcPct val="199468"/>
              </a:lnSpc>
              <a:buNone/>
            </a:pPr>
            <a:r>
              <a:rPr lang="en-US" sz="2025" dirty="0">
                <a:solidFill>
                  <a:srgbClr val="201E1D"/>
                </a:solidFill>
                <a:latin typeface="Arial" pitchFamily="34" charset="0"/>
                <a:ea typeface="Arial" pitchFamily="34" charset="-122"/>
                <a:cs typeface="Arial" pitchFamily="34" charset="-120"/>
              </a:rPr>
              <a:t>Substituting the center-of-mass kinematics makes the singular forward (θ→0) and backward (θ→π) behavior explicit.</a:t>
            </a:r>
            <a:endParaRPr lang="en-US" sz="2025"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3F2F2"/>
        </a:solidFill>
        <a:effectLst/>
      </p:bgPr>
    </p:bg>
    <p:spTree>
      <p:nvGrpSpPr>
        <p:cNvPr id="1" name=""/>
        <p:cNvGrpSpPr/>
        <p:nvPr/>
      </p:nvGrpSpPr>
      <p:grpSpPr>
        <a:xfrm>
          <a:off x="0" y="0"/>
          <a:ext cx="0" cy="0"/>
          <a:chOff x="0" y="0"/>
          <a:chExt cx="0" cy="0"/>
        </a:xfrm>
      </p:grpSpPr>
      <p:sp>
        <p:nvSpPr>
          <p:cNvPr id="2" name="Text 0"/>
          <p:cNvSpPr/>
          <p:nvPr/>
        </p:nvSpPr>
        <p:spPr>
          <a:xfrm>
            <a:off x="1236663" y="1509415"/>
            <a:ext cx="17373442" cy="433784"/>
          </a:xfrm>
          <a:prstGeom prst="rect">
            <a:avLst/>
          </a:prstGeom>
          <a:noFill/>
          <a:ln/>
        </p:spPr>
        <p:txBody>
          <a:bodyPr wrap="square" lIns="25400" tIns="25400" rIns="25400" bIns="25400" rtlCol="0" anchor="t">
            <a:normAutofit/>
          </a:bodyPr>
          <a:lstStyle/>
          <a:p>
            <a:pPr marL="0" indent="0" algn="l">
              <a:lnSpc>
                <a:spcPct val="105140"/>
              </a:lnSpc>
              <a:buNone/>
            </a:pPr>
            <a:r>
              <a:rPr lang="en-US" sz="4650" b="1" kern="0" spc="-70" dirty="0">
                <a:solidFill>
                  <a:srgbClr val="201E1D"/>
                </a:solidFill>
                <a:latin typeface="Arial" pitchFamily="34" charset="0"/>
                <a:ea typeface="Arial" pitchFamily="34" charset="-122"/>
                <a:cs typeface="Arial" pitchFamily="34" charset="-120"/>
              </a:rPr>
              <a:t>Differential Cross Section: Analytic Result</a:t>
            </a:r>
            <a:endParaRPr lang="en-US" sz="4650" dirty="0"/>
          </a:p>
        </p:txBody>
      </p:sp>
      <p:sp>
        <p:nvSpPr>
          <p:cNvPr id="3" name="Text 1"/>
          <p:cNvSpPr/>
          <p:nvPr/>
        </p:nvSpPr>
        <p:spPr>
          <a:xfrm>
            <a:off x="1037272" y="3313708"/>
            <a:ext cx="15441806" cy="2311580"/>
          </a:xfrm>
          <a:prstGeom prst="rect">
            <a:avLst/>
          </a:prstGeom>
          <a:noFill/>
          <a:ln/>
        </p:spPr>
        <p:txBody>
          <a:bodyPr wrap="square" lIns="25400" tIns="25400" rIns="25400" bIns="25400" rtlCol="0" anchor="t">
            <a:normAutofit fontScale="77500" lnSpcReduction="20000"/>
          </a:bodyPr>
          <a:lstStyle/>
          <a:p>
            <a:pPr marL="342900" indent="-342900" algn="l">
              <a:lnSpc>
                <a:spcPct val="173684"/>
              </a:lnSpc>
              <a:buFont typeface="Arial" panose="020B0604020202020204" pitchFamily="34" charset="0"/>
              <a:buChar char="•"/>
            </a:pPr>
            <a:r>
              <a:rPr lang="en-US" sz="2450" dirty="0">
                <a:solidFill>
                  <a:srgbClr val="201E1D"/>
                </a:solidFill>
                <a:latin typeface="Arial"/>
                <a:ea typeface="Arial" pitchFamily="34" charset="-122"/>
                <a:cs typeface="Arial"/>
              </a:rPr>
              <a:t>General 2→2 relation: </a:t>
            </a:r>
            <a:r>
              <a:rPr lang="en-US" sz="2450" dirty="0" err="1">
                <a:solidFill>
                  <a:srgbClr val="201E1D"/>
                </a:solidFill>
                <a:latin typeface="Arial"/>
                <a:ea typeface="Arial" pitchFamily="34" charset="-122"/>
                <a:cs typeface="Arial"/>
              </a:rPr>
              <a:t>dσ</a:t>
            </a:r>
            <a:r>
              <a:rPr lang="en-US" sz="2450" dirty="0">
                <a:solidFill>
                  <a:srgbClr val="201E1D"/>
                </a:solidFill>
                <a:latin typeface="Arial"/>
                <a:ea typeface="Arial" pitchFamily="34" charset="-122"/>
                <a:cs typeface="Arial"/>
              </a:rPr>
              <a:t>/</a:t>
            </a:r>
            <a:r>
              <a:rPr lang="en-US" sz="2450" dirty="0" err="1">
                <a:solidFill>
                  <a:srgbClr val="201E1D"/>
                </a:solidFill>
                <a:latin typeface="Arial"/>
                <a:ea typeface="Arial" pitchFamily="34" charset="-122"/>
                <a:cs typeface="Arial"/>
              </a:rPr>
              <a:t>dΩ</a:t>
            </a:r>
            <a:r>
              <a:rPr lang="en-US" sz="2450" dirty="0">
                <a:solidFill>
                  <a:srgbClr val="201E1D"/>
                </a:solidFill>
                <a:latin typeface="Arial"/>
                <a:ea typeface="Arial" pitchFamily="34" charset="-122"/>
                <a:cs typeface="Arial"/>
              </a:rPr>
              <a:t> = |M̄|² / (128π²s)</a:t>
            </a:r>
            <a:endParaRPr lang="en-US" sz="2450" dirty="0">
              <a:latin typeface="Arial"/>
              <a:ea typeface="Calibri" panose="020F0502020204030204"/>
              <a:cs typeface="Arial"/>
            </a:endParaRPr>
          </a:p>
          <a:p>
            <a:pPr marL="342900" indent="-342900" algn="l">
              <a:lnSpc>
                <a:spcPct val="173684"/>
              </a:lnSpc>
              <a:buFont typeface="Arial" panose="020B0604020202020204" pitchFamily="34" charset="0"/>
              <a:buChar char="•"/>
            </a:pPr>
            <a:r>
              <a:rPr lang="en-US" sz="2475" dirty="0">
                <a:solidFill>
                  <a:srgbClr val="201E1D"/>
                </a:solidFill>
                <a:latin typeface="Arial" pitchFamily="34" charset="0"/>
                <a:ea typeface="Arial" pitchFamily="34" charset="-122"/>
                <a:cs typeface="Arial" pitchFamily="34" charset="-120"/>
              </a:rPr>
              <a:t>In the high-energy limit, s = 4E², t = −2E²(1−z), u = −2E²(1+z), with z ≡ cos θ</a:t>
            </a:r>
          </a:p>
          <a:p>
            <a:pPr marL="342900" indent="-342900">
              <a:lnSpc>
                <a:spcPct val="173684"/>
              </a:lnSpc>
              <a:buFont typeface="Arial" panose="020B0604020202020204" pitchFamily="34" charset="0"/>
              <a:buChar char="•"/>
            </a:pPr>
            <a:r>
              <a:rPr lang="en-US" sz="2450">
                <a:solidFill>
                  <a:srgbClr val="201E1D"/>
                </a:solidFill>
                <a:latin typeface="Arial"/>
                <a:ea typeface="+mn-lt"/>
                <a:cs typeface="Arial"/>
              </a:rPr>
              <a:t>This one line is the fully analytic prediction of tree-level QED for the angular distribution of Møller scattering.</a:t>
            </a:r>
          </a:p>
          <a:p>
            <a:pPr marL="342900" indent="-342900">
              <a:lnSpc>
                <a:spcPct val="173684"/>
              </a:lnSpc>
              <a:buFont typeface="Arial" panose="020B0604020202020204" pitchFamily="34" charset="0"/>
              <a:buChar char="•"/>
            </a:pPr>
            <a:r>
              <a:rPr lang="en-US" sz="2450">
                <a:solidFill>
                  <a:srgbClr val="201E1D"/>
                </a:solidFill>
                <a:ea typeface="+mn-lt"/>
                <a:cs typeface="+mn-lt"/>
              </a:rPr>
              <a:t>Substituting the high-energy kinematics, with z defined as cosine theta, and simplifying  (in Mathematica) everything collapses into this remarkably compact closed form:</a:t>
            </a:r>
            <a:endParaRPr lang="en-US" sz="2450" dirty="0">
              <a:solidFill>
                <a:srgbClr val="201E1D"/>
              </a:solidFill>
              <a:latin typeface="Arial"/>
              <a:ea typeface="Calibri" panose="020F0502020204030204"/>
              <a:cs typeface="Arial"/>
            </a:endParaRPr>
          </a:p>
        </p:txBody>
      </p:sp>
      <p:sp>
        <p:nvSpPr>
          <p:cNvPr id="4" name="Text 2"/>
          <p:cNvSpPr/>
          <p:nvPr/>
        </p:nvSpPr>
        <p:spPr>
          <a:xfrm>
            <a:off x="1267239" y="6381491"/>
            <a:ext cx="17350740" cy="293390"/>
          </a:xfrm>
          <a:prstGeom prst="rect">
            <a:avLst/>
          </a:prstGeom>
          <a:noFill/>
          <a:ln/>
        </p:spPr>
        <p:txBody>
          <a:bodyPr wrap="square" lIns="25400" tIns="25400" rIns="25400" bIns="25400" rtlCol="0" anchor="t">
            <a:normAutofit/>
          </a:bodyPr>
          <a:lstStyle/>
          <a:p>
            <a:pPr marL="0" indent="0" algn="just">
              <a:lnSpc>
                <a:spcPct val="130435"/>
              </a:lnSpc>
              <a:buNone/>
            </a:pPr>
            <a:r>
              <a:rPr lang="en-US" sz="3000" dirty="0">
                <a:solidFill>
                  <a:srgbClr val="006786"/>
                </a:solidFill>
                <a:latin typeface="Arial" pitchFamily="34" charset="0"/>
                <a:ea typeface="Arial" pitchFamily="34" charset="-122"/>
                <a:cs typeface="Arial" pitchFamily="34" charset="-120"/>
              </a:rPr>
              <a:t>dσ/d cos θ = (πα² / s) · (3+z²)² / (1−z²)²</a:t>
            </a:r>
            <a:endParaRPr lang="en-US" sz="3000" dirty="0"/>
          </a:p>
        </p:txBody>
      </p:sp>
      <p:sp>
        <p:nvSpPr>
          <p:cNvPr id="5" name="Text 3"/>
          <p:cNvSpPr/>
          <p:nvPr/>
        </p:nvSpPr>
        <p:spPr>
          <a:xfrm>
            <a:off x="1257300" y="7743338"/>
            <a:ext cx="11936720" cy="769144"/>
          </a:xfrm>
          <a:prstGeom prst="rect">
            <a:avLst/>
          </a:prstGeom>
          <a:noFill/>
          <a:ln/>
        </p:spPr>
        <p:txBody>
          <a:bodyPr wrap="square" lIns="25400" tIns="25400" rIns="25400" bIns="25400" rtlCol="0" anchor="t">
            <a:normAutofit/>
          </a:bodyPr>
          <a:lstStyle/>
          <a:p>
            <a:pPr marL="0" indent="0" algn="just">
              <a:lnSpc>
                <a:spcPct val="209302"/>
              </a:lnSpc>
              <a:buNone/>
            </a:pPr>
            <a:r>
              <a:rPr lang="en-US" sz="1875" dirty="0">
                <a:solidFill>
                  <a:srgbClr val="211D1D">
                    <a:alpha val="55000"/>
                  </a:srgbClr>
                </a:solidFill>
                <a:latin typeface="Arial" pitchFamily="34" charset="0"/>
                <a:ea typeface="Arial" pitchFamily="34" charset="-122"/>
                <a:cs typeface="Arial" pitchFamily="34" charset="-120"/>
              </a:rPr>
              <a:t>where α = e²/4π is the fine-structure constant. The expression diverges sharply as z → ±1 — the characteristic signature of a massless photon propagator.</a:t>
            </a:r>
            <a:endParaRPr lang="en-US" sz="1875"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3F2F2"/>
        </a:solidFill>
        <a:effectLst/>
      </p:bgPr>
    </p:bg>
    <p:spTree>
      <p:nvGrpSpPr>
        <p:cNvPr id="1" name=""/>
        <p:cNvGrpSpPr/>
        <p:nvPr/>
      </p:nvGrpSpPr>
      <p:grpSpPr>
        <a:xfrm>
          <a:off x="0" y="0"/>
          <a:ext cx="0" cy="0"/>
          <a:chOff x="0" y="0"/>
          <a:chExt cx="0" cy="0"/>
        </a:xfrm>
      </p:grpSpPr>
      <p:sp>
        <p:nvSpPr>
          <p:cNvPr id="2" name="Text 0"/>
          <p:cNvSpPr/>
          <p:nvPr/>
        </p:nvSpPr>
        <p:spPr>
          <a:xfrm>
            <a:off x="1236663" y="1509415"/>
            <a:ext cx="17373442" cy="433784"/>
          </a:xfrm>
          <a:prstGeom prst="rect">
            <a:avLst/>
          </a:prstGeom>
          <a:noFill/>
          <a:ln/>
        </p:spPr>
        <p:txBody>
          <a:bodyPr wrap="square" lIns="25400" tIns="25400" rIns="25400" bIns="25400" rtlCol="0" anchor="t">
            <a:normAutofit/>
          </a:bodyPr>
          <a:lstStyle/>
          <a:p>
            <a:pPr marL="0" indent="0" algn="l">
              <a:lnSpc>
                <a:spcPct val="105140"/>
              </a:lnSpc>
              <a:buNone/>
            </a:pPr>
            <a:r>
              <a:rPr lang="en-US" sz="4650" b="1" kern="0" spc="-70" dirty="0">
                <a:solidFill>
                  <a:srgbClr val="201E1D"/>
                </a:solidFill>
                <a:latin typeface="Arial" pitchFamily="34" charset="0"/>
                <a:ea typeface="Arial" pitchFamily="34" charset="-122"/>
                <a:cs typeface="Arial" pitchFamily="34" charset="-120"/>
              </a:rPr>
              <a:t>Numerical Cross-Check: CalcHEP Workflow</a:t>
            </a:r>
            <a:endParaRPr lang="en-US" sz="4650" dirty="0"/>
          </a:p>
        </p:txBody>
      </p:sp>
      <p:sp>
        <p:nvSpPr>
          <p:cNvPr id="3" name="Text 1"/>
          <p:cNvSpPr/>
          <p:nvPr/>
        </p:nvSpPr>
        <p:spPr>
          <a:xfrm>
            <a:off x="1037272" y="3313708"/>
            <a:ext cx="16505293" cy="5722113"/>
          </a:xfrm>
          <a:prstGeom prst="rect">
            <a:avLst/>
          </a:prstGeom>
          <a:noFill/>
          <a:ln/>
        </p:spPr>
        <p:txBody>
          <a:bodyPr wrap="square" lIns="25400" tIns="25400" rIns="25400" bIns="25400" rtlCol="0" anchor="t">
            <a:normAutofit/>
          </a:bodyPr>
          <a:lstStyle/>
          <a:p>
            <a:pPr marL="342900" indent="-342900">
              <a:lnSpc>
                <a:spcPct val="173684"/>
              </a:lnSpc>
              <a:buFont typeface="Arial"/>
              <a:buChar char="•"/>
            </a:pPr>
            <a:r>
              <a:rPr lang="en-US" sz="2450">
                <a:solidFill>
                  <a:srgbClr val="201E1D"/>
                </a:solidFill>
                <a:latin typeface="Arial"/>
                <a:ea typeface="Arial" pitchFamily="34" charset="-122"/>
                <a:cs typeface="Arial"/>
              </a:rPr>
              <a:t>Enter Process: specify e, e → e, e — Møller scattering (</a:t>
            </a:r>
            <a:r>
              <a:rPr lang="en-US" sz="2450">
                <a:solidFill>
                  <a:srgbClr val="201E1D"/>
                </a:solidFill>
                <a:ea typeface="+mn-lt"/>
                <a:cs typeface="+mn-lt"/>
              </a:rPr>
              <a:t>widely-used particle physics event generator.)</a:t>
            </a:r>
            <a:endParaRPr lang="en-US" sz="2475" dirty="0">
              <a:ea typeface="Calibri" panose="020F0502020204030204"/>
              <a:cs typeface="Calibri" panose="020F0502020204030204"/>
            </a:endParaRPr>
          </a:p>
          <a:p>
            <a:pPr marL="342900" indent="-342900" algn="l">
              <a:lnSpc>
                <a:spcPct val="173684"/>
              </a:lnSpc>
              <a:buFont typeface="Arial"/>
              <a:buChar char="•"/>
            </a:pPr>
            <a:r>
              <a:rPr lang="en-US" sz="2450" dirty="0" err="1">
                <a:solidFill>
                  <a:srgbClr val="201E1D"/>
                </a:solidFill>
                <a:latin typeface="Arial"/>
                <a:ea typeface="Arial" pitchFamily="34" charset="-122"/>
                <a:cs typeface="Arial"/>
              </a:rPr>
              <a:t>CalcHEP</a:t>
            </a:r>
            <a:r>
              <a:rPr lang="en-US" sz="2450" dirty="0">
                <a:solidFill>
                  <a:srgbClr val="201E1D"/>
                </a:solidFill>
                <a:latin typeface="Arial"/>
                <a:ea typeface="Arial" pitchFamily="34" charset="-122"/>
                <a:cs typeface="Arial"/>
              </a:rPr>
              <a:t> auto-generates the tree-level diagrams: the same t-channel and u-channel photon exchanges, required by the </a:t>
            </a:r>
            <a:r>
              <a:rPr lang="en-US" sz="2450" dirty="0" err="1">
                <a:solidFill>
                  <a:srgbClr val="201E1D"/>
                </a:solidFill>
                <a:latin typeface="Arial"/>
                <a:ea typeface="Arial" pitchFamily="34" charset="-122"/>
                <a:cs typeface="Arial"/>
              </a:rPr>
              <a:t>antisymmetry</a:t>
            </a:r>
            <a:r>
              <a:rPr lang="en-US" sz="2450" dirty="0">
                <a:solidFill>
                  <a:srgbClr val="201E1D"/>
                </a:solidFill>
                <a:latin typeface="Arial"/>
                <a:ea typeface="Arial" pitchFamily="34" charset="-122"/>
                <a:cs typeface="Arial"/>
              </a:rPr>
              <a:t> of identical fermions</a:t>
            </a:r>
            <a:endParaRPr lang="en-US" sz="2450" dirty="0">
              <a:latin typeface="Arial"/>
              <a:ea typeface="Calibri" panose="020F0502020204030204"/>
              <a:cs typeface="Arial"/>
            </a:endParaRPr>
          </a:p>
          <a:p>
            <a:pPr marL="342900" indent="-342900" algn="l">
              <a:lnSpc>
                <a:spcPct val="173684"/>
              </a:lnSpc>
              <a:buFont typeface="Arial"/>
              <a:buChar char="•"/>
            </a:pPr>
            <a:r>
              <a:rPr lang="en-US" sz="2450" dirty="0">
                <a:solidFill>
                  <a:srgbClr val="201E1D"/>
                </a:solidFill>
                <a:latin typeface="Arial"/>
                <a:ea typeface="Arial" pitchFamily="34" charset="-122"/>
                <a:cs typeface="Arial"/>
              </a:rPr>
              <a:t>Make and Launch opens the numerical module; both incoming electrons are assigned E₁ = E₂ = 0.55 GeV, i.e. √s = 1.10 GeV</a:t>
            </a:r>
            <a:endParaRPr lang="en-US" sz="2450" dirty="0">
              <a:latin typeface="Arial"/>
              <a:ea typeface="Calibri" panose="020F0502020204030204"/>
              <a:cs typeface="Arial"/>
            </a:endParaRPr>
          </a:p>
          <a:p>
            <a:pPr marL="342900" indent="-342900" algn="l">
              <a:lnSpc>
                <a:spcPct val="173684"/>
              </a:lnSpc>
              <a:buFont typeface="Arial"/>
              <a:buChar char="•"/>
            </a:pPr>
            <a:r>
              <a:rPr lang="en-US" sz="2475" dirty="0">
                <a:solidFill>
                  <a:srgbClr val="201E1D"/>
                </a:solidFill>
                <a:latin typeface="Arial" pitchFamily="34" charset="0"/>
                <a:ea typeface="Arial" pitchFamily="34" charset="-122"/>
                <a:cs typeface="Arial" pitchFamily="34" charset="-120"/>
              </a:rPr>
              <a:t>1D Integration → Angular Dependence, evaluated on a grid of 100 points in cos θ</a:t>
            </a:r>
            <a:endParaRPr lang="en-US" sz="2475" dirty="0">
              <a:ea typeface="Calibri" panose="020F0502020204030204"/>
              <a:cs typeface="Calibri" panose="020F0502020204030204"/>
            </a:endParaRPr>
          </a:p>
          <a:p>
            <a:pPr marL="342900" indent="-342900" algn="l">
              <a:lnSpc>
                <a:spcPct val="173684"/>
              </a:lnSpc>
              <a:buFont typeface="Arial"/>
              <a:buChar char="•"/>
            </a:pPr>
            <a:r>
              <a:rPr lang="en-US" sz="2450" dirty="0">
                <a:solidFill>
                  <a:srgbClr val="201E1D"/>
                </a:solidFill>
                <a:latin typeface="Arial"/>
                <a:ea typeface="Arial" pitchFamily="34" charset="-122"/>
                <a:cs typeface="Arial"/>
              </a:rPr>
              <a:t>Output: the numerical differential cross section </a:t>
            </a:r>
            <a:r>
              <a:rPr lang="en-US" sz="2450" dirty="0" err="1">
                <a:solidFill>
                  <a:srgbClr val="201E1D"/>
                </a:solidFill>
                <a:latin typeface="Arial"/>
                <a:ea typeface="Arial" pitchFamily="34" charset="-122"/>
                <a:cs typeface="Arial"/>
              </a:rPr>
              <a:t>dσ</a:t>
            </a:r>
            <a:r>
              <a:rPr lang="en-US" sz="2450" dirty="0">
                <a:solidFill>
                  <a:srgbClr val="201E1D"/>
                </a:solidFill>
                <a:latin typeface="Arial"/>
                <a:ea typeface="Arial" pitchFamily="34" charset="-122"/>
                <a:cs typeface="Arial"/>
              </a:rPr>
              <a:t>/d cos θ across the full angular range</a:t>
            </a:r>
            <a:endParaRPr lang="en-US" sz="2450" dirty="0">
              <a:latin typeface="Arial"/>
              <a:ea typeface="Calibri" panose="020F0502020204030204"/>
              <a:cs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3F2F2"/>
        </a:solidFill>
        <a:effectLst/>
      </p:bgPr>
    </p:bg>
    <p:spTree>
      <p:nvGrpSpPr>
        <p:cNvPr id="1" name=""/>
        <p:cNvGrpSpPr/>
        <p:nvPr/>
      </p:nvGrpSpPr>
      <p:grpSpPr>
        <a:xfrm>
          <a:off x="0" y="0"/>
          <a:ext cx="0" cy="0"/>
          <a:chOff x="0" y="0"/>
          <a:chExt cx="0" cy="0"/>
        </a:xfrm>
      </p:grpSpPr>
      <p:sp>
        <p:nvSpPr>
          <p:cNvPr id="2" name="Text 0"/>
          <p:cNvSpPr/>
          <p:nvPr/>
        </p:nvSpPr>
        <p:spPr>
          <a:xfrm>
            <a:off x="1236663" y="1509415"/>
            <a:ext cx="10450288" cy="1148159"/>
          </a:xfrm>
          <a:prstGeom prst="rect">
            <a:avLst/>
          </a:prstGeom>
          <a:noFill/>
          <a:ln/>
        </p:spPr>
        <p:txBody>
          <a:bodyPr wrap="square" lIns="25400" tIns="25400" rIns="25400" bIns="25400" rtlCol="0" anchor="t">
            <a:normAutofit/>
          </a:bodyPr>
          <a:lstStyle/>
          <a:p>
            <a:pPr marL="0" indent="0" algn="l">
              <a:lnSpc>
                <a:spcPct val="105140"/>
              </a:lnSpc>
              <a:buNone/>
            </a:pPr>
            <a:r>
              <a:rPr lang="en-US" sz="4650" b="1" kern="0" spc="-70" dirty="0">
                <a:solidFill>
                  <a:srgbClr val="201E1D"/>
                </a:solidFill>
                <a:latin typeface="Arial" pitchFamily="34" charset="0"/>
                <a:ea typeface="Arial" pitchFamily="34" charset="-122"/>
                <a:cs typeface="Arial" pitchFamily="34" charset="-120"/>
              </a:rPr>
              <a:t>Comparison: Analytic Result vs. CalcHEP</a:t>
            </a:r>
            <a:endParaRPr lang="en-US" sz="4650" dirty="0"/>
          </a:p>
        </p:txBody>
      </p:sp>
      <p:pic>
        <p:nvPicPr>
          <p:cNvPr id="3"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382574" y="1800324"/>
            <a:ext cx="476250" cy="38100"/>
          </a:xfrm>
          <a:prstGeom prst="rect">
            <a:avLst/>
          </a:prstGeom>
        </p:spPr>
      </p:pic>
      <p:sp>
        <p:nvSpPr>
          <p:cNvPr id="6" name="Text 2"/>
          <p:cNvSpPr/>
          <p:nvPr/>
        </p:nvSpPr>
        <p:spPr>
          <a:xfrm>
            <a:off x="15086013" y="1758355"/>
            <a:ext cx="2020888" cy="524371"/>
          </a:xfrm>
          <a:prstGeom prst="rect">
            <a:avLst/>
          </a:prstGeom>
          <a:noFill/>
          <a:ln/>
        </p:spPr>
        <p:txBody>
          <a:bodyPr wrap="square" lIns="25400" tIns="25400" rIns="25400" bIns="25400" rtlCol="0" anchor="t">
            <a:normAutofit/>
          </a:bodyPr>
          <a:lstStyle/>
          <a:p>
            <a:pPr marL="0" indent="0" algn="l">
              <a:lnSpc>
                <a:spcPct val="137115"/>
              </a:lnSpc>
              <a:buNone/>
            </a:pPr>
            <a:endParaRPr lang="en-US" sz="1700" dirty="0">
              <a:solidFill>
                <a:srgbClr val="211D1D">
                  <a:alpha val="55000"/>
                </a:srgbClr>
              </a:solidFill>
              <a:latin typeface="Arial"/>
              <a:cs typeface="Arial"/>
            </a:endParaRPr>
          </a:p>
        </p:txBody>
      </p:sp>
      <p:sp>
        <p:nvSpPr>
          <p:cNvPr id="8" name="Text 3"/>
          <p:cNvSpPr/>
          <p:nvPr/>
        </p:nvSpPr>
        <p:spPr>
          <a:xfrm>
            <a:off x="1257300" y="8442921"/>
            <a:ext cx="11936720" cy="1340644"/>
          </a:xfrm>
          <a:prstGeom prst="rect">
            <a:avLst/>
          </a:prstGeom>
          <a:noFill/>
          <a:ln/>
        </p:spPr>
        <p:txBody>
          <a:bodyPr wrap="square" lIns="25400" tIns="25400" rIns="25400" bIns="25400" rtlCol="0" anchor="t">
            <a:noAutofit/>
          </a:bodyPr>
          <a:lstStyle/>
          <a:p>
            <a:pPr algn="just">
              <a:lnSpc>
                <a:spcPct val="209302"/>
              </a:lnSpc>
            </a:pPr>
            <a:r>
              <a:rPr lang="en-US" sz="1850" dirty="0">
                <a:solidFill>
                  <a:srgbClr val="211D1D">
                    <a:alpha val="55000"/>
                  </a:srgbClr>
                </a:solidFill>
                <a:latin typeface="Arial"/>
                <a:ea typeface="Arial" pitchFamily="34" charset="-122"/>
                <a:cs typeface="Arial"/>
              </a:rPr>
              <a:t>The Mathematica-plotted analytic formula (right) and the </a:t>
            </a:r>
            <a:r>
              <a:rPr lang="en-US" sz="1850" dirty="0" err="1">
                <a:solidFill>
                  <a:srgbClr val="211D1D">
                    <a:alpha val="55000"/>
                  </a:srgbClr>
                </a:solidFill>
                <a:latin typeface="Arial"/>
                <a:ea typeface="Arial" pitchFamily="34" charset="-122"/>
                <a:cs typeface="Arial"/>
              </a:rPr>
              <a:t>CalcHEP</a:t>
            </a:r>
            <a:r>
              <a:rPr lang="en-US" sz="1850" dirty="0">
                <a:solidFill>
                  <a:srgbClr val="211D1D">
                    <a:alpha val="55000"/>
                  </a:srgbClr>
                </a:solidFill>
                <a:latin typeface="Arial"/>
                <a:ea typeface="Arial" pitchFamily="34" charset="-122"/>
                <a:cs typeface="Arial"/>
              </a:rPr>
              <a:t> 100-point numerical grid (left) coincide exactly. Both show the same sharp forward (z→1) and backward (z→−1) enhancement, confirming the trace-based derivation against the automated computation.</a:t>
            </a:r>
            <a:endParaRPr lang="en-US" sz="1850" dirty="0">
              <a:latin typeface="Arial"/>
              <a:cs typeface="Arial"/>
            </a:endParaRPr>
          </a:p>
        </p:txBody>
      </p:sp>
      <p:pic>
        <p:nvPicPr>
          <p:cNvPr id="10" name="Picture 9" descr="A graph of a function&#10;&#10;AI-generated content may be incorrect.">
            <a:extLst>
              <a:ext uri="{FF2B5EF4-FFF2-40B4-BE49-F238E27FC236}">
                <a16:creationId xmlns:a16="http://schemas.microsoft.com/office/drawing/2014/main" id="{3A98628C-0E4C-F7F4-8E24-B89CABC6CD7B}"/>
              </a:ext>
            </a:extLst>
          </p:cNvPr>
          <p:cNvPicPr>
            <a:picLocks noChangeAspect="1"/>
          </p:cNvPicPr>
          <p:nvPr/>
        </p:nvPicPr>
        <p:blipFill>
          <a:blip r:embed="rId4"/>
          <a:stretch>
            <a:fillRect/>
          </a:stretch>
        </p:blipFill>
        <p:spPr>
          <a:xfrm>
            <a:off x="1244374" y="3174546"/>
            <a:ext cx="7155997" cy="4841423"/>
          </a:xfrm>
          <a:prstGeom prst="rect">
            <a:avLst/>
          </a:prstGeom>
        </p:spPr>
      </p:pic>
      <p:pic>
        <p:nvPicPr>
          <p:cNvPr id="11" name="Picture 10" descr="A graph of a function&#10;&#10;AI-generated content may be incorrect.">
            <a:extLst>
              <a:ext uri="{FF2B5EF4-FFF2-40B4-BE49-F238E27FC236}">
                <a16:creationId xmlns:a16="http://schemas.microsoft.com/office/drawing/2014/main" id="{D4E91822-F928-FA27-8131-3961AA6C6D90}"/>
              </a:ext>
            </a:extLst>
          </p:cNvPr>
          <p:cNvPicPr>
            <a:picLocks noChangeAspect="1"/>
          </p:cNvPicPr>
          <p:nvPr/>
        </p:nvPicPr>
        <p:blipFill>
          <a:blip r:embed="rId5"/>
          <a:stretch>
            <a:fillRect/>
          </a:stretch>
        </p:blipFill>
        <p:spPr>
          <a:xfrm>
            <a:off x="9437915" y="3162300"/>
            <a:ext cx="7162801" cy="4844144"/>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3F2F2"/>
        </a:solidFill>
        <a:effectLst/>
      </p:bgPr>
    </p:bg>
    <p:spTree>
      <p:nvGrpSpPr>
        <p:cNvPr id="1" name=""/>
        <p:cNvGrpSpPr/>
        <p:nvPr/>
      </p:nvGrpSpPr>
      <p:grpSpPr>
        <a:xfrm>
          <a:off x="0" y="0"/>
          <a:ext cx="0" cy="0"/>
          <a:chOff x="0" y="0"/>
          <a:chExt cx="0" cy="0"/>
        </a:xfrm>
      </p:grpSpPr>
      <p:sp>
        <p:nvSpPr>
          <p:cNvPr id="2" name="Text 0"/>
          <p:cNvSpPr/>
          <p:nvPr/>
        </p:nvSpPr>
        <p:spPr>
          <a:xfrm>
            <a:off x="1236663" y="1509415"/>
            <a:ext cx="17373442" cy="433784"/>
          </a:xfrm>
          <a:prstGeom prst="rect">
            <a:avLst/>
          </a:prstGeom>
          <a:noFill/>
          <a:ln/>
        </p:spPr>
        <p:txBody>
          <a:bodyPr wrap="square" lIns="25400" tIns="25400" rIns="25400" bIns="25400" rtlCol="0" anchor="t">
            <a:normAutofit/>
          </a:bodyPr>
          <a:lstStyle/>
          <a:p>
            <a:pPr marL="0" indent="0" algn="l">
              <a:lnSpc>
                <a:spcPct val="105140"/>
              </a:lnSpc>
              <a:buNone/>
            </a:pPr>
            <a:r>
              <a:rPr lang="en-US" sz="4650" b="1" kern="0" spc="-70" dirty="0">
                <a:solidFill>
                  <a:srgbClr val="201E1D"/>
                </a:solidFill>
                <a:latin typeface="Arial" pitchFamily="34" charset="0"/>
                <a:ea typeface="Arial" pitchFamily="34" charset="-122"/>
                <a:cs typeface="Arial" pitchFamily="34" charset="-120"/>
              </a:rPr>
              <a:t>Physical Interpretation of the Angular Distribution</a:t>
            </a:r>
            <a:endParaRPr lang="en-US" sz="4650" dirty="0"/>
          </a:p>
        </p:txBody>
      </p:sp>
      <p:sp>
        <p:nvSpPr>
          <p:cNvPr id="3" name="Text 1"/>
          <p:cNvSpPr/>
          <p:nvPr/>
        </p:nvSpPr>
        <p:spPr>
          <a:xfrm>
            <a:off x="1037272" y="3313708"/>
            <a:ext cx="15978519" cy="5053236"/>
          </a:xfrm>
          <a:prstGeom prst="rect">
            <a:avLst/>
          </a:prstGeom>
          <a:noFill/>
          <a:ln/>
        </p:spPr>
        <p:txBody>
          <a:bodyPr wrap="square" lIns="25400" tIns="25400" rIns="25400" bIns="25400" rtlCol="0" anchor="t">
            <a:normAutofit/>
          </a:bodyPr>
          <a:lstStyle/>
          <a:p>
            <a:pPr marL="342900" indent="-342900" algn="l">
              <a:lnSpc>
                <a:spcPct val="173684"/>
              </a:lnSpc>
              <a:buFont typeface="Arial"/>
              <a:buChar char="•"/>
            </a:pPr>
            <a:r>
              <a:rPr lang="en-US" sz="2475" dirty="0">
                <a:solidFill>
                  <a:srgbClr val="201E1D"/>
                </a:solidFill>
                <a:latin typeface="Arial" pitchFamily="34" charset="0"/>
                <a:ea typeface="Arial" pitchFamily="34" charset="-122"/>
                <a:cs typeface="Arial" pitchFamily="34" charset="-120"/>
              </a:rPr>
              <a:t>Forward scattering (θ→0, z→1): electrons barely deflected — dominated by the t-channel, 1/t² singularity</a:t>
            </a:r>
            <a:endParaRPr lang="en-US" sz="2475" dirty="0">
              <a:ea typeface="Calibri" panose="020F0502020204030204"/>
              <a:cs typeface="Calibri" panose="020F0502020204030204"/>
            </a:endParaRPr>
          </a:p>
          <a:p>
            <a:pPr marL="342900" indent="-342900" algn="l">
              <a:lnSpc>
                <a:spcPct val="173684"/>
              </a:lnSpc>
              <a:buFont typeface="Arial"/>
              <a:buChar char="•"/>
            </a:pPr>
            <a:r>
              <a:rPr lang="en-US" sz="2475" dirty="0">
                <a:solidFill>
                  <a:srgbClr val="201E1D"/>
                </a:solidFill>
                <a:latin typeface="Arial" pitchFamily="34" charset="0"/>
                <a:ea typeface="Arial" pitchFamily="34" charset="-122"/>
                <a:cs typeface="Arial" pitchFamily="34" charset="-120"/>
              </a:rPr>
              <a:t>Backward scattering (θ→π, z→−1): strong exchange effect from electron indistinguishability — dominated by the u-channel, 1/u² singularity</a:t>
            </a:r>
            <a:endParaRPr lang="en-US" sz="2475" dirty="0">
              <a:ea typeface="Calibri" panose="020F0502020204030204"/>
              <a:cs typeface="Calibri" panose="020F0502020204030204"/>
            </a:endParaRPr>
          </a:p>
          <a:p>
            <a:pPr marL="342900" indent="-342900" algn="l">
              <a:lnSpc>
                <a:spcPct val="173684"/>
              </a:lnSpc>
              <a:buFont typeface="Arial"/>
              <a:buChar char="•"/>
            </a:pPr>
            <a:r>
              <a:rPr lang="en-US" sz="2475" dirty="0">
                <a:solidFill>
                  <a:srgbClr val="201E1D"/>
                </a:solidFill>
                <a:latin typeface="Arial" pitchFamily="34" charset="0"/>
                <a:ea typeface="Arial" pitchFamily="34" charset="-122"/>
                <a:cs typeface="Arial" pitchFamily="34" charset="-120"/>
              </a:rPr>
              <a:t>The interference term matters only because the two final electrons cannot be told apart</a:t>
            </a:r>
            <a:endParaRPr lang="en-US" sz="2475" dirty="0">
              <a:ea typeface="Calibri" panose="020F0502020204030204"/>
              <a:cs typeface="Calibri" panose="020F0502020204030204"/>
            </a:endParaRPr>
          </a:p>
          <a:p>
            <a:pPr marL="342900" indent="-342900" algn="l">
              <a:lnSpc>
                <a:spcPct val="173684"/>
              </a:lnSpc>
              <a:buFont typeface="Arial"/>
              <a:buChar char="•"/>
            </a:pPr>
            <a:r>
              <a:rPr lang="en-US" sz="2475" dirty="0">
                <a:solidFill>
                  <a:srgbClr val="201E1D"/>
                </a:solidFill>
                <a:latin typeface="Arial" pitchFamily="34" charset="0"/>
                <a:ea typeface="Arial" pitchFamily="34" charset="-122"/>
                <a:cs typeface="Arial" pitchFamily="34" charset="-120"/>
              </a:rPr>
              <a:t>These divergences are universal to massless-mediator exchange — regulated only by a finite mediator mass, exactly the effect the dark photon will introduce</a:t>
            </a:r>
            <a:endParaRPr lang="en-US" sz="2475" dirty="0">
              <a:ea typeface="Calibri" panose="020F0502020204030204"/>
              <a:cs typeface="Calibri" panose="020F0502020204030204"/>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3F2F2"/>
        </a:solidFill>
        <a:effectLst/>
      </p:bgPr>
    </p:bg>
    <p:spTree>
      <p:nvGrpSpPr>
        <p:cNvPr id="1" name=""/>
        <p:cNvGrpSpPr/>
        <p:nvPr/>
      </p:nvGrpSpPr>
      <p:grpSpPr>
        <a:xfrm>
          <a:off x="0" y="0"/>
          <a:ext cx="0" cy="0"/>
          <a:chOff x="0" y="0"/>
          <a:chExt cx="0" cy="0"/>
        </a:xfrm>
      </p:grpSpPr>
      <p:sp>
        <p:nvSpPr>
          <p:cNvPr id="3" name="Shape 1"/>
          <p:cNvSpPr/>
          <p:nvPr/>
        </p:nvSpPr>
        <p:spPr>
          <a:xfrm rot="900000">
            <a:off x="7412266" y="-10287000"/>
            <a:ext cx="16840203" cy="20574000"/>
          </a:xfrm>
          <a:prstGeom prst="rect">
            <a:avLst/>
          </a:prstGeom>
          <a:gradFill rotWithShape="1">
            <a:gsLst>
              <a:gs pos="0">
                <a:srgbClr val="0088B0">
                  <a:alpha val="100000"/>
                </a:srgbClr>
              </a:gs>
              <a:gs pos="50000">
                <a:srgbClr val="0088B0">
                  <a:alpha val="100000"/>
                </a:srgbClr>
              </a:gs>
              <a:gs pos="100000">
                <a:srgbClr val="0088B0">
                  <a:alpha val="0"/>
                </a:srgbClr>
              </a:gs>
            </a:gsLst>
            <a:path path="circle">
              <a:fillToRect l="50000" t="50000" r="50000" b="50000"/>
            </a:path>
          </a:gradFill>
          <a:ln/>
        </p:spPr>
      </p:sp>
      <p:sp>
        <p:nvSpPr>
          <p:cNvPr id="4" name="Shape 2"/>
          <p:cNvSpPr/>
          <p:nvPr/>
        </p:nvSpPr>
        <p:spPr>
          <a:xfrm rot="4500000">
            <a:off x="7373658" y="-10287000"/>
            <a:ext cx="16840203" cy="20574000"/>
          </a:xfrm>
          <a:prstGeom prst="rect">
            <a:avLst/>
          </a:prstGeom>
          <a:gradFill rotWithShape="1">
            <a:gsLst>
              <a:gs pos="0">
                <a:srgbClr val="D6006C">
                  <a:alpha val="100000"/>
                </a:srgbClr>
              </a:gs>
              <a:gs pos="50000">
                <a:srgbClr val="D6006C">
                  <a:alpha val="100000"/>
                </a:srgbClr>
              </a:gs>
              <a:gs pos="100000">
                <a:srgbClr val="D6006C">
                  <a:alpha val="0"/>
                </a:srgbClr>
              </a:gs>
            </a:gsLst>
            <a:path path="circle">
              <a:fillToRect l="50000" t="50000" r="50000" b="50000"/>
            </a:path>
          </a:gradFill>
          <a:ln/>
        </p:spPr>
      </p:sp>
      <p:sp>
        <p:nvSpPr>
          <p:cNvPr id="5" name="Shape 3"/>
          <p:cNvSpPr/>
          <p:nvPr/>
        </p:nvSpPr>
        <p:spPr>
          <a:xfrm>
            <a:off x="3752850" y="190500"/>
            <a:ext cx="152400" cy="152400"/>
          </a:xfrm>
          <a:prstGeom prst="rect">
            <a:avLst/>
          </a:prstGeom>
          <a:solidFill>
            <a:srgbClr val="0088B0"/>
          </a:solidFill>
          <a:ln w="6350">
            <a:solidFill>
              <a:srgbClr val="1F1F1F">
                <a:alpha val="16000"/>
              </a:srgbClr>
            </a:solidFill>
            <a:prstDash val="solid"/>
          </a:ln>
        </p:spPr>
      </p:sp>
      <p:sp>
        <p:nvSpPr>
          <p:cNvPr id="6" name="Shape 4"/>
          <p:cNvSpPr/>
          <p:nvPr/>
        </p:nvSpPr>
        <p:spPr>
          <a:xfrm>
            <a:off x="3895725" y="190500"/>
            <a:ext cx="152400" cy="152400"/>
          </a:xfrm>
          <a:prstGeom prst="rect">
            <a:avLst/>
          </a:prstGeom>
          <a:solidFill>
            <a:srgbClr val="D6006C"/>
          </a:solidFill>
          <a:ln w="6350">
            <a:solidFill>
              <a:srgbClr val="1F1F1F">
                <a:alpha val="16000"/>
              </a:srgbClr>
            </a:solidFill>
            <a:prstDash val="solid"/>
          </a:ln>
        </p:spPr>
      </p:sp>
      <p:sp>
        <p:nvSpPr>
          <p:cNvPr id="7" name="Shape 5"/>
          <p:cNvSpPr/>
          <p:nvPr/>
        </p:nvSpPr>
        <p:spPr>
          <a:xfrm>
            <a:off x="4038600" y="190500"/>
            <a:ext cx="152400" cy="152400"/>
          </a:xfrm>
          <a:prstGeom prst="rect">
            <a:avLst/>
          </a:prstGeom>
          <a:solidFill>
            <a:srgbClr val="EDBB00"/>
          </a:solidFill>
          <a:ln w="6350">
            <a:solidFill>
              <a:srgbClr val="1F1F1F">
                <a:alpha val="16000"/>
              </a:srgbClr>
            </a:solidFill>
            <a:prstDash val="solid"/>
          </a:ln>
        </p:spPr>
      </p:sp>
      <p:sp>
        <p:nvSpPr>
          <p:cNvPr id="8" name="Shape 6"/>
          <p:cNvSpPr/>
          <p:nvPr/>
        </p:nvSpPr>
        <p:spPr>
          <a:xfrm>
            <a:off x="4181475" y="190500"/>
            <a:ext cx="152400" cy="152400"/>
          </a:xfrm>
          <a:prstGeom prst="rect">
            <a:avLst/>
          </a:prstGeom>
          <a:gradFill rotWithShape="1">
            <a:gsLst>
              <a:gs pos="0">
                <a:srgbClr val="0088B0">
                  <a:alpha val="100000"/>
                </a:srgbClr>
              </a:gs>
              <a:gs pos="100000">
                <a:srgbClr val="0088B0">
                  <a:alpha val="100000"/>
                </a:srgbClr>
              </a:gs>
            </a:gsLst>
            <a:lin ang="5400000" scaled="0"/>
          </a:gradFill>
          <a:ln w="6350">
            <a:solidFill>
              <a:srgbClr val="1F1F1F">
                <a:alpha val="16000"/>
              </a:srgbClr>
            </a:solidFill>
            <a:prstDash val="solid"/>
          </a:ln>
        </p:spPr>
      </p:sp>
      <p:sp>
        <p:nvSpPr>
          <p:cNvPr id="9" name="Shape 7"/>
          <p:cNvSpPr/>
          <p:nvPr/>
        </p:nvSpPr>
        <p:spPr>
          <a:xfrm>
            <a:off x="4324350" y="190500"/>
            <a:ext cx="152400" cy="152400"/>
          </a:xfrm>
          <a:prstGeom prst="rect">
            <a:avLst/>
          </a:prstGeom>
          <a:gradFill rotWithShape="1">
            <a:gsLst>
              <a:gs pos="0">
                <a:srgbClr val="D6006C">
                  <a:alpha val="100000"/>
                </a:srgbClr>
              </a:gs>
              <a:gs pos="100000">
                <a:srgbClr val="D6006C">
                  <a:alpha val="100000"/>
                </a:srgbClr>
              </a:gs>
            </a:gsLst>
            <a:lin ang="5400000" scaled="0"/>
          </a:gradFill>
          <a:ln w="6350">
            <a:solidFill>
              <a:srgbClr val="1F1F1F">
                <a:alpha val="16000"/>
              </a:srgbClr>
            </a:solidFill>
            <a:prstDash val="solid"/>
          </a:ln>
        </p:spPr>
      </p:sp>
      <p:sp>
        <p:nvSpPr>
          <p:cNvPr id="10" name="Shape 8"/>
          <p:cNvSpPr/>
          <p:nvPr/>
        </p:nvSpPr>
        <p:spPr>
          <a:xfrm>
            <a:off x="4467225" y="190500"/>
            <a:ext cx="152400" cy="152400"/>
          </a:xfrm>
          <a:prstGeom prst="rect">
            <a:avLst/>
          </a:prstGeom>
          <a:gradFill rotWithShape="1">
            <a:gsLst>
              <a:gs pos="0">
                <a:srgbClr val="0088B0">
                  <a:alpha val="100000"/>
                </a:srgbClr>
              </a:gs>
              <a:gs pos="100000">
                <a:srgbClr val="0088B0">
                  <a:alpha val="100000"/>
                </a:srgbClr>
              </a:gs>
            </a:gsLst>
            <a:lin ang="5400000" scaled="0"/>
          </a:gradFill>
          <a:ln w="6350">
            <a:solidFill>
              <a:srgbClr val="1F1F1F">
                <a:alpha val="16000"/>
              </a:srgbClr>
            </a:solidFill>
            <a:prstDash val="solid"/>
          </a:ln>
        </p:spPr>
      </p:sp>
      <p:sp>
        <p:nvSpPr>
          <p:cNvPr id="11" name="Shape 9"/>
          <p:cNvSpPr/>
          <p:nvPr/>
        </p:nvSpPr>
        <p:spPr>
          <a:xfrm>
            <a:off x="4610100" y="190500"/>
            <a:ext cx="152400" cy="152400"/>
          </a:xfrm>
          <a:prstGeom prst="rect">
            <a:avLst/>
          </a:prstGeom>
          <a:gradFill rotWithShape="1">
            <a:gsLst>
              <a:gs pos="0">
                <a:srgbClr val="0088B0">
                  <a:alpha val="100000"/>
                </a:srgbClr>
              </a:gs>
              <a:gs pos="100000">
                <a:srgbClr val="0088B0">
                  <a:alpha val="100000"/>
                </a:srgbClr>
              </a:gs>
            </a:gsLst>
            <a:lin ang="5400000" scaled="0"/>
          </a:gradFill>
          <a:ln w="6350">
            <a:solidFill>
              <a:srgbClr val="1F1F1F">
                <a:alpha val="16000"/>
              </a:srgbClr>
            </a:solidFill>
            <a:prstDash val="solid"/>
          </a:ln>
        </p:spPr>
      </p:sp>
      <p:sp>
        <p:nvSpPr>
          <p:cNvPr id="12" name="Shape 10"/>
          <p:cNvSpPr/>
          <p:nvPr/>
        </p:nvSpPr>
        <p:spPr>
          <a:xfrm>
            <a:off x="4752975" y="190500"/>
            <a:ext cx="152400" cy="152400"/>
          </a:xfrm>
          <a:prstGeom prst="rect">
            <a:avLst/>
          </a:prstGeom>
          <a:solidFill>
            <a:srgbClr val="201E1D"/>
          </a:solidFill>
          <a:ln w="6350">
            <a:solidFill>
              <a:srgbClr val="1F1F1F">
                <a:alpha val="16000"/>
              </a:srgbClr>
            </a:solidFill>
            <a:prstDash val="solid"/>
          </a:ln>
        </p:spPr>
      </p:sp>
      <p:sp>
        <p:nvSpPr>
          <p:cNvPr id="13" name="Shape 11"/>
          <p:cNvSpPr/>
          <p:nvPr/>
        </p:nvSpPr>
        <p:spPr>
          <a:xfrm>
            <a:off x="3609975" y="9944100"/>
            <a:ext cx="152400" cy="152400"/>
          </a:xfrm>
          <a:prstGeom prst="rect">
            <a:avLst/>
          </a:prstGeom>
          <a:solidFill>
            <a:srgbClr val="201E1D"/>
          </a:solidFill>
          <a:ln w="6350">
            <a:solidFill>
              <a:srgbClr val="1F1F1F">
                <a:alpha val="16000"/>
              </a:srgbClr>
            </a:solidFill>
            <a:prstDash val="solid"/>
          </a:ln>
        </p:spPr>
      </p:sp>
      <p:sp>
        <p:nvSpPr>
          <p:cNvPr id="14" name="Shape 12"/>
          <p:cNvSpPr/>
          <p:nvPr/>
        </p:nvSpPr>
        <p:spPr>
          <a:xfrm>
            <a:off x="3752850" y="9944100"/>
            <a:ext cx="152400" cy="152400"/>
          </a:xfrm>
          <a:prstGeom prst="rect">
            <a:avLst/>
          </a:prstGeom>
          <a:solidFill>
            <a:srgbClr val="373534"/>
          </a:solidFill>
          <a:ln w="6350">
            <a:solidFill>
              <a:srgbClr val="1F1F1F">
                <a:alpha val="16000"/>
              </a:srgbClr>
            </a:solidFill>
            <a:prstDash val="solid"/>
          </a:ln>
        </p:spPr>
      </p:sp>
      <p:sp>
        <p:nvSpPr>
          <p:cNvPr id="15" name="Shape 13"/>
          <p:cNvSpPr/>
          <p:nvPr/>
        </p:nvSpPr>
        <p:spPr>
          <a:xfrm>
            <a:off x="3895725" y="9944100"/>
            <a:ext cx="152400" cy="152400"/>
          </a:xfrm>
          <a:prstGeom prst="rect">
            <a:avLst/>
          </a:prstGeom>
          <a:solidFill>
            <a:srgbClr val="4E4D4C"/>
          </a:solidFill>
          <a:ln w="6350">
            <a:solidFill>
              <a:srgbClr val="1F1F1F">
                <a:alpha val="16000"/>
              </a:srgbClr>
            </a:solidFill>
            <a:prstDash val="solid"/>
          </a:ln>
        </p:spPr>
      </p:sp>
      <p:sp>
        <p:nvSpPr>
          <p:cNvPr id="16" name="Shape 14"/>
          <p:cNvSpPr/>
          <p:nvPr/>
        </p:nvSpPr>
        <p:spPr>
          <a:xfrm>
            <a:off x="4038600" y="9944100"/>
            <a:ext cx="152400" cy="152400"/>
          </a:xfrm>
          <a:prstGeom prst="rect">
            <a:avLst/>
          </a:prstGeom>
          <a:solidFill>
            <a:srgbClr val="666463"/>
          </a:solidFill>
          <a:ln w="6350">
            <a:solidFill>
              <a:srgbClr val="1F1F1F">
                <a:alpha val="16000"/>
              </a:srgbClr>
            </a:solidFill>
            <a:prstDash val="solid"/>
          </a:ln>
        </p:spPr>
      </p:sp>
      <p:sp>
        <p:nvSpPr>
          <p:cNvPr id="17" name="Shape 15"/>
          <p:cNvSpPr/>
          <p:nvPr/>
        </p:nvSpPr>
        <p:spPr>
          <a:xfrm>
            <a:off x="4181475" y="9944100"/>
            <a:ext cx="152400" cy="152400"/>
          </a:xfrm>
          <a:prstGeom prst="rect">
            <a:avLst/>
          </a:prstGeom>
          <a:solidFill>
            <a:srgbClr val="7D7B7B"/>
          </a:solidFill>
          <a:ln w="6350">
            <a:solidFill>
              <a:srgbClr val="1F1F1F">
                <a:alpha val="16000"/>
              </a:srgbClr>
            </a:solidFill>
            <a:prstDash val="solid"/>
          </a:ln>
        </p:spPr>
      </p:sp>
      <p:sp>
        <p:nvSpPr>
          <p:cNvPr id="18" name="Shape 16"/>
          <p:cNvSpPr/>
          <p:nvPr/>
        </p:nvSpPr>
        <p:spPr>
          <a:xfrm>
            <a:off x="4324350" y="9944100"/>
            <a:ext cx="152400" cy="152400"/>
          </a:xfrm>
          <a:prstGeom prst="rect">
            <a:avLst/>
          </a:prstGeom>
          <a:solidFill>
            <a:srgbClr val="969594"/>
          </a:solidFill>
          <a:ln w="6350">
            <a:solidFill>
              <a:srgbClr val="1F1F1F">
                <a:alpha val="16000"/>
              </a:srgbClr>
            </a:solidFill>
            <a:prstDash val="solid"/>
          </a:ln>
        </p:spPr>
      </p:sp>
      <p:sp>
        <p:nvSpPr>
          <p:cNvPr id="19" name="Shape 17"/>
          <p:cNvSpPr/>
          <p:nvPr/>
        </p:nvSpPr>
        <p:spPr>
          <a:xfrm>
            <a:off x="4467225" y="9944100"/>
            <a:ext cx="152400" cy="152400"/>
          </a:xfrm>
          <a:prstGeom prst="rect">
            <a:avLst/>
          </a:prstGeom>
          <a:solidFill>
            <a:srgbClr val="ADACAC"/>
          </a:solidFill>
          <a:ln w="6350">
            <a:solidFill>
              <a:srgbClr val="1F1F1F">
                <a:alpha val="16000"/>
              </a:srgbClr>
            </a:solidFill>
            <a:prstDash val="solid"/>
          </a:ln>
        </p:spPr>
      </p:sp>
      <p:sp>
        <p:nvSpPr>
          <p:cNvPr id="20" name="Shape 18"/>
          <p:cNvSpPr/>
          <p:nvPr/>
        </p:nvSpPr>
        <p:spPr>
          <a:xfrm>
            <a:off x="4610100" y="9944100"/>
            <a:ext cx="152400" cy="152400"/>
          </a:xfrm>
          <a:prstGeom prst="rect">
            <a:avLst/>
          </a:prstGeom>
          <a:solidFill>
            <a:srgbClr val="C5C3C3"/>
          </a:solidFill>
          <a:ln w="6350">
            <a:solidFill>
              <a:srgbClr val="1F1F1F">
                <a:alpha val="16000"/>
              </a:srgbClr>
            </a:solidFill>
            <a:prstDash val="solid"/>
          </a:ln>
        </p:spPr>
      </p:sp>
      <p:sp>
        <p:nvSpPr>
          <p:cNvPr id="21" name="Shape 19"/>
          <p:cNvSpPr/>
          <p:nvPr/>
        </p:nvSpPr>
        <p:spPr>
          <a:xfrm>
            <a:off x="4752975" y="9944100"/>
            <a:ext cx="152400" cy="152400"/>
          </a:xfrm>
          <a:prstGeom prst="rect">
            <a:avLst/>
          </a:prstGeom>
          <a:solidFill>
            <a:srgbClr val="DCDBDB"/>
          </a:solidFill>
          <a:ln w="6350">
            <a:solidFill>
              <a:srgbClr val="1F1F1F">
                <a:alpha val="16000"/>
              </a:srgbClr>
            </a:solidFill>
            <a:prstDash val="solid"/>
          </a:ln>
        </p:spPr>
      </p:sp>
      <p:sp>
        <p:nvSpPr>
          <p:cNvPr id="22" name="Shape 20"/>
          <p:cNvSpPr/>
          <p:nvPr/>
        </p:nvSpPr>
        <p:spPr>
          <a:xfrm>
            <a:off x="4895850" y="9944100"/>
            <a:ext cx="152400" cy="152400"/>
          </a:xfrm>
          <a:prstGeom prst="rect">
            <a:avLst/>
          </a:prstGeom>
          <a:solidFill>
            <a:srgbClr val="F3F2F2"/>
          </a:solidFill>
          <a:ln w="6350">
            <a:solidFill>
              <a:srgbClr val="1F1F1F">
                <a:alpha val="16000"/>
              </a:srgbClr>
            </a:solidFill>
            <a:prstDash val="solid"/>
          </a:ln>
        </p:spPr>
      </p:sp>
      <p:sp>
        <p:nvSpPr>
          <p:cNvPr id="23" name="Text 21"/>
          <p:cNvSpPr/>
          <p:nvPr/>
        </p:nvSpPr>
        <p:spPr>
          <a:xfrm>
            <a:off x="1236663" y="1509415"/>
            <a:ext cx="7982545" cy="433784"/>
          </a:xfrm>
          <a:prstGeom prst="rect">
            <a:avLst/>
          </a:prstGeom>
          <a:noFill/>
          <a:ln/>
        </p:spPr>
        <p:txBody>
          <a:bodyPr wrap="square" lIns="25400" tIns="25400" rIns="25400" bIns="25400" rtlCol="0" anchor="t">
            <a:normAutofit/>
          </a:bodyPr>
          <a:lstStyle/>
          <a:p>
            <a:pPr marL="0" indent="0" algn="l">
              <a:lnSpc>
                <a:spcPct val="105140"/>
              </a:lnSpc>
              <a:buNone/>
            </a:pPr>
            <a:r>
              <a:rPr lang="en-US" sz="4650" b="1" kern="0" spc="-70" dirty="0">
                <a:solidFill>
                  <a:srgbClr val="201E1D"/>
                </a:solidFill>
                <a:latin typeface="Arial" pitchFamily="34" charset="0"/>
                <a:ea typeface="Arial" pitchFamily="34" charset="-122"/>
                <a:cs typeface="Arial" pitchFamily="34" charset="-120"/>
              </a:rPr>
              <a:t>Extension to a Dark Sector</a:t>
            </a:r>
            <a:endParaRPr lang="en-US" sz="4650" dirty="0"/>
          </a:p>
        </p:txBody>
      </p:sp>
      <p:sp>
        <p:nvSpPr>
          <p:cNvPr id="24" name="Shape 22"/>
          <p:cNvSpPr/>
          <p:nvPr/>
        </p:nvSpPr>
        <p:spPr>
          <a:xfrm>
            <a:off x="790972" y="3783409"/>
            <a:ext cx="4011117" cy="2773561"/>
          </a:xfrm>
          <a:prstGeom prst="rect">
            <a:avLst/>
          </a:prstGeom>
          <a:solidFill>
            <a:srgbClr val="F3F2F2"/>
          </a:solidFill>
          <a:ln/>
        </p:spPr>
      </p:sp>
      <p:sp>
        <p:nvSpPr>
          <p:cNvPr id="25" name="Text 23"/>
          <p:cNvSpPr/>
          <p:nvPr/>
        </p:nvSpPr>
        <p:spPr>
          <a:xfrm>
            <a:off x="1156692" y="3035300"/>
            <a:ext cx="3607644" cy="4216400"/>
          </a:xfrm>
          <a:prstGeom prst="rect">
            <a:avLst/>
          </a:prstGeom>
          <a:noFill/>
          <a:ln/>
          <a:effectLst>
            <a:outerShdw blurRad="101600" dist="133591" dir="2100000" algn="bl" rotWithShape="0">
              <a:srgbClr val="F3F2F2">
                <a:alpha val="100000"/>
              </a:srgbClr>
            </a:outerShdw>
          </a:effectLst>
        </p:spPr>
        <p:txBody>
          <a:bodyPr wrap="square" lIns="25400" tIns="25400" rIns="25400" bIns="25400" rtlCol="0" anchor="t">
            <a:normAutofit/>
          </a:bodyPr>
          <a:lstStyle/>
          <a:p>
            <a:pPr marL="0" indent="0" algn="l">
              <a:lnSpc>
                <a:spcPct val="78119"/>
              </a:lnSpc>
              <a:buNone/>
            </a:pPr>
            <a:r>
              <a:rPr lang="en-US" sz="24000" b="1" kern="0" spc="-480" dirty="0">
                <a:solidFill>
                  <a:srgbClr val="F3F2F2"/>
                </a:solidFill>
                <a:latin typeface="Arial" pitchFamily="34" charset="0"/>
                <a:ea typeface="Arial" pitchFamily="34" charset="-122"/>
                <a:cs typeface="Arial" pitchFamily="34" charset="-120"/>
              </a:rPr>
              <a:t>04</a:t>
            </a:r>
            <a:endParaRPr lang="en-US" sz="24000" dirty="0"/>
          </a:p>
        </p:txBody>
      </p:sp>
      <p:sp>
        <p:nvSpPr>
          <p:cNvPr id="26" name="Text 24"/>
          <p:cNvSpPr/>
          <p:nvPr/>
        </p:nvSpPr>
        <p:spPr>
          <a:xfrm>
            <a:off x="1156692" y="4149130"/>
            <a:ext cx="3607644" cy="2080220"/>
          </a:xfrm>
          <a:prstGeom prst="rect">
            <a:avLst/>
          </a:prstGeom>
          <a:noFill/>
          <a:ln/>
        </p:spPr>
        <p:txBody>
          <a:bodyPr wrap="square" lIns="25400" tIns="25400" rIns="25400" bIns="25400" rtlCol="0" anchor="t">
            <a:normAutofit/>
          </a:bodyPr>
          <a:lstStyle/>
          <a:p>
            <a:pPr marL="0" indent="0" algn="l">
              <a:lnSpc>
                <a:spcPct val="78119"/>
              </a:lnSpc>
              <a:buNone/>
            </a:pPr>
            <a:r>
              <a:rPr lang="en-US" sz="24000" b="1" kern="0" spc="-480" dirty="0">
                <a:solidFill>
                  <a:srgbClr val="0088B0"/>
                </a:solidFill>
                <a:latin typeface="Arial" pitchFamily="34" charset="0"/>
                <a:ea typeface="Arial" pitchFamily="34" charset="-122"/>
                <a:cs typeface="Arial" pitchFamily="34" charset="-120"/>
              </a:rPr>
              <a:t>04</a:t>
            </a:r>
            <a:endParaRPr lang="en-US" sz="24000" dirty="0"/>
          </a:p>
        </p:txBody>
      </p:sp>
      <p:sp>
        <p:nvSpPr>
          <p:cNvPr id="27" name="Text 25"/>
          <p:cNvSpPr/>
          <p:nvPr/>
        </p:nvSpPr>
        <p:spPr>
          <a:xfrm>
            <a:off x="1266420" y="4225330"/>
            <a:ext cx="3607644" cy="2080220"/>
          </a:xfrm>
          <a:prstGeom prst="rect">
            <a:avLst/>
          </a:prstGeom>
          <a:noFill/>
          <a:ln/>
        </p:spPr>
        <p:txBody>
          <a:bodyPr wrap="square" lIns="25400" tIns="25400" rIns="25400" bIns="25400" rtlCol="0" anchor="t">
            <a:normAutofit/>
          </a:bodyPr>
          <a:lstStyle/>
          <a:p>
            <a:pPr marL="0" indent="0" algn="l">
              <a:lnSpc>
                <a:spcPct val="78119"/>
              </a:lnSpc>
              <a:buNone/>
            </a:pPr>
            <a:r>
              <a:rPr lang="en-US" sz="24000" b="1" kern="0" spc="-480" dirty="0">
                <a:solidFill>
                  <a:srgbClr val="D6006C"/>
                </a:solidFill>
                <a:latin typeface="Arial" pitchFamily="34" charset="0"/>
                <a:ea typeface="Arial" pitchFamily="34" charset="-122"/>
                <a:cs typeface="Arial" pitchFamily="34" charset="-120"/>
              </a:rPr>
              <a:t>04</a:t>
            </a:r>
            <a:endParaRPr lang="en-US" sz="24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3F2F2"/>
        </a:solidFill>
        <a:effectLst/>
      </p:bgPr>
    </p:bg>
    <p:spTree>
      <p:nvGrpSpPr>
        <p:cNvPr id="1" name=""/>
        <p:cNvGrpSpPr/>
        <p:nvPr/>
      </p:nvGrpSpPr>
      <p:grpSpPr>
        <a:xfrm>
          <a:off x="0" y="0"/>
          <a:ext cx="0" cy="0"/>
          <a:chOff x="0" y="0"/>
          <a:chExt cx="0" cy="0"/>
        </a:xfrm>
      </p:grpSpPr>
      <p:sp>
        <p:nvSpPr>
          <p:cNvPr id="2" name="Text 0"/>
          <p:cNvSpPr/>
          <p:nvPr/>
        </p:nvSpPr>
        <p:spPr>
          <a:xfrm>
            <a:off x="1236663" y="1509415"/>
            <a:ext cx="17373442" cy="433784"/>
          </a:xfrm>
          <a:prstGeom prst="rect">
            <a:avLst/>
          </a:prstGeom>
          <a:noFill/>
          <a:ln/>
        </p:spPr>
        <p:txBody>
          <a:bodyPr wrap="square" lIns="25400" tIns="25400" rIns="25400" bIns="25400" rtlCol="0" anchor="t">
            <a:normAutofit/>
          </a:bodyPr>
          <a:lstStyle/>
          <a:p>
            <a:pPr marL="0" indent="0" algn="l">
              <a:lnSpc>
                <a:spcPct val="105140"/>
              </a:lnSpc>
              <a:buNone/>
            </a:pPr>
            <a:r>
              <a:rPr lang="en-US" sz="4650" b="1" kern="0" spc="-70" dirty="0">
                <a:solidFill>
                  <a:srgbClr val="201E1D"/>
                </a:solidFill>
                <a:latin typeface="Arial" pitchFamily="34" charset="0"/>
                <a:ea typeface="Arial" pitchFamily="34" charset="-122"/>
                <a:cs typeface="Arial" pitchFamily="34" charset="-120"/>
              </a:rPr>
              <a:t>Contents</a:t>
            </a:r>
            <a:endParaRPr lang="en-US" sz="4650" dirty="0"/>
          </a:p>
        </p:txBody>
      </p:sp>
      <p:sp>
        <p:nvSpPr>
          <p:cNvPr id="3" name="Text 1"/>
          <p:cNvSpPr/>
          <p:nvPr/>
        </p:nvSpPr>
        <p:spPr>
          <a:xfrm>
            <a:off x="1257300" y="3377605"/>
            <a:ext cx="308074" cy="184845"/>
          </a:xfrm>
          <a:prstGeom prst="rect">
            <a:avLst/>
          </a:prstGeom>
          <a:noFill/>
          <a:ln/>
        </p:spPr>
        <p:txBody>
          <a:bodyPr wrap="square" lIns="25400" tIns="25400" rIns="25400" bIns="25400" rtlCol="0" anchor="t">
            <a:normAutofit/>
          </a:bodyPr>
          <a:lstStyle/>
          <a:p>
            <a:pPr marL="0" indent="0" algn="l">
              <a:lnSpc>
                <a:spcPct val="137115"/>
              </a:lnSpc>
              <a:buNone/>
            </a:pPr>
            <a:r>
              <a:rPr lang="en-US" sz="1725" dirty="0">
                <a:solidFill>
                  <a:srgbClr val="0088B0"/>
                </a:solidFill>
                <a:latin typeface="Arial" pitchFamily="34" charset="0"/>
                <a:ea typeface="Arial" pitchFamily="34" charset="-122"/>
                <a:cs typeface="Arial" pitchFamily="34" charset="-120"/>
              </a:rPr>
              <a:t>01</a:t>
            </a:r>
            <a:endParaRPr lang="en-US" sz="1725" dirty="0"/>
          </a:p>
        </p:txBody>
      </p:sp>
      <p:sp>
        <p:nvSpPr>
          <p:cNvPr id="4" name="Text 2"/>
          <p:cNvSpPr/>
          <p:nvPr/>
        </p:nvSpPr>
        <p:spPr>
          <a:xfrm>
            <a:off x="1946374" y="3269059"/>
            <a:ext cx="5202734" cy="293390"/>
          </a:xfrm>
          <a:prstGeom prst="rect">
            <a:avLst/>
          </a:prstGeom>
          <a:noFill/>
          <a:ln/>
        </p:spPr>
        <p:txBody>
          <a:bodyPr wrap="square" lIns="25400" tIns="25400" rIns="25400" bIns="25400" rtlCol="0" anchor="t">
            <a:normAutofit/>
          </a:bodyPr>
          <a:lstStyle/>
          <a:p>
            <a:pPr marL="0" indent="0" algn="l">
              <a:lnSpc>
                <a:spcPct val="134783"/>
              </a:lnSpc>
              <a:buNone/>
            </a:pPr>
            <a:r>
              <a:rPr lang="en-US" sz="3000" dirty="0">
                <a:solidFill>
                  <a:srgbClr val="201E1D"/>
                </a:solidFill>
                <a:latin typeface="Arial" pitchFamily="34" charset="0"/>
                <a:ea typeface="Arial" pitchFamily="34" charset="-122"/>
                <a:cs typeface="Arial" pitchFamily="34" charset="-120"/>
              </a:rPr>
              <a:t>Introduction &amp; Motivation</a:t>
            </a:r>
            <a:endParaRPr lang="en-US" sz="3000" dirty="0"/>
          </a:p>
        </p:txBody>
      </p:sp>
      <p:sp>
        <p:nvSpPr>
          <p:cNvPr id="5" name="Text 3"/>
          <p:cNvSpPr/>
          <p:nvPr/>
        </p:nvSpPr>
        <p:spPr>
          <a:xfrm>
            <a:off x="1257300" y="4615855"/>
            <a:ext cx="308074" cy="184845"/>
          </a:xfrm>
          <a:prstGeom prst="rect">
            <a:avLst/>
          </a:prstGeom>
          <a:noFill/>
          <a:ln/>
        </p:spPr>
        <p:txBody>
          <a:bodyPr wrap="square" lIns="25400" tIns="25400" rIns="25400" bIns="25400" rtlCol="0" anchor="t">
            <a:normAutofit/>
          </a:bodyPr>
          <a:lstStyle/>
          <a:p>
            <a:pPr marL="0" indent="0" algn="l">
              <a:lnSpc>
                <a:spcPct val="137115"/>
              </a:lnSpc>
              <a:buNone/>
            </a:pPr>
            <a:r>
              <a:rPr lang="en-US" sz="1725" dirty="0">
                <a:solidFill>
                  <a:srgbClr val="0088B0"/>
                </a:solidFill>
                <a:latin typeface="Arial" pitchFamily="34" charset="0"/>
                <a:ea typeface="Arial" pitchFamily="34" charset="-122"/>
                <a:cs typeface="Arial" pitchFamily="34" charset="-120"/>
              </a:rPr>
              <a:t>02</a:t>
            </a:r>
            <a:endParaRPr lang="en-US" sz="1725" dirty="0"/>
          </a:p>
        </p:txBody>
      </p:sp>
      <p:sp>
        <p:nvSpPr>
          <p:cNvPr id="6" name="Text 4"/>
          <p:cNvSpPr/>
          <p:nvPr/>
        </p:nvSpPr>
        <p:spPr>
          <a:xfrm>
            <a:off x="1946374" y="4507309"/>
            <a:ext cx="4868327" cy="293390"/>
          </a:xfrm>
          <a:prstGeom prst="rect">
            <a:avLst/>
          </a:prstGeom>
          <a:noFill/>
          <a:ln/>
        </p:spPr>
        <p:txBody>
          <a:bodyPr wrap="square" lIns="25400" tIns="25400" rIns="25400" bIns="25400" rtlCol="0" anchor="t">
            <a:normAutofit/>
          </a:bodyPr>
          <a:lstStyle/>
          <a:p>
            <a:pPr marL="0" indent="0" algn="l">
              <a:lnSpc>
                <a:spcPct val="134783"/>
              </a:lnSpc>
              <a:buNone/>
            </a:pPr>
            <a:r>
              <a:rPr lang="en-US" sz="3000" dirty="0">
                <a:solidFill>
                  <a:srgbClr val="201E1D"/>
                </a:solidFill>
                <a:latin typeface="Arial" pitchFamily="34" charset="0"/>
                <a:ea typeface="Arial" pitchFamily="34" charset="-122"/>
                <a:cs typeface="Arial" pitchFamily="34" charset="-120"/>
              </a:rPr>
              <a:t>Theoretical Foundations</a:t>
            </a:r>
            <a:endParaRPr lang="en-US" sz="3000" dirty="0"/>
          </a:p>
        </p:txBody>
      </p:sp>
      <p:sp>
        <p:nvSpPr>
          <p:cNvPr id="7" name="Text 5"/>
          <p:cNvSpPr/>
          <p:nvPr/>
        </p:nvSpPr>
        <p:spPr>
          <a:xfrm>
            <a:off x="1257300" y="5854105"/>
            <a:ext cx="308074" cy="184845"/>
          </a:xfrm>
          <a:prstGeom prst="rect">
            <a:avLst/>
          </a:prstGeom>
          <a:noFill/>
          <a:ln/>
        </p:spPr>
        <p:txBody>
          <a:bodyPr wrap="square" lIns="25400" tIns="25400" rIns="25400" bIns="25400" rtlCol="0" anchor="t">
            <a:normAutofit/>
          </a:bodyPr>
          <a:lstStyle/>
          <a:p>
            <a:pPr marL="0" indent="0" algn="l">
              <a:lnSpc>
                <a:spcPct val="137115"/>
              </a:lnSpc>
              <a:buNone/>
            </a:pPr>
            <a:r>
              <a:rPr lang="en-US" sz="1725" dirty="0">
                <a:solidFill>
                  <a:srgbClr val="0088B0"/>
                </a:solidFill>
                <a:latin typeface="Arial" pitchFamily="34" charset="0"/>
                <a:ea typeface="Arial" pitchFamily="34" charset="-122"/>
                <a:cs typeface="Arial" pitchFamily="34" charset="-120"/>
              </a:rPr>
              <a:t>03</a:t>
            </a:r>
            <a:endParaRPr lang="en-US" sz="1725" dirty="0"/>
          </a:p>
        </p:txBody>
      </p:sp>
      <p:sp>
        <p:nvSpPr>
          <p:cNvPr id="8" name="Text 6"/>
          <p:cNvSpPr/>
          <p:nvPr/>
        </p:nvSpPr>
        <p:spPr>
          <a:xfrm>
            <a:off x="1946374" y="5745560"/>
            <a:ext cx="7415997" cy="293390"/>
          </a:xfrm>
          <a:prstGeom prst="rect">
            <a:avLst/>
          </a:prstGeom>
          <a:noFill/>
          <a:ln/>
        </p:spPr>
        <p:txBody>
          <a:bodyPr wrap="square" lIns="25400" tIns="25400" rIns="25400" bIns="25400" rtlCol="0" anchor="t">
            <a:normAutofit/>
          </a:bodyPr>
          <a:lstStyle/>
          <a:p>
            <a:pPr marL="0" indent="0" algn="l">
              <a:lnSpc>
                <a:spcPct val="134783"/>
              </a:lnSpc>
              <a:buNone/>
            </a:pPr>
            <a:r>
              <a:rPr lang="en-US" sz="3000" dirty="0">
                <a:solidFill>
                  <a:srgbClr val="201E1D"/>
                </a:solidFill>
                <a:latin typeface="Arial" pitchFamily="34" charset="0"/>
                <a:ea typeface="Arial" pitchFamily="34" charset="-122"/>
                <a:cs typeface="Arial" pitchFamily="34" charset="-120"/>
              </a:rPr>
              <a:t>Scattering Amplitude &amp; Cross Section</a:t>
            </a:r>
            <a:endParaRPr lang="en-US" sz="3000" dirty="0"/>
          </a:p>
        </p:txBody>
      </p:sp>
      <p:sp>
        <p:nvSpPr>
          <p:cNvPr id="9" name="Text 7"/>
          <p:cNvSpPr/>
          <p:nvPr/>
        </p:nvSpPr>
        <p:spPr>
          <a:xfrm>
            <a:off x="1257300" y="7092355"/>
            <a:ext cx="308074" cy="184845"/>
          </a:xfrm>
          <a:prstGeom prst="rect">
            <a:avLst/>
          </a:prstGeom>
          <a:noFill/>
          <a:ln/>
        </p:spPr>
        <p:txBody>
          <a:bodyPr wrap="square" lIns="25400" tIns="25400" rIns="25400" bIns="25400" rtlCol="0" anchor="t">
            <a:normAutofit/>
          </a:bodyPr>
          <a:lstStyle/>
          <a:p>
            <a:pPr marL="0" indent="0" algn="l">
              <a:lnSpc>
                <a:spcPct val="137115"/>
              </a:lnSpc>
              <a:buNone/>
            </a:pPr>
            <a:r>
              <a:rPr lang="en-US" sz="1725" dirty="0">
                <a:solidFill>
                  <a:srgbClr val="0088B0"/>
                </a:solidFill>
                <a:latin typeface="Arial" pitchFamily="34" charset="0"/>
                <a:ea typeface="Arial" pitchFamily="34" charset="-122"/>
                <a:cs typeface="Arial" pitchFamily="34" charset="-120"/>
              </a:rPr>
              <a:t>04</a:t>
            </a:r>
            <a:endParaRPr lang="en-US" sz="1725" dirty="0"/>
          </a:p>
        </p:txBody>
      </p:sp>
      <p:sp>
        <p:nvSpPr>
          <p:cNvPr id="10" name="Text 8"/>
          <p:cNvSpPr/>
          <p:nvPr/>
        </p:nvSpPr>
        <p:spPr>
          <a:xfrm>
            <a:off x="1946374" y="6983810"/>
            <a:ext cx="5234166" cy="293390"/>
          </a:xfrm>
          <a:prstGeom prst="rect">
            <a:avLst/>
          </a:prstGeom>
          <a:noFill/>
          <a:ln/>
        </p:spPr>
        <p:txBody>
          <a:bodyPr wrap="square" lIns="25400" tIns="25400" rIns="25400" bIns="25400" rtlCol="0" anchor="t">
            <a:normAutofit/>
          </a:bodyPr>
          <a:lstStyle/>
          <a:p>
            <a:pPr marL="0" indent="0" algn="l">
              <a:lnSpc>
                <a:spcPct val="134783"/>
              </a:lnSpc>
              <a:buNone/>
            </a:pPr>
            <a:r>
              <a:rPr lang="en-US" sz="3000" dirty="0">
                <a:solidFill>
                  <a:srgbClr val="201E1D"/>
                </a:solidFill>
                <a:latin typeface="Arial" pitchFamily="34" charset="0"/>
                <a:ea typeface="Arial" pitchFamily="34" charset="-122"/>
                <a:cs typeface="Arial" pitchFamily="34" charset="-120"/>
              </a:rPr>
              <a:t>Extension to a Dark Sector</a:t>
            </a:r>
            <a:endParaRPr lang="en-US" sz="3000" dirty="0"/>
          </a:p>
        </p:txBody>
      </p:sp>
      <p:sp>
        <p:nvSpPr>
          <p:cNvPr id="11" name="Text 9"/>
          <p:cNvSpPr/>
          <p:nvPr/>
        </p:nvSpPr>
        <p:spPr>
          <a:xfrm>
            <a:off x="1257300" y="8330605"/>
            <a:ext cx="308074" cy="184845"/>
          </a:xfrm>
          <a:prstGeom prst="rect">
            <a:avLst/>
          </a:prstGeom>
          <a:noFill/>
          <a:ln/>
        </p:spPr>
        <p:txBody>
          <a:bodyPr wrap="square" lIns="25400" tIns="25400" rIns="25400" bIns="25400" rtlCol="0" anchor="t">
            <a:normAutofit/>
          </a:bodyPr>
          <a:lstStyle/>
          <a:p>
            <a:pPr marL="0" indent="0" algn="l">
              <a:lnSpc>
                <a:spcPct val="137115"/>
              </a:lnSpc>
              <a:buNone/>
            </a:pPr>
            <a:r>
              <a:rPr lang="en-US" sz="1725" dirty="0">
                <a:solidFill>
                  <a:srgbClr val="0088B0"/>
                </a:solidFill>
                <a:latin typeface="Arial" pitchFamily="34" charset="0"/>
                <a:ea typeface="Arial" pitchFamily="34" charset="-122"/>
                <a:cs typeface="Arial" pitchFamily="34" charset="-120"/>
              </a:rPr>
              <a:t>05</a:t>
            </a:r>
            <a:endParaRPr lang="en-US" sz="1725" dirty="0"/>
          </a:p>
        </p:txBody>
      </p:sp>
      <p:sp>
        <p:nvSpPr>
          <p:cNvPr id="12" name="Text 10"/>
          <p:cNvSpPr/>
          <p:nvPr/>
        </p:nvSpPr>
        <p:spPr>
          <a:xfrm>
            <a:off x="1946374" y="8222060"/>
            <a:ext cx="2245132" cy="293390"/>
          </a:xfrm>
          <a:prstGeom prst="rect">
            <a:avLst/>
          </a:prstGeom>
          <a:noFill/>
          <a:ln/>
        </p:spPr>
        <p:txBody>
          <a:bodyPr wrap="square" lIns="25400" tIns="25400" rIns="25400" bIns="25400" rtlCol="0" anchor="t">
            <a:normAutofit/>
          </a:bodyPr>
          <a:lstStyle/>
          <a:p>
            <a:pPr marL="0" indent="0" algn="l">
              <a:lnSpc>
                <a:spcPct val="134783"/>
              </a:lnSpc>
              <a:buNone/>
            </a:pPr>
            <a:r>
              <a:rPr lang="en-US" sz="3000" dirty="0">
                <a:solidFill>
                  <a:srgbClr val="201E1D"/>
                </a:solidFill>
                <a:latin typeface="Arial" pitchFamily="34" charset="0"/>
                <a:ea typeface="Arial" pitchFamily="34" charset="-122"/>
                <a:cs typeface="Arial" pitchFamily="34" charset="-120"/>
              </a:rPr>
              <a:t>Conclusion</a:t>
            </a:r>
            <a:endParaRPr lang="en-US" sz="3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3F2F2"/>
        </a:solidFill>
        <a:effectLst/>
      </p:bgPr>
    </p:bg>
    <p:spTree>
      <p:nvGrpSpPr>
        <p:cNvPr id="1" name=""/>
        <p:cNvGrpSpPr/>
        <p:nvPr/>
      </p:nvGrpSpPr>
      <p:grpSpPr>
        <a:xfrm>
          <a:off x="0" y="0"/>
          <a:ext cx="0" cy="0"/>
          <a:chOff x="0" y="0"/>
          <a:chExt cx="0" cy="0"/>
        </a:xfrm>
      </p:grpSpPr>
      <p:sp>
        <p:nvSpPr>
          <p:cNvPr id="2" name="Text 0"/>
          <p:cNvSpPr/>
          <p:nvPr/>
        </p:nvSpPr>
        <p:spPr>
          <a:xfrm>
            <a:off x="1236663" y="1509415"/>
            <a:ext cx="17373442" cy="433784"/>
          </a:xfrm>
          <a:prstGeom prst="rect">
            <a:avLst/>
          </a:prstGeom>
          <a:noFill/>
          <a:ln/>
        </p:spPr>
        <p:txBody>
          <a:bodyPr wrap="square" lIns="25400" tIns="25400" rIns="25400" bIns="25400" rtlCol="0" anchor="t">
            <a:normAutofit/>
          </a:bodyPr>
          <a:lstStyle/>
          <a:p>
            <a:pPr marL="0" indent="0" algn="l">
              <a:lnSpc>
                <a:spcPct val="105140"/>
              </a:lnSpc>
              <a:buNone/>
            </a:pPr>
            <a:r>
              <a:rPr lang="en-US" sz="4650" b="1" kern="0" spc="-70" dirty="0">
                <a:solidFill>
                  <a:srgbClr val="201E1D"/>
                </a:solidFill>
                <a:latin typeface="Arial" pitchFamily="34" charset="0"/>
                <a:ea typeface="Arial" pitchFamily="34" charset="-122"/>
                <a:cs typeface="Arial" pitchFamily="34" charset="-120"/>
              </a:rPr>
              <a:t>The Dark-Photon Model</a:t>
            </a:r>
            <a:endParaRPr lang="en-US" sz="4650" dirty="0"/>
          </a:p>
        </p:txBody>
      </p:sp>
      <p:sp>
        <p:nvSpPr>
          <p:cNvPr id="3" name="Shape 1"/>
          <p:cNvSpPr/>
          <p:nvPr/>
        </p:nvSpPr>
        <p:spPr>
          <a:xfrm>
            <a:off x="1257300" y="3887688"/>
            <a:ext cx="2502991" cy="9525"/>
          </a:xfrm>
          <a:prstGeom prst="rect">
            <a:avLst/>
          </a:prstGeom>
          <a:solidFill>
            <a:srgbClr val="1F1F1F">
              <a:alpha val="16000"/>
            </a:srgbClr>
          </a:solidFill>
          <a:ln/>
        </p:spPr>
      </p:sp>
      <p:sp>
        <p:nvSpPr>
          <p:cNvPr id="4" name="Text 2"/>
          <p:cNvSpPr/>
          <p:nvPr/>
        </p:nvSpPr>
        <p:spPr>
          <a:xfrm>
            <a:off x="1257300" y="3438624"/>
            <a:ext cx="2331541" cy="191889"/>
          </a:xfrm>
          <a:prstGeom prst="rect">
            <a:avLst/>
          </a:prstGeom>
          <a:noFill/>
          <a:ln/>
        </p:spPr>
        <p:txBody>
          <a:bodyPr wrap="square" lIns="25400" tIns="25400" rIns="25400" bIns="25400" rtlCol="0" anchor="ctr">
            <a:normAutofit/>
          </a:bodyPr>
          <a:lstStyle/>
          <a:p>
            <a:pPr marL="0" indent="0" algn="l">
              <a:lnSpc>
                <a:spcPct val="137115"/>
              </a:lnSpc>
              <a:buNone/>
            </a:pPr>
            <a:r>
              <a:rPr lang="en-US" sz="1725" b="1" kern="0" spc="138" dirty="0">
                <a:solidFill>
                  <a:srgbClr val="201E1C">
                    <a:alpha val="60000"/>
                  </a:srgbClr>
                </a:solidFill>
                <a:latin typeface="Arial" pitchFamily="34" charset="0"/>
                <a:ea typeface="Arial" pitchFamily="34" charset="-122"/>
                <a:cs typeface="Arial" pitchFamily="34" charset="-120"/>
              </a:rPr>
              <a:t>MODEL ELEMENT</a:t>
            </a:r>
            <a:endParaRPr lang="en-US" sz="1725" dirty="0"/>
          </a:p>
        </p:txBody>
      </p:sp>
      <p:sp>
        <p:nvSpPr>
          <p:cNvPr id="5" name="Shape 3"/>
          <p:cNvSpPr/>
          <p:nvPr/>
        </p:nvSpPr>
        <p:spPr>
          <a:xfrm>
            <a:off x="3760291" y="3887688"/>
            <a:ext cx="5288558" cy="9525"/>
          </a:xfrm>
          <a:prstGeom prst="rect">
            <a:avLst/>
          </a:prstGeom>
          <a:solidFill>
            <a:srgbClr val="1F1F1F">
              <a:alpha val="16000"/>
            </a:srgbClr>
          </a:solidFill>
          <a:ln/>
        </p:spPr>
      </p:sp>
      <p:sp>
        <p:nvSpPr>
          <p:cNvPr id="6" name="Text 4"/>
          <p:cNvSpPr/>
          <p:nvPr/>
        </p:nvSpPr>
        <p:spPr>
          <a:xfrm>
            <a:off x="4007941" y="3438624"/>
            <a:ext cx="4951915" cy="191889"/>
          </a:xfrm>
          <a:prstGeom prst="rect">
            <a:avLst/>
          </a:prstGeom>
          <a:noFill/>
          <a:ln/>
        </p:spPr>
        <p:txBody>
          <a:bodyPr wrap="square" lIns="25400" tIns="25400" rIns="25400" bIns="25400" rtlCol="0" anchor="ctr">
            <a:normAutofit/>
          </a:bodyPr>
          <a:lstStyle/>
          <a:p>
            <a:pPr marL="0" indent="0" algn="l">
              <a:lnSpc>
                <a:spcPct val="137115"/>
              </a:lnSpc>
              <a:buNone/>
            </a:pPr>
            <a:r>
              <a:rPr lang="en-US" sz="1725" b="1" kern="0" spc="138" dirty="0">
                <a:solidFill>
                  <a:srgbClr val="201E1C">
                    <a:alpha val="60000"/>
                  </a:srgbClr>
                </a:solidFill>
                <a:latin typeface="Arial" pitchFamily="34" charset="0"/>
                <a:ea typeface="Arial" pitchFamily="34" charset="-122"/>
                <a:cs typeface="Arial" pitchFamily="34" charset="-120"/>
              </a:rPr>
              <a:t>DEFINITION</a:t>
            </a:r>
            <a:endParaRPr lang="en-US" sz="1725" dirty="0"/>
          </a:p>
        </p:txBody>
      </p:sp>
      <p:sp>
        <p:nvSpPr>
          <p:cNvPr id="7" name="Shape 5"/>
          <p:cNvSpPr/>
          <p:nvPr/>
        </p:nvSpPr>
        <p:spPr>
          <a:xfrm>
            <a:off x="9048849" y="3887688"/>
            <a:ext cx="7981851" cy="9525"/>
          </a:xfrm>
          <a:prstGeom prst="rect">
            <a:avLst/>
          </a:prstGeom>
          <a:solidFill>
            <a:srgbClr val="1F1F1F">
              <a:alpha val="16000"/>
            </a:srgbClr>
          </a:solidFill>
          <a:ln/>
        </p:spPr>
      </p:sp>
      <p:sp>
        <p:nvSpPr>
          <p:cNvPr id="8" name="Text 6"/>
          <p:cNvSpPr/>
          <p:nvPr/>
        </p:nvSpPr>
        <p:spPr>
          <a:xfrm>
            <a:off x="9296499" y="3438624"/>
            <a:ext cx="7973657" cy="191889"/>
          </a:xfrm>
          <a:prstGeom prst="rect">
            <a:avLst/>
          </a:prstGeom>
          <a:noFill/>
          <a:ln/>
        </p:spPr>
        <p:txBody>
          <a:bodyPr wrap="square" lIns="25400" tIns="25400" rIns="25400" bIns="25400" rtlCol="0" anchor="ctr">
            <a:normAutofit/>
          </a:bodyPr>
          <a:lstStyle/>
          <a:p>
            <a:pPr marL="0" indent="0" algn="l">
              <a:lnSpc>
                <a:spcPct val="137115"/>
              </a:lnSpc>
              <a:buNone/>
            </a:pPr>
            <a:r>
              <a:rPr lang="en-US" sz="1725" b="1" kern="0" spc="138" dirty="0">
                <a:solidFill>
                  <a:srgbClr val="201E1C">
                    <a:alpha val="60000"/>
                  </a:srgbClr>
                </a:solidFill>
                <a:latin typeface="Arial" pitchFamily="34" charset="0"/>
                <a:ea typeface="Arial" pitchFamily="34" charset="-122"/>
                <a:cs typeface="Arial" pitchFamily="34" charset="-120"/>
              </a:rPr>
              <a:t>MEANING</a:t>
            </a:r>
            <a:endParaRPr lang="en-US" sz="1725" dirty="0"/>
          </a:p>
        </p:txBody>
      </p:sp>
      <p:sp>
        <p:nvSpPr>
          <p:cNvPr id="9" name="Shape 7"/>
          <p:cNvSpPr/>
          <p:nvPr/>
        </p:nvSpPr>
        <p:spPr>
          <a:xfrm>
            <a:off x="1257300" y="4663281"/>
            <a:ext cx="2502991" cy="9525"/>
          </a:xfrm>
          <a:prstGeom prst="rect">
            <a:avLst/>
          </a:prstGeom>
          <a:solidFill>
            <a:srgbClr val="261A1A">
              <a:alpha val="8000"/>
            </a:srgbClr>
          </a:solidFill>
          <a:ln/>
        </p:spPr>
      </p:sp>
      <p:sp>
        <p:nvSpPr>
          <p:cNvPr id="10" name="Text 8"/>
          <p:cNvSpPr/>
          <p:nvPr/>
        </p:nvSpPr>
        <p:spPr>
          <a:xfrm>
            <a:off x="1257300" y="4189313"/>
            <a:ext cx="2331541" cy="216793"/>
          </a:xfrm>
          <a:prstGeom prst="rect">
            <a:avLst/>
          </a:prstGeom>
          <a:noFill/>
          <a:ln/>
        </p:spPr>
        <p:txBody>
          <a:bodyPr wrap="square" lIns="25400" tIns="25400" rIns="25400" bIns="25400" rtlCol="0" anchor="ctr">
            <a:normAutofit/>
          </a:bodyPr>
          <a:lstStyle/>
          <a:p>
            <a:pPr marL="0" indent="0" algn="l">
              <a:lnSpc>
                <a:spcPct val="135625"/>
              </a:lnSpc>
              <a:buNone/>
            </a:pPr>
            <a:r>
              <a:rPr lang="en-US" sz="2100" dirty="0">
                <a:solidFill>
                  <a:srgbClr val="201E1D"/>
                </a:solidFill>
                <a:latin typeface="Arial" pitchFamily="34" charset="0"/>
                <a:ea typeface="Arial" pitchFamily="34" charset="-122"/>
                <a:cs typeface="Arial" pitchFamily="34" charset="-120"/>
              </a:rPr>
              <a:t>Coupling</a:t>
            </a:r>
            <a:endParaRPr lang="en-US" sz="2100" dirty="0"/>
          </a:p>
        </p:txBody>
      </p:sp>
      <p:sp>
        <p:nvSpPr>
          <p:cNvPr id="11" name="Shape 9"/>
          <p:cNvSpPr/>
          <p:nvPr/>
        </p:nvSpPr>
        <p:spPr>
          <a:xfrm>
            <a:off x="3760291" y="4663281"/>
            <a:ext cx="5288558" cy="9525"/>
          </a:xfrm>
          <a:prstGeom prst="rect">
            <a:avLst/>
          </a:prstGeom>
          <a:solidFill>
            <a:srgbClr val="261A1A">
              <a:alpha val="8000"/>
            </a:srgbClr>
          </a:solidFill>
          <a:ln/>
        </p:spPr>
      </p:sp>
      <p:sp>
        <p:nvSpPr>
          <p:cNvPr id="12" name="Text 10"/>
          <p:cNvSpPr/>
          <p:nvPr/>
        </p:nvSpPr>
        <p:spPr>
          <a:xfrm>
            <a:off x="4007941" y="4189313"/>
            <a:ext cx="4951915" cy="216793"/>
          </a:xfrm>
          <a:prstGeom prst="rect">
            <a:avLst/>
          </a:prstGeom>
          <a:noFill/>
          <a:ln/>
        </p:spPr>
        <p:txBody>
          <a:bodyPr wrap="square" lIns="25400" tIns="25400" rIns="25400" bIns="25400" rtlCol="0" anchor="ctr">
            <a:normAutofit/>
          </a:bodyPr>
          <a:lstStyle/>
          <a:p>
            <a:pPr marL="0" indent="0" algn="l">
              <a:lnSpc>
                <a:spcPct val="135625"/>
              </a:lnSpc>
              <a:buNone/>
            </a:pPr>
            <a:r>
              <a:rPr lang="en-US" sz="2100" dirty="0">
                <a:solidFill>
                  <a:srgbClr val="201E1D"/>
                </a:solidFill>
                <a:latin typeface="Arial" pitchFamily="34" charset="0"/>
                <a:ea typeface="Arial" pitchFamily="34" charset="-122"/>
                <a:cs typeface="Arial" pitchFamily="34" charset="-120"/>
              </a:rPr>
              <a:t>ee1 = 0.000303</a:t>
            </a:r>
            <a:endParaRPr lang="en-US" sz="2100" dirty="0"/>
          </a:p>
        </p:txBody>
      </p:sp>
      <p:sp>
        <p:nvSpPr>
          <p:cNvPr id="13" name="Shape 11"/>
          <p:cNvSpPr/>
          <p:nvPr/>
        </p:nvSpPr>
        <p:spPr>
          <a:xfrm>
            <a:off x="9048849" y="4663281"/>
            <a:ext cx="7981851" cy="9525"/>
          </a:xfrm>
          <a:prstGeom prst="rect">
            <a:avLst/>
          </a:prstGeom>
          <a:solidFill>
            <a:srgbClr val="261A1A">
              <a:alpha val="8000"/>
            </a:srgbClr>
          </a:solidFill>
          <a:ln/>
        </p:spPr>
      </p:sp>
      <p:sp>
        <p:nvSpPr>
          <p:cNvPr id="14" name="Text 12"/>
          <p:cNvSpPr/>
          <p:nvPr/>
        </p:nvSpPr>
        <p:spPr>
          <a:xfrm>
            <a:off x="9296499" y="4189313"/>
            <a:ext cx="7973657" cy="216793"/>
          </a:xfrm>
          <a:prstGeom prst="rect">
            <a:avLst/>
          </a:prstGeom>
          <a:noFill/>
          <a:ln/>
        </p:spPr>
        <p:txBody>
          <a:bodyPr wrap="square" lIns="25400" tIns="25400" rIns="25400" bIns="25400" rtlCol="0" anchor="ctr">
            <a:normAutofit/>
          </a:bodyPr>
          <a:lstStyle/>
          <a:p>
            <a:pPr marL="0" indent="0" algn="l">
              <a:lnSpc>
                <a:spcPct val="135625"/>
              </a:lnSpc>
              <a:buNone/>
            </a:pPr>
            <a:r>
              <a:rPr lang="en-US" sz="2100" dirty="0">
                <a:solidFill>
                  <a:srgbClr val="201E1D"/>
                </a:solidFill>
                <a:latin typeface="Arial" pitchFamily="34" charset="0"/>
                <a:ea typeface="Arial" pitchFamily="34" charset="-122"/>
                <a:cs typeface="Arial" pitchFamily="34" charset="-120"/>
              </a:rPr>
              <a:t>rescaled coupling e_A = εe, ≈10⁻³ of the electric charge</a:t>
            </a:r>
            <a:endParaRPr lang="en-US" sz="2100" dirty="0"/>
          </a:p>
        </p:txBody>
      </p:sp>
      <p:sp>
        <p:nvSpPr>
          <p:cNvPr id="15" name="Shape 13"/>
          <p:cNvSpPr/>
          <p:nvPr/>
        </p:nvSpPr>
        <p:spPr>
          <a:xfrm>
            <a:off x="1257300" y="5438874"/>
            <a:ext cx="2502991" cy="9525"/>
          </a:xfrm>
          <a:prstGeom prst="rect">
            <a:avLst/>
          </a:prstGeom>
          <a:solidFill>
            <a:srgbClr val="261A1A">
              <a:alpha val="8000"/>
            </a:srgbClr>
          </a:solidFill>
          <a:ln/>
        </p:spPr>
      </p:sp>
      <p:sp>
        <p:nvSpPr>
          <p:cNvPr id="16" name="Text 14"/>
          <p:cNvSpPr/>
          <p:nvPr/>
        </p:nvSpPr>
        <p:spPr>
          <a:xfrm>
            <a:off x="1257300" y="4964906"/>
            <a:ext cx="2331541" cy="216793"/>
          </a:xfrm>
          <a:prstGeom prst="rect">
            <a:avLst/>
          </a:prstGeom>
          <a:noFill/>
          <a:ln/>
        </p:spPr>
        <p:txBody>
          <a:bodyPr wrap="square" lIns="25400" tIns="25400" rIns="25400" bIns="25400" rtlCol="0" anchor="ctr">
            <a:normAutofit/>
          </a:bodyPr>
          <a:lstStyle/>
          <a:p>
            <a:pPr marL="0" indent="0" algn="l">
              <a:lnSpc>
                <a:spcPct val="135625"/>
              </a:lnSpc>
              <a:buNone/>
            </a:pPr>
            <a:r>
              <a:rPr lang="en-US" sz="2100" dirty="0">
                <a:solidFill>
                  <a:srgbClr val="201E1D"/>
                </a:solidFill>
                <a:latin typeface="Arial" pitchFamily="34" charset="0"/>
                <a:ea typeface="Arial" pitchFamily="34" charset="-122"/>
                <a:cs typeface="Arial" pitchFamily="34" charset="-120"/>
              </a:rPr>
              <a:t>Mediator</a:t>
            </a:r>
            <a:endParaRPr lang="en-US" sz="2100" dirty="0"/>
          </a:p>
        </p:txBody>
      </p:sp>
      <p:sp>
        <p:nvSpPr>
          <p:cNvPr id="17" name="Shape 15"/>
          <p:cNvSpPr/>
          <p:nvPr/>
        </p:nvSpPr>
        <p:spPr>
          <a:xfrm>
            <a:off x="3760291" y="5438874"/>
            <a:ext cx="5288558" cy="9525"/>
          </a:xfrm>
          <a:prstGeom prst="rect">
            <a:avLst/>
          </a:prstGeom>
          <a:solidFill>
            <a:srgbClr val="261A1A">
              <a:alpha val="8000"/>
            </a:srgbClr>
          </a:solidFill>
          <a:ln/>
        </p:spPr>
      </p:sp>
      <p:sp>
        <p:nvSpPr>
          <p:cNvPr id="18" name="Text 16"/>
          <p:cNvSpPr/>
          <p:nvPr/>
        </p:nvSpPr>
        <p:spPr>
          <a:xfrm>
            <a:off x="4007941" y="4964906"/>
            <a:ext cx="4951915" cy="216793"/>
          </a:xfrm>
          <a:prstGeom prst="rect">
            <a:avLst/>
          </a:prstGeom>
          <a:noFill/>
          <a:ln/>
        </p:spPr>
        <p:txBody>
          <a:bodyPr wrap="square" lIns="25400" tIns="25400" rIns="25400" bIns="25400" rtlCol="0" anchor="ctr">
            <a:normAutofit/>
          </a:bodyPr>
          <a:lstStyle/>
          <a:p>
            <a:pPr marL="0" indent="0" algn="l">
              <a:lnSpc>
                <a:spcPct val="135625"/>
              </a:lnSpc>
              <a:buNone/>
            </a:pPr>
            <a:r>
              <a:rPr lang="en-US" sz="2100" dirty="0">
                <a:solidFill>
                  <a:srgbClr val="201E1D"/>
                </a:solidFill>
                <a:latin typeface="Arial" pitchFamily="34" charset="0"/>
                <a:ea typeface="Arial" pitchFamily="34" charset="-122"/>
                <a:cs typeface="Arial" pitchFamily="34" charset="-120"/>
              </a:rPr>
              <a:t>vector A1: mass M_A = 0.017 GeV</a:t>
            </a:r>
            <a:endParaRPr lang="en-US" sz="2100" dirty="0"/>
          </a:p>
        </p:txBody>
      </p:sp>
      <p:sp>
        <p:nvSpPr>
          <p:cNvPr id="19" name="Shape 17"/>
          <p:cNvSpPr/>
          <p:nvPr/>
        </p:nvSpPr>
        <p:spPr>
          <a:xfrm>
            <a:off x="9048849" y="5438874"/>
            <a:ext cx="7981851" cy="9525"/>
          </a:xfrm>
          <a:prstGeom prst="rect">
            <a:avLst/>
          </a:prstGeom>
          <a:solidFill>
            <a:srgbClr val="261A1A">
              <a:alpha val="8000"/>
            </a:srgbClr>
          </a:solidFill>
          <a:ln/>
        </p:spPr>
      </p:sp>
      <p:sp>
        <p:nvSpPr>
          <p:cNvPr id="20" name="Text 18"/>
          <p:cNvSpPr/>
          <p:nvPr/>
        </p:nvSpPr>
        <p:spPr>
          <a:xfrm>
            <a:off x="9296499" y="4964906"/>
            <a:ext cx="7973657" cy="216793"/>
          </a:xfrm>
          <a:prstGeom prst="rect">
            <a:avLst/>
          </a:prstGeom>
          <a:noFill/>
          <a:ln/>
        </p:spPr>
        <p:txBody>
          <a:bodyPr wrap="square" lIns="25400" tIns="25400" rIns="25400" bIns="25400" rtlCol="0" anchor="ctr">
            <a:normAutofit/>
          </a:bodyPr>
          <a:lstStyle/>
          <a:p>
            <a:pPr marL="0" indent="0" algn="l">
              <a:lnSpc>
                <a:spcPct val="135625"/>
              </a:lnSpc>
              <a:buNone/>
            </a:pPr>
            <a:r>
              <a:rPr lang="en-US" sz="2100" dirty="0">
                <a:solidFill>
                  <a:srgbClr val="201E1D"/>
                </a:solidFill>
                <a:latin typeface="Arial" pitchFamily="34" charset="0"/>
                <a:ea typeface="Arial" pitchFamily="34" charset="-122"/>
                <a:cs typeface="Arial" pitchFamily="34" charset="-120"/>
              </a:rPr>
              <a:t>the dark photon, a new massive gauge boson</a:t>
            </a:r>
            <a:endParaRPr lang="en-US" sz="2100" dirty="0"/>
          </a:p>
        </p:txBody>
      </p:sp>
      <p:sp>
        <p:nvSpPr>
          <p:cNvPr id="21" name="Shape 19"/>
          <p:cNvSpPr/>
          <p:nvPr/>
        </p:nvSpPr>
        <p:spPr>
          <a:xfrm>
            <a:off x="1257300" y="6214468"/>
            <a:ext cx="2502991" cy="9525"/>
          </a:xfrm>
          <a:prstGeom prst="rect">
            <a:avLst/>
          </a:prstGeom>
          <a:solidFill>
            <a:srgbClr val="261A1A">
              <a:alpha val="8000"/>
            </a:srgbClr>
          </a:solidFill>
          <a:ln/>
        </p:spPr>
      </p:sp>
      <p:sp>
        <p:nvSpPr>
          <p:cNvPr id="22" name="Text 20"/>
          <p:cNvSpPr/>
          <p:nvPr/>
        </p:nvSpPr>
        <p:spPr>
          <a:xfrm>
            <a:off x="1257300" y="5740500"/>
            <a:ext cx="2331541" cy="216793"/>
          </a:xfrm>
          <a:prstGeom prst="rect">
            <a:avLst/>
          </a:prstGeom>
          <a:noFill/>
          <a:ln/>
        </p:spPr>
        <p:txBody>
          <a:bodyPr wrap="square" lIns="25400" tIns="25400" rIns="25400" bIns="25400" rtlCol="0" anchor="ctr">
            <a:normAutofit/>
          </a:bodyPr>
          <a:lstStyle/>
          <a:p>
            <a:pPr marL="0" indent="0" algn="l">
              <a:lnSpc>
                <a:spcPct val="135625"/>
              </a:lnSpc>
              <a:buNone/>
            </a:pPr>
            <a:r>
              <a:rPr lang="en-US" sz="2100" dirty="0">
                <a:solidFill>
                  <a:srgbClr val="201E1D"/>
                </a:solidFill>
                <a:latin typeface="Arial" pitchFamily="34" charset="0"/>
                <a:ea typeface="Arial" pitchFamily="34" charset="-122"/>
                <a:cs typeface="Arial" pitchFamily="34" charset="-120"/>
              </a:rPr>
              <a:t>Matter field</a:t>
            </a:r>
            <a:endParaRPr lang="en-US" sz="2100" dirty="0"/>
          </a:p>
        </p:txBody>
      </p:sp>
      <p:sp>
        <p:nvSpPr>
          <p:cNvPr id="23" name="Shape 21"/>
          <p:cNvSpPr/>
          <p:nvPr/>
        </p:nvSpPr>
        <p:spPr>
          <a:xfrm>
            <a:off x="3760291" y="6214468"/>
            <a:ext cx="5288558" cy="9525"/>
          </a:xfrm>
          <a:prstGeom prst="rect">
            <a:avLst/>
          </a:prstGeom>
          <a:solidFill>
            <a:srgbClr val="261A1A">
              <a:alpha val="8000"/>
            </a:srgbClr>
          </a:solidFill>
          <a:ln/>
        </p:spPr>
      </p:sp>
      <p:sp>
        <p:nvSpPr>
          <p:cNvPr id="24" name="Text 22"/>
          <p:cNvSpPr/>
          <p:nvPr/>
        </p:nvSpPr>
        <p:spPr>
          <a:xfrm>
            <a:off x="4007941" y="5740500"/>
            <a:ext cx="4951915" cy="216793"/>
          </a:xfrm>
          <a:prstGeom prst="rect">
            <a:avLst/>
          </a:prstGeom>
          <a:noFill/>
          <a:ln/>
        </p:spPr>
        <p:txBody>
          <a:bodyPr wrap="square" lIns="25400" tIns="25400" rIns="25400" bIns="25400" rtlCol="0" anchor="ctr">
            <a:normAutofit/>
          </a:bodyPr>
          <a:lstStyle/>
          <a:p>
            <a:pPr marL="0" indent="0" algn="l">
              <a:lnSpc>
                <a:spcPct val="135625"/>
              </a:lnSpc>
              <a:buNone/>
            </a:pPr>
            <a:r>
              <a:rPr lang="en-US" sz="2100" dirty="0">
                <a:solidFill>
                  <a:srgbClr val="201E1D"/>
                </a:solidFill>
                <a:latin typeface="Arial" pitchFamily="34" charset="0"/>
                <a:ea typeface="Arial" pitchFamily="34" charset="-122"/>
                <a:cs typeface="Arial" pitchFamily="34" charset="-120"/>
              </a:rPr>
              <a:t>spinor e1: mass m_e = 0.000511 GeV</a:t>
            </a:r>
            <a:endParaRPr lang="en-US" sz="2100" dirty="0"/>
          </a:p>
        </p:txBody>
      </p:sp>
      <p:sp>
        <p:nvSpPr>
          <p:cNvPr id="25" name="Shape 23"/>
          <p:cNvSpPr/>
          <p:nvPr/>
        </p:nvSpPr>
        <p:spPr>
          <a:xfrm>
            <a:off x="9048849" y="6214468"/>
            <a:ext cx="7981851" cy="9525"/>
          </a:xfrm>
          <a:prstGeom prst="rect">
            <a:avLst/>
          </a:prstGeom>
          <a:solidFill>
            <a:srgbClr val="261A1A">
              <a:alpha val="8000"/>
            </a:srgbClr>
          </a:solidFill>
          <a:ln/>
        </p:spPr>
      </p:sp>
      <p:sp>
        <p:nvSpPr>
          <p:cNvPr id="26" name="Text 24"/>
          <p:cNvSpPr/>
          <p:nvPr/>
        </p:nvSpPr>
        <p:spPr>
          <a:xfrm>
            <a:off x="9296499" y="5740500"/>
            <a:ext cx="7973657" cy="216793"/>
          </a:xfrm>
          <a:prstGeom prst="rect">
            <a:avLst/>
          </a:prstGeom>
          <a:noFill/>
          <a:ln/>
        </p:spPr>
        <p:txBody>
          <a:bodyPr wrap="square" lIns="25400" tIns="25400" rIns="25400" bIns="25400" rtlCol="0" anchor="ctr">
            <a:normAutofit/>
          </a:bodyPr>
          <a:lstStyle/>
          <a:p>
            <a:pPr marL="0" indent="0" algn="l">
              <a:lnSpc>
                <a:spcPct val="135625"/>
              </a:lnSpc>
              <a:buNone/>
            </a:pPr>
            <a:r>
              <a:rPr lang="en-US" sz="2100" dirty="0">
                <a:solidFill>
                  <a:srgbClr val="201E1D"/>
                </a:solidFill>
                <a:latin typeface="Arial" pitchFamily="34" charset="0"/>
                <a:ea typeface="Arial" pitchFamily="34" charset="-122"/>
                <a:cs typeface="Arial" pitchFamily="34" charset="-120"/>
              </a:rPr>
              <a:t>the physical electron</a:t>
            </a:r>
            <a:endParaRPr lang="en-US" sz="2100" dirty="0"/>
          </a:p>
        </p:txBody>
      </p:sp>
      <p:sp>
        <p:nvSpPr>
          <p:cNvPr id="27" name="Shape 25"/>
          <p:cNvSpPr/>
          <p:nvPr/>
        </p:nvSpPr>
        <p:spPr>
          <a:xfrm>
            <a:off x="1257300" y="6990060"/>
            <a:ext cx="2502991" cy="9525"/>
          </a:xfrm>
          <a:prstGeom prst="rect">
            <a:avLst/>
          </a:prstGeom>
          <a:solidFill>
            <a:srgbClr val="261A1A">
              <a:alpha val="8000"/>
            </a:srgbClr>
          </a:solidFill>
          <a:ln/>
        </p:spPr>
      </p:sp>
      <p:sp>
        <p:nvSpPr>
          <p:cNvPr id="28" name="Text 26"/>
          <p:cNvSpPr/>
          <p:nvPr/>
        </p:nvSpPr>
        <p:spPr>
          <a:xfrm>
            <a:off x="1257300" y="6516092"/>
            <a:ext cx="2331541" cy="216793"/>
          </a:xfrm>
          <a:prstGeom prst="rect">
            <a:avLst/>
          </a:prstGeom>
          <a:noFill/>
          <a:ln/>
        </p:spPr>
        <p:txBody>
          <a:bodyPr wrap="square" lIns="25400" tIns="25400" rIns="25400" bIns="25400" rtlCol="0" anchor="ctr">
            <a:normAutofit/>
          </a:bodyPr>
          <a:lstStyle/>
          <a:p>
            <a:pPr marL="0" indent="0" algn="l">
              <a:lnSpc>
                <a:spcPct val="135625"/>
              </a:lnSpc>
              <a:buNone/>
            </a:pPr>
            <a:r>
              <a:rPr lang="en-US" sz="2100" dirty="0">
                <a:solidFill>
                  <a:srgbClr val="201E1D"/>
                </a:solidFill>
                <a:latin typeface="Arial" pitchFamily="34" charset="0"/>
                <a:ea typeface="Arial" pitchFamily="34" charset="-122"/>
                <a:cs typeface="Arial" pitchFamily="34" charset="-120"/>
              </a:rPr>
              <a:t>Interaction</a:t>
            </a:r>
            <a:endParaRPr lang="en-US" sz="2100" dirty="0"/>
          </a:p>
        </p:txBody>
      </p:sp>
      <p:sp>
        <p:nvSpPr>
          <p:cNvPr id="29" name="Shape 27"/>
          <p:cNvSpPr/>
          <p:nvPr/>
        </p:nvSpPr>
        <p:spPr>
          <a:xfrm>
            <a:off x="3760291" y="6990060"/>
            <a:ext cx="5288558" cy="9525"/>
          </a:xfrm>
          <a:prstGeom prst="rect">
            <a:avLst/>
          </a:prstGeom>
          <a:solidFill>
            <a:srgbClr val="261A1A">
              <a:alpha val="8000"/>
            </a:srgbClr>
          </a:solidFill>
          <a:ln/>
        </p:spPr>
      </p:sp>
      <p:sp>
        <p:nvSpPr>
          <p:cNvPr id="30" name="Text 28"/>
          <p:cNvSpPr/>
          <p:nvPr/>
        </p:nvSpPr>
        <p:spPr>
          <a:xfrm>
            <a:off x="4007941" y="6516092"/>
            <a:ext cx="4951915" cy="216793"/>
          </a:xfrm>
          <a:prstGeom prst="rect">
            <a:avLst/>
          </a:prstGeom>
          <a:noFill/>
          <a:ln/>
        </p:spPr>
        <p:txBody>
          <a:bodyPr wrap="square" lIns="25400" tIns="25400" rIns="25400" bIns="25400" rtlCol="0" anchor="ctr">
            <a:normAutofit/>
          </a:bodyPr>
          <a:lstStyle/>
          <a:p>
            <a:pPr marL="0" indent="0" algn="l">
              <a:lnSpc>
                <a:spcPct val="135625"/>
              </a:lnSpc>
              <a:buNone/>
            </a:pPr>
            <a:r>
              <a:rPr lang="en-US" sz="2100" dirty="0">
                <a:solidFill>
                  <a:srgbClr val="201E1D"/>
                </a:solidFill>
                <a:latin typeface="Arial" pitchFamily="34" charset="0"/>
                <a:ea typeface="Arial" pitchFamily="34" charset="-122"/>
                <a:cs typeface="Arial" pitchFamily="34" charset="-120"/>
              </a:rPr>
              <a:t>lterm ee1·ē1·γ·A1·e1</a:t>
            </a:r>
            <a:endParaRPr lang="en-US" sz="2100" dirty="0"/>
          </a:p>
        </p:txBody>
      </p:sp>
      <p:sp>
        <p:nvSpPr>
          <p:cNvPr id="31" name="Shape 29"/>
          <p:cNvSpPr/>
          <p:nvPr/>
        </p:nvSpPr>
        <p:spPr>
          <a:xfrm>
            <a:off x="9048849" y="6990060"/>
            <a:ext cx="7981851" cy="9525"/>
          </a:xfrm>
          <a:prstGeom prst="rect">
            <a:avLst/>
          </a:prstGeom>
          <a:solidFill>
            <a:srgbClr val="261A1A">
              <a:alpha val="8000"/>
            </a:srgbClr>
          </a:solidFill>
          <a:ln/>
        </p:spPr>
      </p:sp>
      <p:sp>
        <p:nvSpPr>
          <p:cNvPr id="32" name="Text 30"/>
          <p:cNvSpPr/>
          <p:nvPr/>
        </p:nvSpPr>
        <p:spPr>
          <a:xfrm>
            <a:off x="9296499" y="6516092"/>
            <a:ext cx="7973657" cy="216793"/>
          </a:xfrm>
          <a:prstGeom prst="rect">
            <a:avLst/>
          </a:prstGeom>
          <a:noFill/>
          <a:ln/>
        </p:spPr>
        <p:txBody>
          <a:bodyPr wrap="square" lIns="25400" tIns="25400" rIns="25400" bIns="25400" rtlCol="0" anchor="ctr">
            <a:normAutofit/>
          </a:bodyPr>
          <a:lstStyle/>
          <a:p>
            <a:pPr marL="0" indent="0" algn="l">
              <a:lnSpc>
                <a:spcPct val="135625"/>
              </a:lnSpc>
              <a:buNone/>
            </a:pPr>
            <a:r>
              <a:rPr lang="en-US" sz="2100" dirty="0">
                <a:solidFill>
                  <a:srgbClr val="201E1D"/>
                </a:solidFill>
                <a:latin typeface="Arial" pitchFamily="34" charset="0"/>
                <a:ea typeface="Arial" pitchFamily="34" charset="-122"/>
                <a:cs typeface="Arial" pitchFamily="34" charset="-120"/>
              </a:rPr>
              <a:t>vertex e_A ēγ^μeA′_μ, the electron–dark-photon coupling</a:t>
            </a:r>
            <a:endParaRPr lang="en-US" sz="2100" dirty="0"/>
          </a:p>
        </p:txBody>
      </p:sp>
      <p:sp>
        <p:nvSpPr>
          <p:cNvPr id="33" name="Text 31"/>
          <p:cNvSpPr/>
          <p:nvPr/>
        </p:nvSpPr>
        <p:spPr>
          <a:xfrm>
            <a:off x="1257300" y="7761586"/>
            <a:ext cx="11936720" cy="1340644"/>
          </a:xfrm>
          <a:prstGeom prst="rect">
            <a:avLst/>
          </a:prstGeom>
          <a:noFill/>
          <a:ln/>
        </p:spPr>
        <p:txBody>
          <a:bodyPr wrap="square" lIns="25400" tIns="25400" rIns="25400" bIns="25400" rtlCol="0" anchor="t">
            <a:normAutofit fontScale="77500" lnSpcReduction="20000"/>
          </a:bodyPr>
          <a:lstStyle/>
          <a:p>
            <a:pPr algn="just">
              <a:lnSpc>
                <a:spcPct val="209302"/>
              </a:lnSpc>
            </a:pPr>
            <a:r>
              <a:rPr lang="en-US" sz="1850" dirty="0">
                <a:solidFill>
                  <a:srgbClr val="211D1D">
                    <a:alpha val="55000"/>
                  </a:srgbClr>
                </a:solidFill>
                <a:latin typeface="Arial"/>
                <a:ea typeface="+mn-lt"/>
                <a:cs typeface="Arial"/>
              </a:rPr>
              <a:t>I built a small particle-physics model using </a:t>
            </a:r>
            <a:r>
              <a:rPr lang="en-US" sz="1850" dirty="0" err="1">
                <a:solidFill>
                  <a:srgbClr val="211D1D">
                    <a:alpha val="55000"/>
                  </a:srgbClr>
                </a:solidFill>
                <a:latin typeface="Arial"/>
                <a:ea typeface="+mn-lt"/>
                <a:cs typeface="Arial"/>
              </a:rPr>
              <a:t>LanHEP</a:t>
            </a:r>
            <a:r>
              <a:rPr lang="en-US" sz="1850" dirty="0">
                <a:solidFill>
                  <a:srgbClr val="211D1D">
                    <a:alpha val="55000"/>
                  </a:srgbClr>
                </a:solidFill>
                <a:latin typeface="Arial"/>
                <a:ea typeface="Arial" pitchFamily="34" charset="-122"/>
                <a:cs typeface="Arial"/>
              </a:rPr>
              <a:t>(</a:t>
            </a:r>
            <a:r>
              <a:rPr lang="en-US" sz="1850" dirty="0">
                <a:solidFill>
                  <a:srgbClr val="211D1D">
                    <a:alpha val="55000"/>
                  </a:srgbClr>
                </a:solidFill>
                <a:ea typeface="+mn-lt"/>
                <a:cs typeface="+mn-lt"/>
              </a:rPr>
              <a:t>a tool that automatically generates Feynman rules from a </a:t>
            </a:r>
            <a:r>
              <a:rPr lang="en-US" sz="1850" dirty="0" err="1">
                <a:solidFill>
                  <a:srgbClr val="211D1D">
                    <a:alpha val="55000"/>
                  </a:srgbClr>
                </a:solidFill>
                <a:ea typeface="+mn-lt"/>
                <a:cs typeface="+mn-lt"/>
              </a:rPr>
              <a:t>Lagrangian</a:t>
            </a:r>
            <a:r>
              <a:rPr lang="en-US" sz="1850" dirty="0">
                <a:solidFill>
                  <a:srgbClr val="211D1D">
                    <a:alpha val="55000"/>
                  </a:srgbClr>
                </a:solidFill>
                <a:latin typeface="Calibri"/>
                <a:ea typeface="Calibri"/>
                <a:cs typeface="Calibri"/>
              </a:rPr>
              <a:t>)</a:t>
            </a:r>
            <a:r>
              <a:rPr lang="en-US" sz="1850" dirty="0">
                <a:solidFill>
                  <a:srgbClr val="211D1D">
                    <a:alpha val="55000"/>
                  </a:srgbClr>
                </a:solidFill>
                <a:latin typeface="Arial"/>
                <a:ea typeface="+mn-lt"/>
                <a:cs typeface="Arial"/>
              </a:rPr>
              <a:t>,</a:t>
            </a:r>
            <a:r>
              <a:rPr lang="en-US" sz="1850" dirty="0">
                <a:solidFill>
                  <a:srgbClr val="211D1D">
                    <a:alpha val="55000"/>
                  </a:srgbClr>
                </a:solidFill>
                <a:latin typeface="Arial"/>
                <a:ea typeface="Arial" pitchFamily="34" charset="-122"/>
                <a:cs typeface="Arial"/>
              </a:rPr>
              <a:t> then imported into </a:t>
            </a:r>
            <a:r>
              <a:rPr lang="en-US" sz="1850" dirty="0" err="1">
                <a:solidFill>
                  <a:srgbClr val="211D1D">
                    <a:alpha val="55000"/>
                  </a:srgbClr>
                </a:solidFill>
                <a:latin typeface="Arial"/>
                <a:ea typeface="Arial" pitchFamily="34" charset="-122"/>
                <a:cs typeface="Arial"/>
              </a:rPr>
              <a:t>CalcHEP</a:t>
            </a:r>
            <a:r>
              <a:rPr lang="en-US" sz="1850" dirty="0">
                <a:solidFill>
                  <a:srgbClr val="211D1D">
                    <a:alpha val="55000"/>
                  </a:srgbClr>
                </a:solidFill>
                <a:latin typeface="Arial"/>
                <a:ea typeface="Arial" pitchFamily="34" charset="-122"/>
                <a:cs typeface="Arial"/>
              </a:rPr>
              <a:t> with exactly the same kinematics as the QED case — same beam energy, same scattering geometry, same Mandelstam definitions — so only the mediator changes.</a:t>
            </a:r>
            <a:endParaRPr lang="en-US" sz="1850">
              <a:latin typeface="Arial"/>
              <a:ea typeface="Calibri" panose="020F0502020204030204"/>
              <a:cs typeface="Calibri" panose="020F0502020204030204"/>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3F2F2"/>
        </a:solidFill>
        <a:effectLst/>
      </p:bgPr>
    </p:bg>
    <p:spTree>
      <p:nvGrpSpPr>
        <p:cNvPr id="1" name=""/>
        <p:cNvGrpSpPr/>
        <p:nvPr/>
      </p:nvGrpSpPr>
      <p:grpSpPr>
        <a:xfrm>
          <a:off x="0" y="0"/>
          <a:ext cx="0" cy="0"/>
          <a:chOff x="0" y="0"/>
          <a:chExt cx="0" cy="0"/>
        </a:xfrm>
      </p:grpSpPr>
      <p:sp>
        <p:nvSpPr>
          <p:cNvPr id="2" name="Text 0"/>
          <p:cNvSpPr/>
          <p:nvPr/>
        </p:nvSpPr>
        <p:spPr>
          <a:xfrm>
            <a:off x="1236663" y="1509415"/>
            <a:ext cx="17373442" cy="433784"/>
          </a:xfrm>
          <a:prstGeom prst="rect">
            <a:avLst/>
          </a:prstGeom>
          <a:noFill/>
          <a:ln/>
        </p:spPr>
        <p:txBody>
          <a:bodyPr wrap="square" lIns="25400" tIns="25400" rIns="25400" bIns="25400" rtlCol="0" anchor="t">
            <a:normAutofit/>
          </a:bodyPr>
          <a:lstStyle/>
          <a:p>
            <a:pPr marL="0" indent="0" algn="l">
              <a:lnSpc>
                <a:spcPct val="105140"/>
              </a:lnSpc>
              <a:buNone/>
            </a:pPr>
            <a:r>
              <a:rPr lang="en-US" sz="4650" b="1" kern="0" spc="-70" dirty="0">
                <a:solidFill>
                  <a:srgbClr val="201E1D"/>
                </a:solidFill>
                <a:latin typeface="Arial" pitchFamily="34" charset="0"/>
                <a:ea typeface="Arial" pitchFamily="34" charset="-122"/>
                <a:cs typeface="Arial" pitchFamily="34" charset="-120"/>
              </a:rPr>
              <a:t>Dark-Photon Møller Diagrams in CalcHEP</a:t>
            </a:r>
            <a:endParaRPr lang="en-US" sz="4650" dirty="0"/>
          </a:p>
        </p:txBody>
      </p:sp>
      <p:sp>
        <p:nvSpPr>
          <p:cNvPr id="4" name="Text 1"/>
          <p:cNvSpPr/>
          <p:nvPr/>
        </p:nvSpPr>
        <p:spPr>
          <a:xfrm>
            <a:off x="1257300" y="7603431"/>
            <a:ext cx="11936720" cy="769144"/>
          </a:xfrm>
          <a:prstGeom prst="rect">
            <a:avLst/>
          </a:prstGeom>
          <a:noFill/>
          <a:ln/>
        </p:spPr>
        <p:txBody>
          <a:bodyPr wrap="square" lIns="25400" tIns="25400" rIns="25400" bIns="25400" rtlCol="0" anchor="t">
            <a:normAutofit/>
          </a:bodyPr>
          <a:lstStyle/>
          <a:p>
            <a:pPr marL="0" indent="0" algn="just">
              <a:lnSpc>
                <a:spcPct val="209302"/>
              </a:lnSpc>
              <a:buNone/>
            </a:pPr>
            <a:r>
              <a:rPr lang="en-US" sz="1875" dirty="0">
                <a:solidFill>
                  <a:srgbClr val="211D1D">
                    <a:alpha val="55000"/>
                  </a:srgbClr>
                </a:solidFill>
                <a:latin typeface="Arial" pitchFamily="34" charset="0"/>
                <a:ea typeface="Arial" pitchFamily="34" charset="-122"/>
                <a:cs typeface="Arial" pitchFamily="34" charset="-120"/>
              </a:rPr>
              <a:t>CalcHEP builds both diagrams automatically from the single interaction term. As before, the electrons are identical, so both channels interfere.</a:t>
            </a:r>
            <a:endParaRPr lang="en-US" sz="1875" dirty="0"/>
          </a:p>
        </p:txBody>
      </p:sp>
      <p:pic>
        <p:nvPicPr>
          <p:cNvPr id="6" name="Picture 5" descr="A screenshot of a computer&#10;&#10;AI-generated content may be incorrect.">
            <a:extLst>
              <a:ext uri="{FF2B5EF4-FFF2-40B4-BE49-F238E27FC236}">
                <a16:creationId xmlns:a16="http://schemas.microsoft.com/office/drawing/2014/main" id="{6C01DFC1-284C-5DF5-88BA-05BD6A82044D}"/>
              </a:ext>
            </a:extLst>
          </p:cNvPr>
          <p:cNvPicPr>
            <a:picLocks noChangeAspect="1"/>
          </p:cNvPicPr>
          <p:nvPr/>
        </p:nvPicPr>
        <p:blipFill>
          <a:blip r:embed="rId3"/>
          <a:stretch>
            <a:fillRect/>
          </a:stretch>
        </p:blipFill>
        <p:spPr>
          <a:xfrm>
            <a:off x="2115911" y="3363685"/>
            <a:ext cx="7637008" cy="3079976"/>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3F2F2"/>
        </a:solidFill>
        <a:effectLst/>
      </p:bgPr>
    </p:bg>
    <p:spTree>
      <p:nvGrpSpPr>
        <p:cNvPr id="1" name=""/>
        <p:cNvGrpSpPr/>
        <p:nvPr/>
      </p:nvGrpSpPr>
      <p:grpSpPr>
        <a:xfrm>
          <a:off x="0" y="0"/>
          <a:ext cx="0" cy="0"/>
          <a:chOff x="0" y="0"/>
          <a:chExt cx="0" cy="0"/>
        </a:xfrm>
      </p:grpSpPr>
      <p:sp>
        <p:nvSpPr>
          <p:cNvPr id="2" name="Text 0"/>
          <p:cNvSpPr/>
          <p:nvPr/>
        </p:nvSpPr>
        <p:spPr>
          <a:xfrm>
            <a:off x="1236663" y="1509415"/>
            <a:ext cx="17373442" cy="433784"/>
          </a:xfrm>
          <a:prstGeom prst="rect">
            <a:avLst/>
          </a:prstGeom>
          <a:noFill/>
          <a:ln/>
        </p:spPr>
        <p:txBody>
          <a:bodyPr wrap="square" lIns="25400" tIns="25400" rIns="25400" bIns="25400" rtlCol="0" anchor="t">
            <a:normAutofit/>
          </a:bodyPr>
          <a:lstStyle/>
          <a:p>
            <a:pPr marL="0" indent="0" algn="l">
              <a:lnSpc>
                <a:spcPct val="105140"/>
              </a:lnSpc>
              <a:buNone/>
            </a:pPr>
            <a:r>
              <a:rPr lang="en-US" sz="4650" b="1" kern="0" spc="-70" dirty="0">
                <a:solidFill>
                  <a:srgbClr val="201E1D"/>
                </a:solidFill>
                <a:latin typeface="Arial" pitchFamily="34" charset="0"/>
                <a:ea typeface="Arial" pitchFamily="34" charset="-122"/>
                <a:cs typeface="Arial" pitchFamily="34" charset="-120"/>
              </a:rPr>
              <a:t>From CalcHEP to the Squared Matrix Element</a:t>
            </a:r>
            <a:endParaRPr lang="en-US" sz="4650" dirty="0"/>
          </a:p>
        </p:txBody>
      </p:sp>
      <p:sp>
        <p:nvSpPr>
          <p:cNvPr id="3" name="Text 1"/>
          <p:cNvSpPr/>
          <p:nvPr/>
        </p:nvSpPr>
        <p:spPr>
          <a:xfrm>
            <a:off x="1037272" y="3313708"/>
            <a:ext cx="16286632" cy="4150790"/>
          </a:xfrm>
          <a:prstGeom prst="rect">
            <a:avLst/>
          </a:prstGeom>
          <a:noFill/>
          <a:ln/>
        </p:spPr>
        <p:txBody>
          <a:bodyPr wrap="square" lIns="25400" tIns="25400" rIns="25400" bIns="25400" rtlCol="0" anchor="t">
            <a:noAutofit/>
          </a:bodyPr>
          <a:lstStyle/>
          <a:p>
            <a:pPr marL="342900" indent="-342900" algn="l">
              <a:lnSpc>
                <a:spcPct val="173684"/>
              </a:lnSpc>
              <a:buFont typeface="Arial"/>
              <a:buChar char="•"/>
            </a:pPr>
            <a:r>
              <a:rPr lang="en-US" sz="2450" dirty="0" err="1">
                <a:solidFill>
                  <a:srgbClr val="201E1D"/>
                </a:solidFill>
                <a:latin typeface="Arial"/>
                <a:ea typeface="Arial" pitchFamily="34" charset="-122"/>
                <a:cs typeface="Arial"/>
              </a:rPr>
              <a:t>CalcHEP's</a:t>
            </a:r>
            <a:r>
              <a:rPr lang="en-US" sz="2450" dirty="0">
                <a:solidFill>
                  <a:srgbClr val="201E1D"/>
                </a:solidFill>
                <a:latin typeface="Arial"/>
                <a:ea typeface="Arial" pitchFamily="34" charset="-122"/>
                <a:cs typeface="Arial"/>
              </a:rPr>
              <a:t> Symbolic Calculation exports |M|² in Mathematica-readable form, in terms of scalar products SC[</a:t>
            </a:r>
            <a:r>
              <a:rPr lang="en-US" sz="2450" dirty="0" err="1">
                <a:solidFill>
                  <a:srgbClr val="201E1D"/>
                </a:solidFill>
                <a:latin typeface="Arial"/>
                <a:ea typeface="Arial" pitchFamily="34" charset="-122"/>
                <a:cs typeface="Arial"/>
              </a:rPr>
              <a:t>p_i,p_j</a:t>
            </a:r>
            <a:r>
              <a:rPr lang="en-US" sz="2450" dirty="0">
                <a:solidFill>
                  <a:srgbClr val="201E1D"/>
                </a:solidFill>
                <a:latin typeface="Arial"/>
                <a:ea typeface="Arial" pitchFamily="34" charset="-122"/>
                <a:cs typeface="Arial"/>
              </a:rPr>
              <a:t>] and a propagator function </a:t>
            </a:r>
            <a:r>
              <a:rPr lang="en-US" sz="2450" dirty="0" err="1">
                <a:solidFill>
                  <a:srgbClr val="201E1D"/>
                </a:solidFill>
                <a:latin typeface="Arial"/>
                <a:ea typeface="Arial" pitchFamily="34" charset="-122"/>
                <a:cs typeface="Arial"/>
              </a:rPr>
              <a:t>propDen</a:t>
            </a:r>
            <a:endParaRPr lang="en-US" sz="2450" dirty="0" err="1">
              <a:latin typeface="Arial"/>
              <a:ea typeface="Calibri" panose="020F0502020204030204"/>
              <a:cs typeface="Arial"/>
            </a:endParaRPr>
          </a:p>
          <a:p>
            <a:pPr marL="342900" indent="-342900">
              <a:lnSpc>
                <a:spcPct val="173684"/>
              </a:lnSpc>
              <a:buFont typeface="Arial"/>
              <a:buChar char="•"/>
            </a:pPr>
            <a:r>
              <a:rPr lang="en-US" sz="2450" dirty="0">
                <a:solidFill>
                  <a:srgbClr val="201E1D"/>
                </a:solidFill>
                <a:ea typeface="+mn-lt"/>
                <a:cs typeface="+mn-lt"/>
              </a:rPr>
              <a:t>the massless photon propagator, 1 over t, becomes: </a:t>
            </a:r>
            <a:r>
              <a:rPr lang="en-US" sz="2450" dirty="0" err="1">
                <a:solidFill>
                  <a:srgbClr val="201E1D"/>
                </a:solidFill>
                <a:latin typeface="Arial"/>
                <a:ea typeface="+mn-lt"/>
                <a:cs typeface="Arial"/>
              </a:rPr>
              <a:t>propDen</a:t>
            </a:r>
            <a:r>
              <a:rPr lang="en-US" sz="2450" dirty="0">
                <a:solidFill>
                  <a:srgbClr val="201E1D"/>
                </a:solidFill>
                <a:latin typeface="Arial"/>
                <a:ea typeface="Arial" pitchFamily="34" charset="-122"/>
                <a:cs typeface="Arial"/>
              </a:rPr>
              <a:t>[−p₁+p₃, </a:t>
            </a:r>
            <a:r>
              <a:rPr lang="en-US" sz="2450" dirty="0" err="1">
                <a:solidFill>
                  <a:srgbClr val="201E1D"/>
                </a:solidFill>
                <a:latin typeface="Arial"/>
                <a:ea typeface="Arial" pitchFamily="34" charset="-122"/>
                <a:cs typeface="Arial"/>
              </a:rPr>
              <a:t>m_A</a:t>
            </a:r>
            <a:r>
              <a:rPr lang="en-US" sz="2450" dirty="0">
                <a:solidFill>
                  <a:srgbClr val="201E1D"/>
                </a:solidFill>
                <a:latin typeface="Arial"/>
                <a:ea typeface="Arial" pitchFamily="34" charset="-122"/>
                <a:cs typeface="Arial"/>
              </a:rPr>
              <a:t>, 0] = t − m_A², and 1/t -  </a:t>
            </a:r>
            <a:r>
              <a:rPr lang="en-US" sz="2450" dirty="0" err="1">
                <a:solidFill>
                  <a:srgbClr val="201E1D"/>
                </a:solidFill>
                <a:latin typeface="Arial"/>
                <a:ea typeface="Arial" pitchFamily="34" charset="-122"/>
                <a:cs typeface="Arial"/>
              </a:rPr>
              <a:t>propDen</a:t>
            </a:r>
            <a:r>
              <a:rPr lang="en-US" sz="2450" dirty="0">
                <a:solidFill>
                  <a:srgbClr val="201E1D"/>
                </a:solidFill>
                <a:latin typeface="Arial"/>
                <a:ea typeface="Arial" pitchFamily="34" charset="-122"/>
                <a:cs typeface="Arial"/>
              </a:rPr>
              <a:t>[−p₁+p₄, </a:t>
            </a:r>
            <a:r>
              <a:rPr lang="en-US" sz="2450" dirty="0" err="1">
                <a:solidFill>
                  <a:srgbClr val="201E1D"/>
                </a:solidFill>
                <a:latin typeface="Arial"/>
                <a:ea typeface="Arial" pitchFamily="34" charset="-122"/>
                <a:cs typeface="Arial"/>
              </a:rPr>
              <a:t>m_A</a:t>
            </a:r>
            <a:r>
              <a:rPr lang="en-US" sz="2450" dirty="0">
                <a:solidFill>
                  <a:srgbClr val="201E1D"/>
                </a:solidFill>
                <a:latin typeface="Arial"/>
                <a:ea typeface="Arial" pitchFamily="34" charset="-122"/>
                <a:cs typeface="Arial"/>
              </a:rPr>
              <a:t>, 0] = u − m_A²</a:t>
            </a:r>
            <a:endParaRPr lang="en-US" sz="2450" dirty="0">
              <a:latin typeface="Arial"/>
              <a:ea typeface="Calibri" panose="020F0502020204030204"/>
              <a:cs typeface="Arial"/>
            </a:endParaRPr>
          </a:p>
          <a:p>
            <a:pPr marL="342900" indent="-342900" algn="l">
              <a:lnSpc>
                <a:spcPct val="173684"/>
              </a:lnSpc>
              <a:buFont typeface="Arial"/>
              <a:buChar char="•"/>
            </a:pPr>
            <a:r>
              <a:rPr lang="en-US" sz="2450" dirty="0">
                <a:solidFill>
                  <a:srgbClr val="201E1D"/>
                </a:solidFill>
                <a:latin typeface="Arial"/>
                <a:ea typeface="Arial" pitchFamily="34" charset="-122"/>
                <a:cs typeface="Arial"/>
              </a:rPr>
              <a:t>Substituting the Mandelstam relations, replacing scalar products in the massless limit, and symmetrizing under </a:t>
            </a:r>
            <a:r>
              <a:rPr lang="en-US" sz="2450" dirty="0" err="1">
                <a:solidFill>
                  <a:srgbClr val="201E1D"/>
                </a:solidFill>
                <a:latin typeface="Arial"/>
                <a:ea typeface="Arial" pitchFamily="34" charset="-122"/>
                <a:cs typeface="Arial"/>
              </a:rPr>
              <a:t>t↔u</a:t>
            </a:r>
            <a:r>
              <a:rPr lang="en-US" sz="2450" dirty="0">
                <a:solidFill>
                  <a:srgbClr val="201E1D"/>
                </a:solidFill>
                <a:latin typeface="Arial"/>
                <a:ea typeface="Arial" pitchFamily="34" charset="-122"/>
                <a:cs typeface="Arial"/>
              </a:rPr>
              <a:t> reduces the </a:t>
            </a:r>
            <a:r>
              <a:rPr lang="en-US" sz="2450" dirty="0" err="1">
                <a:solidFill>
                  <a:srgbClr val="201E1D"/>
                </a:solidFill>
                <a:latin typeface="Arial"/>
                <a:ea typeface="Arial" pitchFamily="34" charset="-122"/>
                <a:cs typeface="Arial"/>
              </a:rPr>
              <a:t>CalcHEP</a:t>
            </a:r>
            <a:r>
              <a:rPr lang="en-US" sz="2450" dirty="0">
                <a:solidFill>
                  <a:srgbClr val="201E1D"/>
                </a:solidFill>
                <a:latin typeface="Arial"/>
                <a:ea typeface="Arial" pitchFamily="34" charset="-122"/>
                <a:cs typeface="Arial"/>
              </a:rPr>
              <a:t> output to a compact closed form</a:t>
            </a:r>
            <a:endParaRPr lang="en-US" sz="2450" dirty="0">
              <a:latin typeface="Arial"/>
              <a:ea typeface="Calibri" panose="020F0502020204030204"/>
              <a:cs typeface="Arial"/>
            </a:endParaRPr>
          </a:p>
        </p:txBody>
      </p:sp>
      <p:pic>
        <p:nvPicPr>
          <p:cNvPr id="6" name="Picture 5" descr="A math equation with black text&#10;&#10;AI-generated content may be incorrect.">
            <a:extLst>
              <a:ext uri="{FF2B5EF4-FFF2-40B4-BE49-F238E27FC236}">
                <a16:creationId xmlns:a16="http://schemas.microsoft.com/office/drawing/2014/main" id="{30532B46-B7F2-7882-4B69-7DB535126056}"/>
              </a:ext>
            </a:extLst>
          </p:cNvPr>
          <p:cNvPicPr>
            <a:picLocks noChangeAspect="1"/>
          </p:cNvPicPr>
          <p:nvPr/>
        </p:nvPicPr>
        <p:blipFill>
          <a:blip r:embed="rId3"/>
          <a:stretch>
            <a:fillRect/>
          </a:stretch>
        </p:blipFill>
        <p:spPr>
          <a:xfrm>
            <a:off x="1239492" y="7315408"/>
            <a:ext cx="9010650" cy="1381125"/>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3F2F2"/>
        </a:solidFill>
        <a:effectLst/>
      </p:bgPr>
    </p:bg>
    <p:spTree>
      <p:nvGrpSpPr>
        <p:cNvPr id="1" name=""/>
        <p:cNvGrpSpPr/>
        <p:nvPr/>
      </p:nvGrpSpPr>
      <p:grpSpPr>
        <a:xfrm>
          <a:off x="0" y="0"/>
          <a:ext cx="0" cy="0"/>
          <a:chOff x="0" y="0"/>
          <a:chExt cx="0" cy="0"/>
        </a:xfrm>
      </p:grpSpPr>
      <p:sp>
        <p:nvSpPr>
          <p:cNvPr id="2" name="Text 0"/>
          <p:cNvSpPr/>
          <p:nvPr/>
        </p:nvSpPr>
        <p:spPr>
          <a:xfrm>
            <a:off x="1236663" y="1509415"/>
            <a:ext cx="12229317" cy="433784"/>
          </a:xfrm>
          <a:prstGeom prst="rect">
            <a:avLst/>
          </a:prstGeom>
          <a:noFill/>
          <a:ln/>
        </p:spPr>
        <p:txBody>
          <a:bodyPr wrap="square" lIns="25400" tIns="25400" rIns="25400" bIns="25400" rtlCol="0" anchor="t">
            <a:normAutofit/>
          </a:bodyPr>
          <a:lstStyle/>
          <a:p>
            <a:pPr marL="0" indent="0" algn="l">
              <a:lnSpc>
                <a:spcPct val="105140"/>
              </a:lnSpc>
              <a:buNone/>
            </a:pPr>
            <a:r>
              <a:rPr lang="en-US" sz="4650" b="1" kern="0" spc="-70" dirty="0">
                <a:solidFill>
                  <a:srgbClr val="201E1D"/>
                </a:solidFill>
                <a:latin typeface="Arial" pitchFamily="34" charset="0"/>
                <a:ea typeface="Arial" pitchFamily="34" charset="-122"/>
                <a:cs typeface="Arial" pitchFamily="34" charset="-120"/>
              </a:rPr>
              <a:t>Cross Section for Dark-Photon Exchange</a:t>
            </a:r>
            <a:endParaRPr lang="en-US" sz="4650" dirty="0"/>
          </a:p>
        </p:txBody>
      </p:sp>
      <p:pic>
        <p:nvPicPr>
          <p:cNvPr id="3"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3806587" y="1800324"/>
            <a:ext cx="476250" cy="38100"/>
          </a:xfrm>
          <a:prstGeom prst="rect">
            <a:avLst/>
          </a:prstGeom>
        </p:spPr>
      </p:pic>
      <p:sp>
        <p:nvSpPr>
          <p:cNvPr id="4" name="Text 1"/>
          <p:cNvSpPr/>
          <p:nvPr/>
        </p:nvSpPr>
        <p:spPr>
          <a:xfrm>
            <a:off x="14435237" y="1758355"/>
            <a:ext cx="2855010" cy="184845"/>
          </a:xfrm>
          <a:prstGeom prst="rect">
            <a:avLst/>
          </a:prstGeom>
          <a:noFill/>
          <a:ln/>
        </p:spPr>
        <p:txBody>
          <a:bodyPr wrap="square" lIns="25400" tIns="25400" rIns="25400" bIns="25400" rtlCol="0" anchor="t">
            <a:normAutofit/>
          </a:bodyPr>
          <a:lstStyle/>
          <a:p>
            <a:pPr marL="0" indent="0" algn="l">
              <a:lnSpc>
                <a:spcPct val="137115"/>
              </a:lnSpc>
              <a:buNone/>
            </a:pPr>
            <a:r>
              <a:rPr lang="en-US" sz="1725" dirty="0">
                <a:solidFill>
                  <a:srgbClr val="211D1D">
                    <a:alpha val="55000"/>
                  </a:srgbClr>
                </a:solidFill>
                <a:latin typeface="Arial" pitchFamily="34" charset="0"/>
                <a:ea typeface="Arial" pitchFamily="34" charset="-122"/>
                <a:cs typeface="Arial" pitchFamily="34" charset="-120"/>
              </a:rPr>
              <a:t>e_A=10⁻⁴, m_A=0.017 GeV</a:t>
            </a:r>
            <a:endParaRPr lang="en-US" sz="1725" dirty="0"/>
          </a:p>
        </p:txBody>
      </p:sp>
      <p:sp>
        <p:nvSpPr>
          <p:cNvPr id="6" name="Text 2"/>
          <p:cNvSpPr/>
          <p:nvPr/>
        </p:nvSpPr>
        <p:spPr>
          <a:xfrm>
            <a:off x="1257300" y="6939360"/>
            <a:ext cx="11936720" cy="1340644"/>
          </a:xfrm>
          <a:prstGeom prst="rect">
            <a:avLst/>
          </a:prstGeom>
          <a:noFill/>
          <a:ln/>
        </p:spPr>
        <p:txBody>
          <a:bodyPr wrap="square" lIns="25400" tIns="25400" rIns="25400" bIns="25400" rtlCol="0" anchor="t">
            <a:normAutofit/>
          </a:bodyPr>
          <a:lstStyle/>
          <a:p>
            <a:pPr marL="0" indent="0" algn="just">
              <a:lnSpc>
                <a:spcPct val="209302"/>
              </a:lnSpc>
              <a:buNone/>
            </a:pPr>
            <a:r>
              <a:rPr lang="en-US" sz="1875" dirty="0">
                <a:solidFill>
                  <a:srgbClr val="211D1D">
                    <a:alpha val="55000"/>
                  </a:srgbClr>
                </a:solidFill>
                <a:latin typeface="Arial" pitchFamily="34" charset="0"/>
                <a:ea typeface="Arial" pitchFamily="34" charset="-122"/>
                <a:cs typeface="Arial" pitchFamily="34" charset="-120"/>
              </a:rPr>
              <a:t>Qualitatively similar to ordinary QED, but the massive propagators (t−m_A², u−m_A²) regulate the forward/backward divergence and the weak coupling suppresses the overall scale by roughly 13 orders of magnitude relative to QED.</a:t>
            </a:r>
            <a:endParaRPr lang="en-US" sz="1875" dirty="0"/>
          </a:p>
        </p:txBody>
      </p:sp>
      <p:pic>
        <p:nvPicPr>
          <p:cNvPr id="8" name="Picture 7" descr="A graph of a function&#10;&#10;AI-generated content may be incorrect.">
            <a:extLst>
              <a:ext uri="{FF2B5EF4-FFF2-40B4-BE49-F238E27FC236}">
                <a16:creationId xmlns:a16="http://schemas.microsoft.com/office/drawing/2014/main" id="{2BF9AA25-B356-B6DF-C548-C8B5BBEE5060}"/>
              </a:ext>
            </a:extLst>
          </p:cNvPr>
          <p:cNvPicPr>
            <a:picLocks noChangeAspect="1"/>
          </p:cNvPicPr>
          <p:nvPr/>
        </p:nvPicPr>
        <p:blipFill>
          <a:blip r:embed="rId4"/>
          <a:stretch>
            <a:fillRect/>
          </a:stretch>
        </p:blipFill>
        <p:spPr>
          <a:xfrm>
            <a:off x="1379764" y="2573110"/>
            <a:ext cx="6384472" cy="4222297"/>
          </a:xfrm>
          <a:prstGeom prst="rect">
            <a:avLst/>
          </a:prstGeom>
        </p:spPr>
      </p:pic>
      <p:pic>
        <p:nvPicPr>
          <p:cNvPr id="9" name="Picture 8" descr="A graph of a function&#10;&#10;AI-generated content may be incorrect.">
            <a:extLst>
              <a:ext uri="{FF2B5EF4-FFF2-40B4-BE49-F238E27FC236}">
                <a16:creationId xmlns:a16="http://schemas.microsoft.com/office/drawing/2014/main" id="{F8B88EBF-0029-B765-4737-1FACE4571435}"/>
              </a:ext>
            </a:extLst>
          </p:cNvPr>
          <p:cNvPicPr>
            <a:picLocks noChangeAspect="1"/>
          </p:cNvPicPr>
          <p:nvPr/>
        </p:nvPicPr>
        <p:blipFill>
          <a:blip r:embed="rId5"/>
          <a:stretch>
            <a:fillRect/>
          </a:stretch>
        </p:blipFill>
        <p:spPr>
          <a:xfrm>
            <a:off x="8931728" y="2573110"/>
            <a:ext cx="6241598" cy="4201886"/>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3F2F2"/>
        </a:solidFill>
        <a:effectLst/>
      </p:bgPr>
    </p:bg>
    <p:spTree>
      <p:nvGrpSpPr>
        <p:cNvPr id="1" name=""/>
        <p:cNvGrpSpPr/>
        <p:nvPr/>
      </p:nvGrpSpPr>
      <p:grpSpPr>
        <a:xfrm>
          <a:off x="0" y="0"/>
          <a:ext cx="0" cy="0"/>
          <a:chOff x="0" y="0"/>
          <a:chExt cx="0" cy="0"/>
        </a:xfrm>
      </p:grpSpPr>
      <p:sp>
        <p:nvSpPr>
          <p:cNvPr id="2" name="Text 0"/>
          <p:cNvSpPr/>
          <p:nvPr/>
        </p:nvSpPr>
        <p:spPr>
          <a:xfrm>
            <a:off x="1236663" y="1509415"/>
            <a:ext cx="10839142" cy="1148159"/>
          </a:xfrm>
          <a:prstGeom prst="rect">
            <a:avLst/>
          </a:prstGeom>
          <a:noFill/>
          <a:ln/>
        </p:spPr>
        <p:txBody>
          <a:bodyPr wrap="square" lIns="25400" tIns="25400" rIns="25400" bIns="25400" rtlCol="0" anchor="t">
            <a:normAutofit/>
          </a:bodyPr>
          <a:lstStyle/>
          <a:p>
            <a:pPr marL="0" indent="0" algn="l">
              <a:lnSpc>
                <a:spcPct val="105140"/>
              </a:lnSpc>
              <a:buNone/>
            </a:pPr>
            <a:r>
              <a:rPr lang="en-US" sz="4650" b="1" kern="0" spc="-70" dirty="0">
                <a:solidFill>
                  <a:srgbClr val="201E1D"/>
                </a:solidFill>
                <a:latin typeface="Arial" pitchFamily="34" charset="0"/>
                <a:ea typeface="Arial" pitchFamily="34" charset="-122"/>
                <a:cs typeface="Arial" pitchFamily="34" charset="-120"/>
              </a:rPr>
              <a:t>Dependence on the Coupling Constant</a:t>
            </a:r>
            <a:endParaRPr lang="en-US" sz="4650" dirty="0"/>
          </a:p>
        </p:txBody>
      </p:sp>
      <p:pic>
        <p:nvPicPr>
          <p:cNvPr id="3"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760101" y="1800324"/>
            <a:ext cx="476250" cy="38100"/>
          </a:xfrm>
          <a:prstGeom prst="rect">
            <a:avLst/>
          </a:prstGeom>
        </p:spPr>
      </p:pic>
      <p:sp>
        <p:nvSpPr>
          <p:cNvPr id="4" name="Text 1"/>
          <p:cNvSpPr/>
          <p:nvPr/>
        </p:nvSpPr>
        <p:spPr>
          <a:xfrm>
            <a:off x="12388751" y="1768560"/>
            <a:ext cx="1471201" cy="307309"/>
          </a:xfrm>
          <a:prstGeom prst="rect">
            <a:avLst/>
          </a:prstGeom>
          <a:noFill/>
          <a:ln/>
        </p:spPr>
        <p:txBody>
          <a:bodyPr wrap="square" lIns="25400" tIns="25400" rIns="25400" bIns="25400" rtlCol="0" anchor="t">
            <a:normAutofit fontScale="85000" lnSpcReduction="10000"/>
          </a:bodyPr>
          <a:lstStyle/>
          <a:p>
            <a:pPr marL="0" indent="0" algn="l">
              <a:lnSpc>
                <a:spcPct val="137115"/>
              </a:lnSpc>
              <a:buNone/>
            </a:pPr>
            <a:endParaRPr lang="en-US" sz="1700">
              <a:solidFill>
                <a:srgbClr val="211D1D">
                  <a:alpha val="55000"/>
                </a:srgbClr>
              </a:solidFill>
              <a:latin typeface="Arial"/>
              <a:cs typeface="Arial"/>
            </a:endParaRPr>
          </a:p>
        </p:txBody>
      </p:sp>
      <p:pic>
        <p:nvPicPr>
          <p:cNvPr id="5"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3635435" y="1800324"/>
            <a:ext cx="476250" cy="38100"/>
          </a:xfrm>
          <a:prstGeom prst="rect">
            <a:avLst/>
          </a:prstGeom>
        </p:spPr>
      </p:pic>
      <p:sp>
        <p:nvSpPr>
          <p:cNvPr id="6" name="Text 2"/>
          <p:cNvSpPr/>
          <p:nvPr/>
        </p:nvSpPr>
        <p:spPr>
          <a:xfrm>
            <a:off x="14264085" y="1778765"/>
            <a:ext cx="1464270" cy="419568"/>
          </a:xfrm>
          <a:prstGeom prst="rect">
            <a:avLst/>
          </a:prstGeom>
          <a:noFill/>
          <a:ln/>
        </p:spPr>
        <p:txBody>
          <a:bodyPr wrap="square" lIns="25400" tIns="25400" rIns="25400" bIns="25400" rtlCol="0" anchor="t">
            <a:noAutofit/>
          </a:bodyPr>
          <a:lstStyle/>
          <a:p>
            <a:pPr marL="0" indent="0" algn="l">
              <a:lnSpc>
                <a:spcPct val="137115"/>
              </a:lnSpc>
              <a:buNone/>
            </a:pPr>
            <a:endParaRPr lang="en-US" sz="1700" dirty="0">
              <a:solidFill>
                <a:srgbClr val="211D1D">
                  <a:alpha val="55000"/>
                </a:srgbClr>
              </a:solidFill>
              <a:latin typeface="Arial"/>
              <a:cs typeface="Arial"/>
            </a:endParaRPr>
          </a:p>
        </p:txBody>
      </p:sp>
      <p:pic>
        <p:nvPicPr>
          <p:cNvPr id="7"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5514043" y="1800324"/>
            <a:ext cx="476250" cy="38100"/>
          </a:xfrm>
          <a:prstGeom prst="rect">
            <a:avLst/>
          </a:prstGeom>
        </p:spPr>
      </p:pic>
      <p:sp>
        <p:nvSpPr>
          <p:cNvPr id="8" name="Text 3"/>
          <p:cNvSpPr/>
          <p:nvPr/>
        </p:nvSpPr>
        <p:spPr>
          <a:xfrm>
            <a:off x="16142693" y="1788971"/>
            <a:ext cx="1443859" cy="419568"/>
          </a:xfrm>
          <a:prstGeom prst="rect">
            <a:avLst/>
          </a:prstGeom>
          <a:noFill/>
          <a:ln/>
        </p:spPr>
        <p:txBody>
          <a:bodyPr wrap="square" lIns="25400" tIns="25400" rIns="25400" bIns="25400" rtlCol="0" anchor="t">
            <a:noAutofit/>
          </a:bodyPr>
          <a:lstStyle/>
          <a:p>
            <a:pPr marL="0" indent="0" algn="l">
              <a:lnSpc>
                <a:spcPct val="137115"/>
              </a:lnSpc>
              <a:buNone/>
            </a:pPr>
            <a:endParaRPr lang="en-US" sz="1700">
              <a:solidFill>
                <a:srgbClr val="211D1D">
                  <a:alpha val="55000"/>
                </a:srgbClr>
              </a:solidFill>
              <a:latin typeface="Arial"/>
              <a:cs typeface="Arial"/>
            </a:endParaRPr>
          </a:p>
        </p:txBody>
      </p:sp>
      <p:sp>
        <p:nvSpPr>
          <p:cNvPr id="10" name="Text 4"/>
          <p:cNvSpPr/>
          <p:nvPr/>
        </p:nvSpPr>
        <p:spPr>
          <a:xfrm>
            <a:off x="1236890" y="8117171"/>
            <a:ext cx="12375549" cy="1697832"/>
          </a:xfrm>
          <a:prstGeom prst="rect">
            <a:avLst/>
          </a:prstGeom>
          <a:noFill/>
          <a:ln/>
        </p:spPr>
        <p:txBody>
          <a:bodyPr wrap="square" lIns="25400" tIns="25400" rIns="25400" bIns="25400" rtlCol="0" anchor="t">
            <a:normAutofit fontScale="92500"/>
          </a:bodyPr>
          <a:lstStyle/>
          <a:p>
            <a:pPr algn="just">
              <a:lnSpc>
                <a:spcPct val="209302"/>
              </a:lnSpc>
            </a:pPr>
            <a:r>
              <a:rPr lang="en-US" sz="1850" dirty="0">
                <a:solidFill>
                  <a:srgbClr val="211D1D">
                    <a:alpha val="55000"/>
                  </a:srgbClr>
                </a:solidFill>
                <a:ea typeface="+mn-lt"/>
                <a:cs typeface="+mn-lt"/>
              </a:rPr>
              <a:t>Keeping the mediator mass fixed at 0.017 GeV, and scanning </a:t>
            </a:r>
            <a:r>
              <a:rPr lang="en-US" sz="1850" dirty="0" err="1">
                <a:solidFill>
                  <a:srgbClr val="211D1D">
                    <a:alpha val="55000"/>
                  </a:srgbClr>
                </a:solidFill>
                <a:ea typeface="+mn-lt"/>
                <a:cs typeface="+mn-lt"/>
              </a:rPr>
              <a:t>e_A</a:t>
            </a:r>
            <a:r>
              <a:rPr lang="en-US" sz="1850" dirty="0">
                <a:solidFill>
                  <a:srgbClr val="211D1D">
                    <a:alpha val="55000"/>
                  </a:srgbClr>
                </a:solidFill>
                <a:ea typeface="+mn-lt"/>
                <a:cs typeface="+mn-lt"/>
              </a:rPr>
              <a:t> over three values.</a:t>
            </a:r>
            <a:r>
              <a:rPr lang="en-US" sz="1850" dirty="0">
                <a:solidFill>
                  <a:srgbClr val="211D1D">
                    <a:alpha val="55000"/>
                  </a:srgbClr>
                </a:solidFill>
                <a:latin typeface="Calibri"/>
                <a:ea typeface="Calibri"/>
                <a:cs typeface="Calibri"/>
              </a:rPr>
              <a:t> </a:t>
            </a:r>
            <a:r>
              <a:rPr lang="en-US" sz="1850" dirty="0">
                <a:solidFill>
                  <a:srgbClr val="211D1D">
                    <a:alpha val="55000"/>
                  </a:srgbClr>
                </a:solidFill>
                <a:latin typeface="Arial"/>
                <a:ea typeface="Arial" pitchFamily="34" charset="-122"/>
                <a:cs typeface="Arial"/>
              </a:rPr>
              <a:t>The three curves share an identical angular shape — the kinematics and propagator structure are unchanged — but differ only in overall normalization, exactly as expected from </a:t>
            </a:r>
            <a:r>
              <a:rPr lang="en-US" sz="1850" dirty="0" err="1">
                <a:solidFill>
                  <a:srgbClr val="211D1D">
                    <a:alpha val="55000"/>
                  </a:srgbClr>
                </a:solidFill>
                <a:latin typeface="Arial"/>
                <a:ea typeface="Arial" pitchFamily="34" charset="-122"/>
                <a:cs typeface="Arial"/>
              </a:rPr>
              <a:t>dσ</a:t>
            </a:r>
            <a:r>
              <a:rPr lang="en-US" sz="1850" dirty="0">
                <a:solidFill>
                  <a:srgbClr val="211D1D">
                    <a:alpha val="55000"/>
                  </a:srgbClr>
                </a:solidFill>
                <a:latin typeface="Arial"/>
                <a:ea typeface="Arial" pitchFamily="34" charset="-122"/>
                <a:cs typeface="Arial"/>
              </a:rPr>
              <a:t>/d cos θ ∝ </a:t>
            </a:r>
            <a:r>
              <a:rPr lang="en-US" sz="1850" dirty="0" err="1">
                <a:solidFill>
                  <a:srgbClr val="211D1D">
                    <a:alpha val="55000"/>
                  </a:srgbClr>
                </a:solidFill>
                <a:latin typeface="Arial"/>
                <a:ea typeface="Arial" pitchFamily="34" charset="-122"/>
                <a:cs typeface="Arial"/>
              </a:rPr>
              <a:t>e_A</a:t>
            </a:r>
            <a:r>
              <a:rPr lang="en-US" sz="1850" dirty="0">
                <a:solidFill>
                  <a:srgbClr val="211D1D">
                    <a:alpha val="55000"/>
                  </a:srgbClr>
                </a:solidFill>
                <a:latin typeface="Arial"/>
                <a:ea typeface="Arial" pitchFamily="34" charset="-122"/>
                <a:cs typeface="Arial"/>
              </a:rPr>
              <a:t>⁴: </a:t>
            </a:r>
            <a:r>
              <a:rPr lang="en-US" sz="1850" dirty="0">
                <a:solidFill>
                  <a:srgbClr val="211D1D">
                    <a:alpha val="55000"/>
                  </a:srgbClr>
                </a:solidFill>
                <a:ea typeface="+mn-lt"/>
                <a:cs typeface="+mn-lt"/>
              </a:rPr>
              <a:t>Each time I drop the coupling by one order of magnitude, the entire curve drops by four orders of magnitude</a:t>
            </a:r>
            <a:endParaRPr lang="en-US" sz="1850" dirty="0">
              <a:latin typeface="Arial"/>
              <a:ea typeface="Calibri"/>
              <a:cs typeface="Arial"/>
            </a:endParaRPr>
          </a:p>
        </p:txBody>
      </p:sp>
      <p:pic>
        <p:nvPicPr>
          <p:cNvPr id="12" name="Picture 11" descr="A graph of different cosiness&#10;&#10;AI-generated content may be incorrect.">
            <a:extLst>
              <a:ext uri="{FF2B5EF4-FFF2-40B4-BE49-F238E27FC236}">
                <a16:creationId xmlns:a16="http://schemas.microsoft.com/office/drawing/2014/main" id="{32D76CC1-0A44-8B2B-63C0-8676FF2B27E2}"/>
              </a:ext>
            </a:extLst>
          </p:cNvPr>
          <p:cNvPicPr>
            <a:picLocks noChangeAspect="1"/>
          </p:cNvPicPr>
          <p:nvPr/>
        </p:nvPicPr>
        <p:blipFill>
          <a:blip r:embed="rId6"/>
          <a:stretch>
            <a:fillRect/>
          </a:stretch>
        </p:blipFill>
        <p:spPr>
          <a:xfrm>
            <a:off x="1232127" y="2455408"/>
            <a:ext cx="8067676" cy="5376183"/>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3F2F2"/>
        </a:solidFill>
        <a:effectLst/>
      </p:bgPr>
    </p:bg>
    <p:spTree>
      <p:nvGrpSpPr>
        <p:cNvPr id="1" name=""/>
        <p:cNvGrpSpPr/>
        <p:nvPr/>
      </p:nvGrpSpPr>
      <p:grpSpPr>
        <a:xfrm>
          <a:off x="0" y="0"/>
          <a:ext cx="0" cy="0"/>
          <a:chOff x="0" y="0"/>
          <a:chExt cx="0" cy="0"/>
        </a:xfrm>
      </p:grpSpPr>
      <p:sp>
        <p:nvSpPr>
          <p:cNvPr id="2" name="Text 0"/>
          <p:cNvSpPr/>
          <p:nvPr/>
        </p:nvSpPr>
        <p:spPr>
          <a:xfrm>
            <a:off x="1236663" y="1509415"/>
            <a:ext cx="9334520" cy="1148159"/>
          </a:xfrm>
          <a:prstGeom prst="rect">
            <a:avLst/>
          </a:prstGeom>
          <a:noFill/>
          <a:ln/>
        </p:spPr>
        <p:txBody>
          <a:bodyPr wrap="square" lIns="25400" tIns="25400" rIns="25400" bIns="25400" rtlCol="0" anchor="t">
            <a:normAutofit/>
          </a:bodyPr>
          <a:lstStyle/>
          <a:p>
            <a:pPr marL="0" indent="0" algn="l">
              <a:lnSpc>
                <a:spcPct val="105140"/>
              </a:lnSpc>
              <a:buNone/>
            </a:pPr>
            <a:r>
              <a:rPr lang="en-US" sz="4650" b="1" kern="0" spc="-70" dirty="0">
                <a:solidFill>
                  <a:srgbClr val="201E1D"/>
                </a:solidFill>
                <a:latin typeface="Arial" pitchFamily="34" charset="0"/>
                <a:ea typeface="Arial" pitchFamily="34" charset="-122"/>
                <a:cs typeface="Arial" pitchFamily="34" charset="-120"/>
              </a:rPr>
              <a:t>Dependence on the Mediator Mass</a:t>
            </a:r>
            <a:endParaRPr lang="en-US" sz="4650" dirty="0"/>
          </a:p>
        </p:txBody>
      </p:sp>
      <p:pic>
        <p:nvPicPr>
          <p:cNvPr id="3"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99304" y="1800324"/>
            <a:ext cx="476250" cy="38100"/>
          </a:xfrm>
          <a:prstGeom prst="rect">
            <a:avLst/>
          </a:prstGeom>
        </p:spPr>
      </p:pic>
      <p:pic>
        <p:nvPicPr>
          <p:cNvPr id="5"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2771537" y="1800324"/>
            <a:ext cx="476250" cy="38100"/>
          </a:xfrm>
          <a:prstGeom prst="rect">
            <a:avLst/>
          </a:prstGeom>
        </p:spPr>
      </p:pic>
      <p:pic>
        <p:nvPicPr>
          <p:cNvPr id="7"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5136019" y="1800324"/>
            <a:ext cx="476250" cy="38100"/>
          </a:xfrm>
          <a:prstGeom prst="rect">
            <a:avLst/>
          </a:prstGeom>
        </p:spPr>
      </p:pic>
      <p:sp>
        <p:nvSpPr>
          <p:cNvPr id="10" name="Text 4"/>
          <p:cNvSpPr/>
          <p:nvPr/>
        </p:nvSpPr>
        <p:spPr>
          <a:xfrm>
            <a:off x="1247095" y="7653735"/>
            <a:ext cx="11242756" cy="1136537"/>
          </a:xfrm>
          <a:prstGeom prst="rect">
            <a:avLst/>
          </a:prstGeom>
          <a:noFill/>
          <a:ln/>
        </p:spPr>
        <p:txBody>
          <a:bodyPr wrap="square" lIns="25400" tIns="25400" rIns="25400" bIns="25400" rtlCol="0" anchor="t">
            <a:noAutofit/>
          </a:bodyPr>
          <a:lstStyle/>
          <a:p>
            <a:pPr algn="just">
              <a:lnSpc>
                <a:spcPct val="209302"/>
              </a:lnSpc>
            </a:pPr>
            <a:r>
              <a:rPr lang="en-US" sz="1850" dirty="0">
                <a:solidFill>
                  <a:srgbClr val="211D1D">
                    <a:alpha val="55000"/>
                  </a:srgbClr>
                </a:solidFill>
                <a:ea typeface="+mn-lt"/>
                <a:cs typeface="+mn-lt"/>
              </a:rPr>
              <a:t>I did the reverse scan: fixed the coupling at 10 to the minus 4, and varied the dark-photon mass instead, over 0.001, 0.01, and 0.1 GeV. Unlike the coupling constant, the mediator mass doesn't just rescale the curve — it actually reshapes the angular distribution, regulating the forward and backward divergence.</a:t>
            </a:r>
            <a:endParaRPr lang="en-US" dirty="0"/>
          </a:p>
        </p:txBody>
      </p:sp>
      <p:pic>
        <p:nvPicPr>
          <p:cNvPr id="12" name="Picture 11">
            <a:extLst>
              <a:ext uri="{FF2B5EF4-FFF2-40B4-BE49-F238E27FC236}">
                <a16:creationId xmlns:a16="http://schemas.microsoft.com/office/drawing/2014/main" id="{F908E100-43E6-28D4-FF5C-84A095B67378}"/>
              </a:ext>
            </a:extLst>
          </p:cNvPr>
          <p:cNvPicPr>
            <a:picLocks noChangeAspect="1"/>
          </p:cNvPicPr>
          <p:nvPr/>
        </p:nvPicPr>
        <p:blipFill>
          <a:blip r:embed="rId6"/>
          <a:stretch>
            <a:fillRect/>
          </a:stretch>
        </p:blipFill>
        <p:spPr>
          <a:xfrm>
            <a:off x="3089502" y="2802391"/>
            <a:ext cx="7210425" cy="4855709"/>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3F2F2"/>
        </a:solidFill>
        <a:effectLst/>
      </p:bgPr>
    </p:bg>
    <p:spTree>
      <p:nvGrpSpPr>
        <p:cNvPr id="1" name=""/>
        <p:cNvGrpSpPr/>
        <p:nvPr/>
      </p:nvGrpSpPr>
      <p:grpSpPr>
        <a:xfrm>
          <a:off x="0" y="0"/>
          <a:ext cx="0" cy="0"/>
          <a:chOff x="0" y="0"/>
          <a:chExt cx="0" cy="0"/>
        </a:xfrm>
      </p:grpSpPr>
      <p:sp>
        <p:nvSpPr>
          <p:cNvPr id="2" name="Shape 0"/>
          <p:cNvSpPr/>
          <p:nvPr/>
        </p:nvSpPr>
        <p:spPr>
          <a:xfrm>
            <a:off x="7362520" y="-10287000"/>
            <a:ext cx="16840809" cy="20574000"/>
          </a:xfrm>
          <a:prstGeom prst="rect">
            <a:avLst/>
          </a:prstGeom>
          <a:gradFill rotWithShape="1">
            <a:gsLst>
              <a:gs pos="0">
                <a:srgbClr val="EDBB00">
                  <a:alpha val="100000"/>
                </a:srgbClr>
              </a:gs>
              <a:gs pos="50000">
                <a:srgbClr val="EDBB00">
                  <a:alpha val="100000"/>
                </a:srgbClr>
              </a:gs>
              <a:gs pos="100000">
                <a:srgbClr val="EDBB00">
                  <a:alpha val="0"/>
                </a:srgbClr>
              </a:gs>
            </a:gsLst>
            <a:path path="circle">
              <a:fillToRect l="50000" t="50000" r="50000" b="50000"/>
            </a:path>
          </a:gradFill>
          <a:ln/>
        </p:spPr>
      </p:sp>
      <p:sp>
        <p:nvSpPr>
          <p:cNvPr id="3" name="Shape 1"/>
          <p:cNvSpPr/>
          <p:nvPr/>
        </p:nvSpPr>
        <p:spPr>
          <a:xfrm rot="900000">
            <a:off x="7412266" y="-10287000"/>
            <a:ext cx="16840203" cy="20574000"/>
          </a:xfrm>
          <a:prstGeom prst="rect">
            <a:avLst/>
          </a:prstGeom>
          <a:gradFill rotWithShape="1">
            <a:gsLst>
              <a:gs pos="0">
                <a:srgbClr val="0088B0">
                  <a:alpha val="100000"/>
                </a:srgbClr>
              </a:gs>
              <a:gs pos="50000">
                <a:srgbClr val="0088B0">
                  <a:alpha val="100000"/>
                </a:srgbClr>
              </a:gs>
              <a:gs pos="100000">
                <a:srgbClr val="0088B0">
                  <a:alpha val="0"/>
                </a:srgbClr>
              </a:gs>
            </a:gsLst>
            <a:path path="circle">
              <a:fillToRect l="50000" t="50000" r="50000" b="50000"/>
            </a:path>
          </a:gradFill>
          <a:ln/>
        </p:spPr>
      </p:sp>
      <p:sp>
        <p:nvSpPr>
          <p:cNvPr id="4" name="Shape 2"/>
          <p:cNvSpPr/>
          <p:nvPr/>
        </p:nvSpPr>
        <p:spPr>
          <a:xfrm rot="4500000">
            <a:off x="7373658" y="-10287000"/>
            <a:ext cx="16840203" cy="20574000"/>
          </a:xfrm>
          <a:prstGeom prst="rect">
            <a:avLst/>
          </a:prstGeom>
          <a:gradFill rotWithShape="1">
            <a:gsLst>
              <a:gs pos="0">
                <a:srgbClr val="D6006C">
                  <a:alpha val="100000"/>
                </a:srgbClr>
              </a:gs>
              <a:gs pos="50000">
                <a:srgbClr val="D6006C">
                  <a:alpha val="100000"/>
                </a:srgbClr>
              </a:gs>
              <a:gs pos="100000">
                <a:srgbClr val="D6006C">
                  <a:alpha val="0"/>
                </a:srgbClr>
              </a:gs>
            </a:gsLst>
            <a:path path="circle">
              <a:fillToRect l="50000" t="50000" r="50000" b="50000"/>
            </a:path>
          </a:gradFill>
          <a:ln/>
        </p:spPr>
      </p:sp>
      <p:sp>
        <p:nvSpPr>
          <p:cNvPr id="5" name="Shape 3"/>
          <p:cNvSpPr/>
          <p:nvPr/>
        </p:nvSpPr>
        <p:spPr>
          <a:xfrm>
            <a:off x="3752850" y="190500"/>
            <a:ext cx="152400" cy="152400"/>
          </a:xfrm>
          <a:prstGeom prst="rect">
            <a:avLst/>
          </a:prstGeom>
          <a:solidFill>
            <a:srgbClr val="0088B0"/>
          </a:solidFill>
          <a:ln w="6350">
            <a:solidFill>
              <a:srgbClr val="1F1F1F">
                <a:alpha val="16000"/>
              </a:srgbClr>
            </a:solidFill>
            <a:prstDash val="solid"/>
          </a:ln>
        </p:spPr>
      </p:sp>
      <p:sp>
        <p:nvSpPr>
          <p:cNvPr id="6" name="Shape 4"/>
          <p:cNvSpPr/>
          <p:nvPr/>
        </p:nvSpPr>
        <p:spPr>
          <a:xfrm>
            <a:off x="3895725" y="190500"/>
            <a:ext cx="152400" cy="152400"/>
          </a:xfrm>
          <a:prstGeom prst="rect">
            <a:avLst/>
          </a:prstGeom>
          <a:solidFill>
            <a:srgbClr val="D6006C"/>
          </a:solidFill>
          <a:ln w="6350">
            <a:solidFill>
              <a:srgbClr val="1F1F1F">
                <a:alpha val="16000"/>
              </a:srgbClr>
            </a:solidFill>
            <a:prstDash val="solid"/>
          </a:ln>
        </p:spPr>
      </p:sp>
      <p:sp>
        <p:nvSpPr>
          <p:cNvPr id="7" name="Shape 5"/>
          <p:cNvSpPr/>
          <p:nvPr/>
        </p:nvSpPr>
        <p:spPr>
          <a:xfrm>
            <a:off x="4038600" y="190500"/>
            <a:ext cx="152400" cy="152400"/>
          </a:xfrm>
          <a:prstGeom prst="rect">
            <a:avLst/>
          </a:prstGeom>
          <a:solidFill>
            <a:srgbClr val="EDBB00"/>
          </a:solidFill>
          <a:ln w="6350">
            <a:solidFill>
              <a:srgbClr val="1F1F1F">
                <a:alpha val="16000"/>
              </a:srgbClr>
            </a:solidFill>
            <a:prstDash val="solid"/>
          </a:ln>
        </p:spPr>
      </p:sp>
      <p:sp>
        <p:nvSpPr>
          <p:cNvPr id="8" name="Shape 6"/>
          <p:cNvSpPr/>
          <p:nvPr/>
        </p:nvSpPr>
        <p:spPr>
          <a:xfrm>
            <a:off x="4181475" y="190500"/>
            <a:ext cx="152400" cy="152400"/>
          </a:xfrm>
          <a:prstGeom prst="rect">
            <a:avLst/>
          </a:prstGeom>
          <a:gradFill rotWithShape="1">
            <a:gsLst>
              <a:gs pos="0">
                <a:srgbClr val="0088B0">
                  <a:alpha val="100000"/>
                </a:srgbClr>
              </a:gs>
              <a:gs pos="100000">
                <a:srgbClr val="0088B0">
                  <a:alpha val="100000"/>
                </a:srgbClr>
              </a:gs>
            </a:gsLst>
            <a:lin ang="5400000" scaled="0"/>
          </a:gradFill>
          <a:ln w="6350">
            <a:solidFill>
              <a:srgbClr val="1F1F1F">
                <a:alpha val="16000"/>
              </a:srgbClr>
            </a:solidFill>
            <a:prstDash val="solid"/>
          </a:ln>
        </p:spPr>
      </p:sp>
      <p:sp>
        <p:nvSpPr>
          <p:cNvPr id="9" name="Shape 7"/>
          <p:cNvSpPr/>
          <p:nvPr/>
        </p:nvSpPr>
        <p:spPr>
          <a:xfrm>
            <a:off x="4324350" y="190500"/>
            <a:ext cx="152400" cy="152400"/>
          </a:xfrm>
          <a:prstGeom prst="rect">
            <a:avLst/>
          </a:prstGeom>
          <a:gradFill rotWithShape="1">
            <a:gsLst>
              <a:gs pos="0">
                <a:srgbClr val="D6006C">
                  <a:alpha val="100000"/>
                </a:srgbClr>
              </a:gs>
              <a:gs pos="100000">
                <a:srgbClr val="D6006C">
                  <a:alpha val="100000"/>
                </a:srgbClr>
              </a:gs>
            </a:gsLst>
            <a:lin ang="5400000" scaled="0"/>
          </a:gradFill>
          <a:ln w="6350">
            <a:solidFill>
              <a:srgbClr val="1F1F1F">
                <a:alpha val="16000"/>
              </a:srgbClr>
            </a:solidFill>
            <a:prstDash val="solid"/>
          </a:ln>
        </p:spPr>
      </p:sp>
      <p:sp>
        <p:nvSpPr>
          <p:cNvPr id="10" name="Shape 8"/>
          <p:cNvSpPr/>
          <p:nvPr/>
        </p:nvSpPr>
        <p:spPr>
          <a:xfrm>
            <a:off x="4467225" y="190500"/>
            <a:ext cx="152400" cy="152400"/>
          </a:xfrm>
          <a:prstGeom prst="rect">
            <a:avLst/>
          </a:prstGeom>
          <a:gradFill rotWithShape="1">
            <a:gsLst>
              <a:gs pos="0">
                <a:srgbClr val="0088B0">
                  <a:alpha val="100000"/>
                </a:srgbClr>
              </a:gs>
              <a:gs pos="100000">
                <a:srgbClr val="0088B0">
                  <a:alpha val="100000"/>
                </a:srgbClr>
              </a:gs>
            </a:gsLst>
            <a:lin ang="5400000" scaled="0"/>
          </a:gradFill>
          <a:ln w="6350">
            <a:solidFill>
              <a:srgbClr val="1F1F1F">
                <a:alpha val="16000"/>
              </a:srgbClr>
            </a:solidFill>
            <a:prstDash val="solid"/>
          </a:ln>
        </p:spPr>
      </p:sp>
      <p:sp>
        <p:nvSpPr>
          <p:cNvPr id="11" name="Shape 9"/>
          <p:cNvSpPr/>
          <p:nvPr/>
        </p:nvSpPr>
        <p:spPr>
          <a:xfrm>
            <a:off x="4610100" y="190500"/>
            <a:ext cx="152400" cy="152400"/>
          </a:xfrm>
          <a:prstGeom prst="rect">
            <a:avLst/>
          </a:prstGeom>
          <a:gradFill rotWithShape="1">
            <a:gsLst>
              <a:gs pos="0">
                <a:srgbClr val="0088B0">
                  <a:alpha val="100000"/>
                </a:srgbClr>
              </a:gs>
              <a:gs pos="100000">
                <a:srgbClr val="0088B0">
                  <a:alpha val="100000"/>
                </a:srgbClr>
              </a:gs>
            </a:gsLst>
            <a:lin ang="5400000" scaled="0"/>
          </a:gradFill>
          <a:ln w="6350">
            <a:solidFill>
              <a:srgbClr val="1F1F1F">
                <a:alpha val="16000"/>
              </a:srgbClr>
            </a:solidFill>
            <a:prstDash val="solid"/>
          </a:ln>
        </p:spPr>
      </p:sp>
      <p:sp>
        <p:nvSpPr>
          <p:cNvPr id="12" name="Shape 10"/>
          <p:cNvSpPr/>
          <p:nvPr/>
        </p:nvSpPr>
        <p:spPr>
          <a:xfrm>
            <a:off x="4752975" y="190500"/>
            <a:ext cx="152400" cy="152400"/>
          </a:xfrm>
          <a:prstGeom prst="rect">
            <a:avLst/>
          </a:prstGeom>
          <a:solidFill>
            <a:srgbClr val="201E1D"/>
          </a:solidFill>
          <a:ln w="6350">
            <a:solidFill>
              <a:srgbClr val="1F1F1F">
                <a:alpha val="16000"/>
              </a:srgbClr>
            </a:solidFill>
            <a:prstDash val="solid"/>
          </a:ln>
        </p:spPr>
      </p:sp>
      <p:sp>
        <p:nvSpPr>
          <p:cNvPr id="13" name="Shape 11"/>
          <p:cNvSpPr/>
          <p:nvPr/>
        </p:nvSpPr>
        <p:spPr>
          <a:xfrm>
            <a:off x="3609975" y="9944100"/>
            <a:ext cx="152400" cy="152400"/>
          </a:xfrm>
          <a:prstGeom prst="rect">
            <a:avLst/>
          </a:prstGeom>
          <a:solidFill>
            <a:srgbClr val="201E1D"/>
          </a:solidFill>
          <a:ln w="6350">
            <a:solidFill>
              <a:srgbClr val="1F1F1F">
                <a:alpha val="16000"/>
              </a:srgbClr>
            </a:solidFill>
            <a:prstDash val="solid"/>
          </a:ln>
        </p:spPr>
      </p:sp>
      <p:sp>
        <p:nvSpPr>
          <p:cNvPr id="14" name="Shape 12"/>
          <p:cNvSpPr/>
          <p:nvPr/>
        </p:nvSpPr>
        <p:spPr>
          <a:xfrm>
            <a:off x="3752850" y="9944100"/>
            <a:ext cx="152400" cy="152400"/>
          </a:xfrm>
          <a:prstGeom prst="rect">
            <a:avLst/>
          </a:prstGeom>
          <a:solidFill>
            <a:srgbClr val="373534"/>
          </a:solidFill>
          <a:ln w="6350">
            <a:solidFill>
              <a:srgbClr val="1F1F1F">
                <a:alpha val="16000"/>
              </a:srgbClr>
            </a:solidFill>
            <a:prstDash val="solid"/>
          </a:ln>
        </p:spPr>
      </p:sp>
      <p:sp>
        <p:nvSpPr>
          <p:cNvPr id="15" name="Shape 13"/>
          <p:cNvSpPr/>
          <p:nvPr/>
        </p:nvSpPr>
        <p:spPr>
          <a:xfrm>
            <a:off x="3895725" y="9944100"/>
            <a:ext cx="152400" cy="152400"/>
          </a:xfrm>
          <a:prstGeom prst="rect">
            <a:avLst/>
          </a:prstGeom>
          <a:solidFill>
            <a:srgbClr val="4E4D4C"/>
          </a:solidFill>
          <a:ln w="6350">
            <a:solidFill>
              <a:srgbClr val="1F1F1F">
                <a:alpha val="16000"/>
              </a:srgbClr>
            </a:solidFill>
            <a:prstDash val="solid"/>
          </a:ln>
        </p:spPr>
      </p:sp>
      <p:sp>
        <p:nvSpPr>
          <p:cNvPr id="16" name="Shape 14"/>
          <p:cNvSpPr/>
          <p:nvPr/>
        </p:nvSpPr>
        <p:spPr>
          <a:xfrm>
            <a:off x="4038600" y="9944100"/>
            <a:ext cx="152400" cy="152400"/>
          </a:xfrm>
          <a:prstGeom prst="rect">
            <a:avLst/>
          </a:prstGeom>
          <a:solidFill>
            <a:srgbClr val="666463"/>
          </a:solidFill>
          <a:ln w="6350">
            <a:solidFill>
              <a:srgbClr val="1F1F1F">
                <a:alpha val="16000"/>
              </a:srgbClr>
            </a:solidFill>
            <a:prstDash val="solid"/>
          </a:ln>
        </p:spPr>
      </p:sp>
      <p:sp>
        <p:nvSpPr>
          <p:cNvPr id="17" name="Shape 15"/>
          <p:cNvSpPr/>
          <p:nvPr/>
        </p:nvSpPr>
        <p:spPr>
          <a:xfrm>
            <a:off x="4181475" y="9944100"/>
            <a:ext cx="152400" cy="152400"/>
          </a:xfrm>
          <a:prstGeom prst="rect">
            <a:avLst/>
          </a:prstGeom>
          <a:solidFill>
            <a:srgbClr val="7D7B7B"/>
          </a:solidFill>
          <a:ln w="6350">
            <a:solidFill>
              <a:srgbClr val="1F1F1F">
                <a:alpha val="16000"/>
              </a:srgbClr>
            </a:solidFill>
            <a:prstDash val="solid"/>
          </a:ln>
        </p:spPr>
      </p:sp>
      <p:sp>
        <p:nvSpPr>
          <p:cNvPr id="18" name="Shape 16"/>
          <p:cNvSpPr/>
          <p:nvPr/>
        </p:nvSpPr>
        <p:spPr>
          <a:xfrm>
            <a:off x="4324350" y="9944100"/>
            <a:ext cx="152400" cy="152400"/>
          </a:xfrm>
          <a:prstGeom prst="rect">
            <a:avLst/>
          </a:prstGeom>
          <a:solidFill>
            <a:srgbClr val="969594"/>
          </a:solidFill>
          <a:ln w="6350">
            <a:solidFill>
              <a:srgbClr val="1F1F1F">
                <a:alpha val="16000"/>
              </a:srgbClr>
            </a:solidFill>
            <a:prstDash val="solid"/>
          </a:ln>
        </p:spPr>
      </p:sp>
      <p:sp>
        <p:nvSpPr>
          <p:cNvPr id="19" name="Shape 17"/>
          <p:cNvSpPr/>
          <p:nvPr/>
        </p:nvSpPr>
        <p:spPr>
          <a:xfrm>
            <a:off x="4467225" y="9944100"/>
            <a:ext cx="152400" cy="152400"/>
          </a:xfrm>
          <a:prstGeom prst="rect">
            <a:avLst/>
          </a:prstGeom>
          <a:solidFill>
            <a:srgbClr val="ADACAC"/>
          </a:solidFill>
          <a:ln w="6350">
            <a:solidFill>
              <a:srgbClr val="1F1F1F">
                <a:alpha val="16000"/>
              </a:srgbClr>
            </a:solidFill>
            <a:prstDash val="solid"/>
          </a:ln>
        </p:spPr>
      </p:sp>
      <p:sp>
        <p:nvSpPr>
          <p:cNvPr id="20" name="Shape 18"/>
          <p:cNvSpPr/>
          <p:nvPr/>
        </p:nvSpPr>
        <p:spPr>
          <a:xfrm>
            <a:off x="4610100" y="9944100"/>
            <a:ext cx="152400" cy="152400"/>
          </a:xfrm>
          <a:prstGeom prst="rect">
            <a:avLst/>
          </a:prstGeom>
          <a:solidFill>
            <a:srgbClr val="C5C3C3"/>
          </a:solidFill>
          <a:ln w="6350">
            <a:solidFill>
              <a:srgbClr val="1F1F1F">
                <a:alpha val="16000"/>
              </a:srgbClr>
            </a:solidFill>
            <a:prstDash val="solid"/>
          </a:ln>
        </p:spPr>
      </p:sp>
      <p:sp>
        <p:nvSpPr>
          <p:cNvPr id="21" name="Shape 19"/>
          <p:cNvSpPr/>
          <p:nvPr/>
        </p:nvSpPr>
        <p:spPr>
          <a:xfrm>
            <a:off x="4752975" y="9944100"/>
            <a:ext cx="152400" cy="152400"/>
          </a:xfrm>
          <a:prstGeom prst="rect">
            <a:avLst/>
          </a:prstGeom>
          <a:solidFill>
            <a:srgbClr val="DCDBDB"/>
          </a:solidFill>
          <a:ln w="6350">
            <a:solidFill>
              <a:srgbClr val="1F1F1F">
                <a:alpha val="16000"/>
              </a:srgbClr>
            </a:solidFill>
            <a:prstDash val="solid"/>
          </a:ln>
        </p:spPr>
      </p:sp>
      <p:sp>
        <p:nvSpPr>
          <p:cNvPr id="22" name="Shape 20"/>
          <p:cNvSpPr/>
          <p:nvPr/>
        </p:nvSpPr>
        <p:spPr>
          <a:xfrm>
            <a:off x="4895850" y="9944100"/>
            <a:ext cx="152400" cy="152400"/>
          </a:xfrm>
          <a:prstGeom prst="rect">
            <a:avLst/>
          </a:prstGeom>
          <a:solidFill>
            <a:srgbClr val="F3F2F2"/>
          </a:solidFill>
          <a:ln w="6350">
            <a:solidFill>
              <a:srgbClr val="1F1F1F">
                <a:alpha val="16000"/>
              </a:srgbClr>
            </a:solidFill>
            <a:prstDash val="solid"/>
          </a:ln>
        </p:spPr>
      </p:sp>
      <p:sp>
        <p:nvSpPr>
          <p:cNvPr id="23" name="Text 21"/>
          <p:cNvSpPr/>
          <p:nvPr/>
        </p:nvSpPr>
        <p:spPr>
          <a:xfrm>
            <a:off x="1236663" y="1509415"/>
            <a:ext cx="3439239" cy="433784"/>
          </a:xfrm>
          <a:prstGeom prst="rect">
            <a:avLst/>
          </a:prstGeom>
          <a:noFill/>
          <a:ln/>
        </p:spPr>
        <p:txBody>
          <a:bodyPr wrap="square" lIns="25400" tIns="25400" rIns="25400" bIns="25400" rtlCol="0" anchor="t">
            <a:normAutofit/>
          </a:bodyPr>
          <a:lstStyle/>
          <a:p>
            <a:pPr marL="0" indent="0" algn="l">
              <a:lnSpc>
                <a:spcPct val="105140"/>
              </a:lnSpc>
              <a:buNone/>
            </a:pPr>
            <a:r>
              <a:rPr lang="en-US" sz="4650" b="1" kern="0" spc="-70" dirty="0">
                <a:solidFill>
                  <a:srgbClr val="201E1D"/>
                </a:solidFill>
                <a:latin typeface="Arial" pitchFamily="34" charset="0"/>
                <a:ea typeface="Arial" pitchFamily="34" charset="-122"/>
                <a:cs typeface="Arial" pitchFamily="34" charset="-120"/>
              </a:rPr>
              <a:t>Conclusion</a:t>
            </a:r>
            <a:endParaRPr lang="en-US" sz="4650" dirty="0"/>
          </a:p>
        </p:txBody>
      </p:sp>
      <p:sp>
        <p:nvSpPr>
          <p:cNvPr id="24" name="Shape 22"/>
          <p:cNvSpPr/>
          <p:nvPr/>
        </p:nvSpPr>
        <p:spPr>
          <a:xfrm>
            <a:off x="790972" y="3783409"/>
            <a:ext cx="4006155" cy="2773561"/>
          </a:xfrm>
          <a:prstGeom prst="rect">
            <a:avLst/>
          </a:prstGeom>
          <a:solidFill>
            <a:srgbClr val="F3F2F2"/>
          </a:solidFill>
          <a:ln/>
        </p:spPr>
      </p:sp>
      <p:sp>
        <p:nvSpPr>
          <p:cNvPr id="25" name="Text 23"/>
          <p:cNvSpPr/>
          <p:nvPr/>
        </p:nvSpPr>
        <p:spPr>
          <a:xfrm>
            <a:off x="1156692" y="3035300"/>
            <a:ext cx="3602186" cy="4216400"/>
          </a:xfrm>
          <a:prstGeom prst="rect">
            <a:avLst/>
          </a:prstGeom>
          <a:noFill/>
          <a:ln/>
          <a:effectLst>
            <a:outerShdw blurRad="101600" dist="133591" dir="2100000" algn="bl" rotWithShape="0">
              <a:srgbClr val="F3F2F2">
                <a:alpha val="100000"/>
              </a:srgbClr>
            </a:outerShdw>
          </a:effectLst>
        </p:spPr>
        <p:txBody>
          <a:bodyPr wrap="square" lIns="25400" tIns="25400" rIns="25400" bIns="25400" rtlCol="0" anchor="t">
            <a:normAutofit/>
          </a:bodyPr>
          <a:lstStyle/>
          <a:p>
            <a:pPr marL="0" indent="0" algn="l">
              <a:lnSpc>
                <a:spcPct val="78119"/>
              </a:lnSpc>
              <a:buNone/>
            </a:pPr>
            <a:r>
              <a:rPr lang="en-US" sz="24000" b="1" kern="0" spc="-480" dirty="0">
                <a:solidFill>
                  <a:srgbClr val="F3F2F2"/>
                </a:solidFill>
                <a:latin typeface="Arial" pitchFamily="34" charset="0"/>
                <a:ea typeface="Arial" pitchFamily="34" charset="-122"/>
                <a:cs typeface="Arial" pitchFamily="34" charset="-120"/>
              </a:rPr>
              <a:t>05</a:t>
            </a:r>
            <a:endParaRPr lang="en-US" sz="24000" dirty="0"/>
          </a:p>
        </p:txBody>
      </p:sp>
      <p:sp>
        <p:nvSpPr>
          <p:cNvPr id="26" name="Text 24"/>
          <p:cNvSpPr/>
          <p:nvPr/>
        </p:nvSpPr>
        <p:spPr>
          <a:xfrm>
            <a:off x="1156692" y="4149130"/>
            <a:ext cx="3602186" cy="2080220"/>
          </a:xfrm>
          <a:prstGeom prst="rect">
            <a:avLst/>
          </a:prstGeom>
          <a:noFill/>
          <a:ln/>
        </p:spPr>
        <p:txBody>
          <a:bodyPr wrap="square" lIns="25400" tIns="25400" rIns="25400" bIns="25400" rtlCol="0" anchor="t">
            <a:normAutofit/>
          </a:bodyPr>
          <a:lstStyle/>
          <a:p>
            <a:pPr marL="0" indent="0" algn="l">
              <a:lnSpc>
                <a:spcPct val="78119"/>
              </a:lnSpc>
              <a:buNone/>
            </a:pPr>
            <a:r>
              <a:rPr lang="en-US" sz="24000" b="1" kern="0" spc="-480" dirty="0">
                <a:solidFill>
                  <a:srgbClr val="0088B0"/>
                </a:solidFill>
                <a:latin typeface="Arial" pitchFamily="34" charset="0"/>
                <a:ea typeface="Arial" pitchFamily="34" charset="-122"/>
                <a:cs typeface="Arial" pitchFamily="34" charset="-120"/>
              </a:rPr>
              <a:t>05</a:t>
            </a:r>
            <a:endParaRPr lang="en-US" sz="24000" dirty="0"/>
          </a:p>
        </p:txBody>
      </p:sp>
      <p:sp>
        <p:nvSpPr>
          <p:cNvPr id="27" name="Text 25"/>
          <p:cNvSpPr/>
          <p:nvPr/>
        </p:nvSpPr>
        <p:spPr>
          <a:xfrm>
            <a:off x="1266420" y="4225330"/>
            <a:ext cx="3602186" cy="2080220"/>
          </a:xfrm>
          <a:prstGeom prst="rect">
            <a:avLst/>
          </a:prstGeom>
          <a:noFill/>
          <a:ln/>
        </p:spPr>
        <p:txBody>
          <a:bodyPr wrap="square" lIns="25400" tIns="25400" rIns="25400" bIns="25400" rtlCol="0" anchor="t">
            <a:normAutofit/>
          </a:bodyPr>
          <a:lstStyle/>
          <a:p>
            <a:pPr marL="0" indent="0" algn="l">
              <a:lnSpc>
                <a:spcPct val="78119"/>
              </a:lnSpc>
              <a:buNone/>
            </a:pPr>
            <a:r>
              <a:rPr lang="en-US" sz="24000" b="1" kern="0" spc="-480" dirty="0">
                <a:solidFill>
                  <a:srgbClr val="D6006C"/>
                </a:solidFill>
                <a:latin typeface="Arial" pitchFamily="34" charset="0"/>
                <a:ea typeface="Arial" pitchFamily="34" charset="-122"/>
                <a:cs typeface="Arial" pitchFamily="34" charset="-120"/>
              </a:rPr>
              <a:t>05</a:t>
            </a:r>
            <a:endParaRPr lang="en-US" sz="24000" dirty="0"/>
          </a:p>
        </p:txBody>
      </p:sp>
      <p:sp>
        <p:nvSpPr>
          <p:cNvPr id="28" name="Text 26"/>
          <p:cNvSpPr/>
          <p:nvPr/>
        </p:nvSpPr>
        <p:spPr>
          <a:xfrm>
            <a:off x="1062204" y="4079026"/>
            <a:ext cx="3602186" cy="2080220"/>
          </a:xfrm>
          <a:prstGeom prst="rect">
            <a:avLst/>
          </a:prstGeom>
          <a:noFill/>
          <a:ln/>
        </p:spPr>
        <p:txBody>
          <a:bodyPr wrap="square" lIns="25400" tIns="25400" rIns="25400" bIns="25400" rtlCol="0" anchor="t">
            <a:normAutofit/>
          </a:bodyPr>
          <a:lstStyle/>
          <a:p>
            <a:pPr marL="0" indent="0" algn="l">
              <a:lnSpc>
                <a:spcPct val="78119"/>
              </a:lnSpc>
              <a:buNone/>
            </a:pPr>
            <a:r>
              <a:rPr lang="en-US" sz="24000" b="1" kern="0" spc="-480" dirty="0">
                <a:solidFill>
                  <a:srgbClr val="EDBB00"/>
                </a:solidFill>
                <a:latin typeface="Arial" pitchFamily="34" charset="0"/>
                <a:ea typeface="Arial" pitchFamily="34" charset="-122"/>
                <a:cs typeface="Arial" pitchFamily="34" charset="-120"/>
              </a:rPr>
              <a:t>05</a:t>
            </a:r>
            <a:endParaRPr lang="en-US" sz="240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3F2F2"/>
        </a:solidFill>
        <a:effectLst/>
      </p:bgPr>
    </p:bg>
    <p:spTree>
      <p:nvGrpSpPr>
        <p:cNvPr id="1" name=""/>
        <p:cNvGrpSpPr/>
        <p:nvPr/>
      </p:nvGrpSpPr>
      <p:grpSpPr>
        <a:xfrm>
          <a:off x="0" y="0"/>
          <a:ext cx="0" cy="0"/>
          <a:chOff x="0" y="0"/>
          <a:chExt cx="0" cy="0"/>
        </a:xfrm>
      </p:grpSpPr>
      <p:sp>
        <p:nvSpPr>
          <p:cNvPr id="2" name="Text 0"/>
          <p:cNvSpPr/>
          <p:nvPr/>
        </p:nvSpPr>
        <p:spPr>
          <a:xfrm>
            <a:off x="1236663" y="1509415"/>
            <a:ext cx="17373442" cy="433784"/>
          </a:xfrm>
          <a:prstGeom prst="rect">
            <a:avLst/>
          </a:prstGeom>
          <a:noFill/>
          <a:ln/>
        </p:spPr>
        <p:txBody>
          <a:bodyPr wrap="square" lIns="25400" tIns="25400" rIns="25400" bIns="25400" rtlCol="0" anchor="t">
            <a:normAutofit/>
          </a:bodyPr>
          <a:lstStyle/>
          <a:p>
            <a:pPr marL="0" indent="0" algn="l">
              <a:lnSpc>
                <a:spcPct val="105140"/>
              </a:lnSpc>
              <a:buNone/>
            </a:pPr>
            <a:r>
              <a:rPr lang="en-US" sz="4650" b="1" kern="0" spc="-70" dirty="0">
                <a:solidFill>
                  <a:srgbClr val="201E1D"/>
                </a:solidFill>
                <a:latin typeface="Arial" pitchFamily="34" charset="0"/>
                <a:ea typeface="Arial" pitchFamily="34" charset="-122"/>
                <a:cs typeface="Arial" pitchFamily="34" charset="-120"/>
              </a:rPr>
              <a:t>Summary of Results</a:t>
            </a:r>
            <a:endParaRPr lang="en-US" sz="4650" dirty="0"/>
          </a:p>
        </p:txBody>
      </p:sp>
      <p:sp>
        <p:nvSpPr>
          <p:cNvPr id="3" name="Text 1"/>
          <p:cNvSpPr/>
          <p:nvPr/>
        </p:nvSpPr>
        <p:spPr>
          <a:xfrm>
            <a:off x="1037272" y="3313708"/>
            <a:ext cx="13821728" cy="4809729"/>
          </a:xfrm>
          <a:prstGeom prst="rect">
            <a:avLst/>
          </a:prstGeom>
          <a:noFill/>
          <a:ln/>
        </p:spPr>
        <p:txBody>
          <a:bodyPr wrap="square" lIns="25400" tIns="25400" rIns="25400" bIns="25400" rtlCol="0" anchor="t">
            <a:normAutofit fontScale="92500" lnSpcReduction="10000"/>
          </a:bodyPr>
          <a:lstStyle/>
          <a:p>
            <a:pPr marL="342900" indent="-342900" algn="l">
              <a:lnSpc>
                <a:spcPct val="173684"/>
              </a:lnSpc>
              <a:buFont typeface="Arial"/>
              <a:buChar char="•"/>
            </a:pPr>
            <a:r>
              <a:rPr lang="en-US" sz="2475" dirty="0">
                <a:solidFill>
                  <a:srgbClr val="201E1D"/>
                </a:solidFill>
                <a:latin typeface="Arial" pitchFamily="34" charset="0"/>
                <a:ea typeface="Arial" pitchFamily="34" charset="-122"/>
                <a:cs typeface="Arial" pitchFamily="34" charset="-120"/>
              </a:rPr>
              <a:t>Derived the tree-level Møller-scattering amplitude and spin-averaged squared matrix element from first principles, using trace technology and Mandelstam variables</a:t>
            </a:r>
            <a:endParaRPr lang="en-US" sz="2475" dirty="0">
              <a:ea typeface="Calibri" panose="020F0502020204030204"/>
              <a:cs typeface="Calibri" panose="020F0502020204030204"/>
            </a:endParaRPr>
          </a:p>
          <a:p>
            <a:pPr marL="342900" indent="-342900" algn="l">
              <a:lnSpc>
                <a:spcPct val="173684"/>
              </a:lnSpc>
              <a:buFont typeface="Arial"/>
              <a:buChar char="•"/>
            </a:pPr>
            <a:r>
              <a:rPr lang="en-US" sz="2450" dirty="0">
                <a:solidFill>
                  <a:srgbClr val="201E1D"/>
                </a:solidFill>
                <a:latin typeface="Arial"/>
                <a:ea typeface="Arial" pitchFamily="34" charset="-122"/>
                <a:cs typeface="Arial"/>
              </a:rPr>
              <a:t>Obtained the analytic cross section </a:t>
            </a:r>
            <a:r>
              <a:rPr lang="en-US" sz="2450" dirty="0" err="1">
                <a:solidFill>
                  <a:srgbClr val="201E1D"/>
                </a:solidFill>
                <a:latin typeface="Arial"/>
                <a:ea typeface="Arial" pitchFamily="34" charset="-122"/>
                <a:cs typeface="Arial"/>
              </a:rPr>
              <a:t>dσ</a:t>
            </a:r>
            <a:r>
              <a:rPr lang="en-US" sz="2450" dirty="0">
                <a:solidFill>
                  <a:srgbClr val="201E1D"/>
                </a:solidFill>
                <a:latin typeface="Arial"/>
                <a:ea typeface="Arial" pitchFamily="34" charset="-122"/>
                <a:cs typeface="Arial"/>
              </a:rPr>
              <a:t>/d cos θ = (πα²/s)(3+z²)²/(1−z²)², independently confirmed by a </a:t>
            </a:r>
            <a:r>
              <a:rPr lang="en-US" sz="2450" dirty="0" err="1">
                <a:solidFill>
                  <a:srgbClr val="201E1D"/>
                </a:solidFill>
                <a:latin typeface="Arial"/>
                <a:ea typeface="Arial" pitchFamily="34" charset="-122"/>
                <a:cs typeface="Arial"/>
              </a:rPr>
              <a:t>CalcHEP</a:t>
            </a:r>
            <a:r>
              <a:rPr lang="en-US" sz="2450" dirty="0">
                <a:solidFill>
                  <a:srgbClr val="201E1D"/>
                </a:solidFill>
                <a:latin typeface="Arial"/>
                <a:ea typeface="Arial" pitchFamily="34" charset="-122"/>
                <a:cs typeface="Arial"/>
              </a:rPr>
              <a:t> numerical calculation</a:t>
            </a:r>
            <a:endParaRPr lang="en-US" sz="2450" dirty="0">
              <a:latin typeface="Arial"/>
              <a:ea typeface="Calibri" panose="020F0502020204030204"/>
              <a:cs typeface="Arial"/>
            </a:endParaRPr>
          </a:p>
          <a:p>
            <a:pPr marL="342900" indent="-342900" algn="l">
              <a:lnSpc>
                <a:spcPct val="173684"/>
              </a:lnSpc>
              <a:buFont typeface="Arial"/>
              <a:buChar char="•"/>
            </a:pPr>
            <a:r>
              <a:rPr lang="en-US" sz="2450" dirty="0">
                <a:solidFill>
                  <a:srgbClr val="201E1D"/>
                </a:solidFill>
                <a:latin typeface="Arial"/>
                <a:ea typeface="Arial" pitchFamily="34" charset="-122"/>
                <a:cs typeface="Arial"/>
              </a:rPr>
              <a:t>Extended the model with a massive dark photon (</a:t>
            </a:r>
            <a:r>
              <a:rPr lang="en-US" sz="2450" dirty="0" err="1">
                <a:solidFill>
                  <a:srgbClr val="201E1D"/>
                </a:solidFill>
                <a:latin typeface="Arial"/>
                <a:ea typeface="Arial" pitchFamily="34" charset="-122"/>
                <a:cs typeface="Arial"/>
              </a:rPr>
              <a:t>LanHEP</a:t>
            </a:r>
            <a:r>
              <a:rPr lang="en-US" sz="2450" dirty="0">
                <a:solidFill>
                  <a:srgbClr val="201E1D"/>
                </a:solidFill>
                <a:latin typeface="Arial"/>
                <a:ea typeface="Arial" pitchFamily="34" charset="-122"/>
                <a:cs typeface="Arial"/>
              </a:rPr>
              <a:t> + </a:t>
            </a:r>
            <a:r>
              <a:rPr lang="en-US" sz="2450" dirty="0" err="1">
                <a:solidFill>
                  <a:srgbClr val="201E1D"/>
                </a:solidFill>
                <a:latin typeface="Arial"/>
                <a:ea typeface="Arial" pitchFamily="34" charset="-122"/>
                <a:cs typeface="Arial"/>
              </a:rPr>
              <a:t>CalcHEP</a:t>
            </a:r>
            <a:r>
              <a:rPr lang="en-US" sz="2450" dirty="0">
                <a:solidFill>
                  <a:srgbClr val="201E1D"/>
                </a:solidFill>
                <a:latin typeface="Arial"/>
                <a:ea typeface="Arial" pitchFamily="34" charset="-122"/>
                <a:cs typeface="Arial"/>
              </a:rPr>
              <a:t> + Mathematica), deriving the corresponding differential cross section</a:t>
            </a:r>
            <a:endParaRPr lang="en-US" sz="2450" dirty="0">
              <a:latin typeface="Arial"/>
              <a:ea typeface="Calibri" panose="020F0502020204030204"/>
              <a:cs typeface="Arial"/>
            </a:endParaRPr>
          </a:p>
          <a:p>
            <a:pPr marL="342900" indent="-342900" algn="l">
              <a:lnSpc>
                <a:spcPct val="173684"/>
              </a:lnSpc>
              <a:buFont typeface="Arial"/>
              <a:buChar char="•"/>
            </a:pPr>
            <a:r>
              <a:rPr lang="en-US" sz="2450" dirty="0">
                <a:solidFill>
                  <a:srgbClr val="201E1D"/>
                </a:solidFill>
                <a:latin typeface="Arial"/>
                <a:ea typeface="Arial" pitchFamily="34" charset="-122"/>
                <a:cs typeface="Arial"/>
              </a:rPr>
              <a:t>Showed that the dark-photon coupling controls the overall magnitude (∝</a:t>
            </a:r>
            <a:r>
              <a:rPr lang="en-US" sz="2450" dirty="0" err="1">
                <a:solidFill>
                  <a:srgbClr val="201E1D"/>
                </a:solidFill>
                <a:latin typeface="Arial"/>
                <a:ea typeface="Arial" pitchFamily="34" charset="-122"/>
                <a:cs typeface="Arial"/>
              </a:rPr>
              <a:t>e_A</a:t>
            </a:r>
            <a:r>
              <a:rPr lang="en-US" sz="2450" dirty="0">
                <a:solidFill>
                  <a:srgbClr val="201E1D"/>
                </a:solidFill>
                <a:latin typeface="Arial"/>
                <a:ea typeface="Arial" pitchFamily="34" charset="-122"/>
                <a:cs typeface="Arial"/>
              </a:rPr>
              <a:t>⁴), while its mass controls the shape — regulating the forward/backward divergence characteristic of massless-mediator exchange</a:t>
            </a:r>
            <a:endParaRPr lang="en-US" sz="2450" dirty="0">
              <a:latin typeface="Arial"/>
              <a:ea typeface="Calibri" panose="020F0502020204030204"/>
              <a:cs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3F2F2"/>
        </a:solidFill>
        <a:effectLst/>
      </p:bgPr>
    </p:bg>
    <p:spTree>
      <p:nvGrpSpPr>
        <p:cNvPr id="1" name=""/>
        <p:cNvGrpSpPr/>
        <p:nvPr/>
      </p:nvGrpSpPr>
      <p:grpSpPr>
        <a:xfrm>
          <a:off x="0" y="0"/>
          <a:ext cx="0" cy="0"/>
          <a:chOff x="0" y="0"/>
          <a:chExt cx="0" cy="0"/>
        </a:xfrm>
      </p:grpSpPr>
      <p:sp>
        <p:nvSpPr>
          <p:cNvPr id="2" name="Text 0"/>
          <p:cNvSpPr/>
          <p:nvPr/>
        </p:nvSpPr>
        <p:spPr>
          <a:xfrm>
            <a:off x="1236663" y="1509415"/>
            <a:ext cx="17373442" cy="433784"/>
          </a:xfrm>
          <a:prstGeom prst="rect">
            <a:avLst/>
          </a:prstGeom>
          <a:noFill/>
          <a:ln/>
        </p:spPr>
        <p:txBody>
          <a:bodyPr wrap="square" lIns="25400" tIns="25400" rIns="25400" bIns="25400" rtlCol="0" anchor="t">
            <a:noAutofit/>
          </a:bodyPr>
          <a:lstStyle/>
          <a:p>
            <a:pPr>
              <a:lnSpc>
                <a:spcPct val="105139"/>
              </a:lnSpc>
            </a:pPr>
            <a:r>
              <a:rPr lang="en-US" sz="4000" b="1" kern="0" spc="-70" dirty="0">
                <a:solidFill>
                  <a:srgbClr val="121212"/>
                </a:solidFill>
                <a:highlight>
                  <a:srgbClr val="EFEEEB"/>
                </a:highlight>
                <a:latin typeface="Arial"/>
                <a:ea typeface="+mn-lt"/>
                <a:cs typeface="Arial"/>
              </a:rPr>
              <a:t>Why this hypothetical particle is called a dark photon if it possesses a non-zero mass?</a:t>
            </a:r>
            <a:endParaRPr lang="en-US" sz="4000" b="1">
              <a:latin typeface="Arial"/>
              <a:cs typeface="Arial"/>
            </a:endParaRPr>
          </a:p>
        </p:txBody>
      </p:sp>
      <p:sp>
        <p:nvSpPr>
          <p:cNvPr id="3" name="Text 1"/>
          <p:cNvSpPr/>
          <p:nvPr/>
        </p:nvSpPr>
        <p:spPr>
          <a:xfrm>
            <a:off x="1037272" y="3313708"/>
            <a:ext cx="13821728" cy="3708499"/>
          </a:xfrm>
          <a:prstGeom prst="rect">
            <a:avLst/>
          </a:prstGeom>
          <a:noFill/>
          <a:ln/>
        </p:spPr>
        <p:txBody>
          <a:bodyPr wrap="square" lIns="25400" tIns="25400" rIns="25400" bIns="25400" rtlCol="0" anchor="t">
            <a:normAutofit/>
          </a:bodyPr>
          <a:lstStyle/>
          <a:p>
            <a:pPr marL="342900" indent="-342900" algn="l">
              <a:lnSpc>
                <a:spcPct val="173684"/>
              </a:lnSpc>
              <a:buFont typeface="Arial" panose="020B0604020202020204" pitchFamily="34" charset="0"/>
              <a:buChar char="•"/>
            </a:pPr>
            <a:endParaRPr lang="en-US" sz="2450" dirty="0">
              <a:solidFill>
                <a:srgbClr val="201E1D"/>
              </a:solidFill>
              <a:latin typeface="Arial"/>
              <a:ea typeface="Calibri" panose="020F0502020204030204"/>
              <a:cs typeface="Arial"/>
            </a:endParaRPr>
          </a:p>
        </p:txBody>
      </p:sp>
      <p:sp>
        <p:nvSpPr>
          <p:cNvPr id="4" name="TextBox 3">
            <a:extLst>
              <a:ext uri="{FF2B5EF4-FFF2-40B4-BE49-F238E27FC236}">
                <a16:creationId xmlns:a16="http://schemas.microsoft.com/office/drawing/2014/main" id="{C7DD60E9-51A4-2D46-22EC-F20E1DB44B71}"/>
              </a:ext>
            </a:extLst>
          </p:cNvPr>
          <p:cNvSpPr txBox="1"/>
          <p:nvPr/>
        </p:nvSpPr>
        <p:spPr>
          <a:xfrm>
            <a:off x="1232895" y="3488192"/>
            <a:ext cx="15937433"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a:latin typeface="Arial"/>
                <a:ea typeface="+mn-lt"/>
                <a:cs typeface="Arial"/>
              </a:rPr>
              <a:t>Photon' refers to its role as a U(1) gauge boson, not to being massless — just like the W and Z bosons are massive gauge bosons of the electroweak symmetry. The dark photon gets its mass the same general way, through symmetry breaking in the dark sector. 'Dark' separately just means it couples very weakly to ordinary matter, through kinetic mixing.</a:t>
            </a:r>
            <a:endParaRPr lang="en-US" sz="3600">
              <a:latin typeface="Arial"/>
              <a:cs typeface="Arial"/>
            </a:endParaRPr>
          </a:p>
        </p:txBody>
      </p:sp>
    </p:spTree>
    <p:extLst>
      <p:ext uri="{BB962C8B-B14F-4D97-AF65-F5344CB8AC3E}">
        <p14:creationId xmlns:p14="http://schemas.microsoft.com/office/powerpoint/2010/main" val="12809165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F2F2"/>
        </a:solidFill>
        <a:effectLst/>
      </p:bgPr>
    </p:bg>
    <p:spTree>
      <p:nvGrpSpPr>
        <p:cNvPr id="1" name="">
          <a:extLst>
            <a:ext uri="{FF2B5EF4-FFF2-40B4-BE49-F238E27FC236}">
              <a16:creationId xmlns:a16="http://schemas.microsoft.com/office/drawing/2014/main" id="{137E0466-572C-C312-BE2B-967731014FCD}"/>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240A86E3-A949-3BCF-86CD-F07F2382B66C}"/>
              </a:ext>
            </a:extLst>
          </p:cNvPr>
          <p:cNvSpPr/>
          <p:nvPr/>
        </p:nvSpPr>
        <p:spPr>
          <a:xfrm>
            <a:off x="670606" y="888929"/>
            <a:ext cx="17373442" cy="433784"/>
          </a:xfrm>
          <a:prstGeom prst="rect">
            <a:avLst/>
          </a:prstGeom>
          <a:noFill/>
          <a:ln/>
        </p:spPr>
        <p:txBody>
          <a:bodyPr wrap="square" lIns="25400" tIns="25400" rIns="25400" bIns="25400" rtlCol="0" anchor="t">
            <a:noAutofit/>
          </a:bodyPr>
          <a:lstStyle/>
          <a:p>
            <a:r>
              <a:rPr lang="en-US" sz="4000" b="1" kern="0" spc="-70">
                <a:solidFill>
                  <a:srgbClr val="121212"/>
                </a:solidFill>
                <a:highlight>
                  <a:srgbClr val="EFEEEB"/>
                </a:highlight>
                <a:ea typeface="+mn-lt"/>
                <a:cs typeface="+mn-lt"/>
              </a:rPr>
              <a:t>When considering electron on positron (e +e − → e +e −) scattering, will the tree-level contributions to the processes be identical to those in electron on electron (e −e − → e −e −) scattering?</a:t>
            </a:r>
            <a:endParaRPr lang="en-US" b="1">
              <a:ea typeface="Calibri"/>
              <a:cs typeface="Calibri"/>
            </a:endParaRPr>
          </a:p>
          <a:p>
            <a:pPr>
              <a:lnSpc>
                <a:spcPct val="105139"/>
              </a:lnSpc>
            </a:pPr>
            <a:endParaRPr lang="en-US" sz="4000" b="1" kern="0" spc="-70" dirty="0">
              <a:solidFill>
                <a:srgbClr val="121212"/>
              </a:solidFill>
              <a:highlight>
                <a:srgbClr val="EFEEEB"/>
              </a:highlight>
              <a:latin typeface="Arial"/>
              <a:ea typeface="Calibri"/>
              <a:cs typeface="Arial"/>
            </a:endParaRPr>
          </a:p>
        </p:txBody>
      </p:sp>
      <p:sp>
        <p:nvSpPr>
          <p:cNvPr id="3" name="Text 1">
            <a:extLst>
              <a:ext uri="{FF2B5EF4-FFF2-40B4-BE49-F238E27FC236}">
                <a16:creationId xmlns:a16="http://schemas.microsoft.com/office/drawing/2014/main" id="{FA9E00AE-C9BE-90C7-74AA-98D56495033E}"/>
              </a:ext>
            </a:extLst>
          </p:cNvPr>
          <p:cNvSpPr/>
          <p:nvPr/>
        </p:nvSpPr>
        <p:spPr>
          <a:xfrm>
            <a:off x="1037272" y="3313708"/>
            <a:ext cx="13821728" cy="3708499"/>
          </a:xfrm>
          <a:prstGeom prst="rect">
            <a:avLst/>
          </a:prstGeom>
          <a:noFill/>
          <a:ln/>
        </p:spPr>
        <p:txBody>
          <a:bodyPr wrap="square" lIns="25400" tIns="25400" rIns="25400" bIns="25400" rtlCol="0" anchor="t">
            <a:normAutofit/>
          </a:bodyPr>
          <a:lstStyle/>
          <a:p>
            <a:pPr marL="342900" indent="-342900" algn="l">
              <a:lnSpc>
                <a:spcPct val="173684"/>
              </a:lnSpc>
              <a:buFont typeface="Arial" panose="020B0604020202020204" pitchFamily="34" charset="0"/>
              <a:buChar char="•"/>
            </a:pPr>
            <a:endParaRPr lang="en-US" sz="2450" dirty="0">
              <a:solidFill>
                <a:srgbClr val="201E1D"/>
              </a:solidFill>
              <a:latin typeface="Arial"/>
              <a:ea typeface="Calibri" panose="020F0502020204030204"/>
              <a:cs typeface="Arial"/>
            </a:endParaRPr>
          </a:p>
        </p:txBody>
      </p:sp>
      <p:sp>
        <p:nvSpPr>
          <p:cNvPr id="4" name="TextBox 3">
            <a:extLst>
              <a:ext uri="{FF2B5EF4-FFF2-40B4-BE49-F238E27FC236}">
                <a16:creationId xmlns:a16="http://schemas.microsoft.com/office/drawing/2014/main" id="{8855F3AE-7495-952D-48A4-39948AA09432}"/>
              </a:ext>
            </a:extLst>
          </p:cNvPr>
          <p:cNvSpPr txBox="1"/>
          <p:nvPr/>
        </p:nvSpPr>
        <p:spPr>
          <a:xfrm>
            <a:off x="1036952" y="3520850"/>
            <a:ext cx="15937433" cy="58169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ea typeface="+mn-lt"/>
                <a:cs typeface="+mn-lt"/>
              </a:rPr>
              <a:t>Both processes have two tree-level diagrams, and both share the same </a:t>
            </a:r>
            <a:r>
              <a:rPr lang="en-US" sz="2800" b="1">
                <a:ea typeface="+mn-lt"/>
                <a:cs typeface="+mn-lt"/>
              </a:rPr>
              <a:t>t-channel</a:t>
            </a:r>
            <a:r>
              <a:rPr lang="en-US" sz="2800" dirty="0">
                <a:ea typeface="+mn-lt"/>
                <a:cs typeface="+mn-lt"/>
              </a:rPr>
              <a:t> </a:t>
            </a:r>
            <a:r>
              <a:rPr lang="en-US" sz="2800">
                <a:ea typeface="+mn-lt"/>
                <a:cs typeface="+mn-lt"/>
              </a:rPr>
              <a:t>photon-exchange diagram. But the second diagram is different:</a:t>
            </a:r>
            <a:endParaRPr lang="en-US" sz="2800">
              <a:ea typeface="Calibri"/>
              <a:cs typeface="Calibri"/>
            </a:endParaRPr>
          </a:p>
          <a:p>
            <a:pPr marL="285750" indent="-285750">
              <a:buFont typeface="Arial"/>
              <a:buChar char="•"/>
            </a:pPr>
            <a:r>
              <a:rPr lang="en-US" sz="2800" b="1" dirty="0">
                <a:ea typeface="+mn-lt"/>
                <a:cs typeface="+mn-lt"/>
              </a:rPr>
              <a:t>Møller (</a:t>
            </a:r>
            <a:r>
              <a:rPr lang="en-US" sz="2800" b="1" dirty="0" err="1">
                <a:ea typeface="+mn-lt"/>
                <a:cs typeface="+mn-lt"/>
              </a:rPr>
              <a:t>e⁻e</a:t>
            </a:r>
            <a:r>
              <a:rPr lang="en-US" sz="2800" b="1" dirty="0">
                <a:ea typeface="+mn-lt"/>
                <a:cs typeface="+mn-lt"/>
              </a:rPr>
              <a:t>⁻→</a:t>
            </a:r>
            <a:r>
              <a:rPr lang="en-US" sz="2800" b="1" dirty="0" err="1">
                <a:ea typeface="+mn-lt"/>
                <a:cs typeface="+mn-lt"/>
              </a:rPr>
              <a:t>e⁻e</a:t>
            </a:r>
            <a:r>
              <a:rPr lang="en-US" sz="2800" b="1" dirty="0">
                <a:ea typeface="+mn-lt"/>
                <a:cs typeface="+mn-lt"/>
              </a:rPr>
              <a:t>⁻):</a:t>
            </a:r>
            <a:r>
              <a:rPr lang="en-US" sz="2800" dirty="0">
                <a:ea typeface="+mn-lt"/>
                <a:cs typeface="+mn-lt"/>
              </a:rPr>
              <a:t> the second diagram is a </a:t>
            </a:r>
            <a:r>
              <a:rPr lang="en-US" sz="2800" b="1" dirty="0">
                <a:ea typeface="+mn-lt"/>
                <a:cs typeface="+mn-lt"/>
              </a:rPr>
              <a:t>u-channel exchange</a:t>
            </a:r>
            <a:r>
              <a:rPr lang="en-US" sz="2800" dirty="0">
                <a:ea typeface="+mn-lt"/>
                <a:cs typeface="+mn-lt"/>
              </a:rPr>
              <a:t> — swapping the two outgoing electrons, since they're identical particles.</a:t>
            </a:r>
            <a:endParaRPr lang="en-US" sz="2800">
              <a:ea typeface="Calibri"/>
              <a:cs typeface="Calibri"/>
            </a:endParaRPr>
          </a:p>
          <a:p>
            <a:pPr marL="285750" indent="-285750">
              <a:buFont typeface="Arial"/>
              <a:buChar char="•"/>
            </a:pPr>
            <a:r>
              <a:rPr lang="en-US" sz="2800" b="1" dirty="0">
                <a:ea typeface="+mn-lt"/>
                <a:cs typeface="+mn-lt"/>
              </a:rPr>
              <a:t>Bhabha (</a:t>
            </a:r>
            <a:r>
              <a:rPr lang="en-US" sz="2800" b="1" dirty="0" err="1">
                <a:ea typeface="+mn-lt"/>
                <a:cs typeface="+mn-lt"/>
              </a:rPr>
              <a:t>e⁺e</a:t>
            </a:r>
            <a:r>
              <a:rPr lang="en-US" sz="2800" b="1" dirty="0">
                <a:ea typeface="+mn-lt"/>
                <a:cs typeface="+mn-lt"/>
              </a:rPr>
              <a:t>⁻→</a:t>
            </a:r>
            <a:r>
              <a:rPr lang="en-US" sz="2800" b="1" dirty="0" err="1">
                <a:ea typeface="+mn-lt"/>
                <a:cs typeface="+mn-lt"/>
              </a:rPr>
              <a:t>e⁺e</a:t>
            </a:r>
            <a:r>
              <a:rPr lang="en-US" sz="2800" b="1" dirty="0">
                <a:ea typeface="+mn-lt"/>
                <a:cs typeface="+mn-lt"/>
              </a:rPr>
              <a:t>⁻):</a:t>
            </a:r>
            <a:r>
              <a:rPr lang="en-US" sz="2800" dirty="0">
                <a:ea typeface="+mn-lt"/>
                <a:cs typeface="+mn-lt"/>
              </a:rPr>
              <a:t> the second diagram is an </a:t>
            </a:r>
            <a:r>
              <a:rPr lang="en-US" sz="2800" b="1" dirty="0">
                <a:ea typeface="+mn-lt"/>
                <a:cs typeface="+mn-lt"/>
              </a:rPr>
              <a:t>s-channel annihilation</a:t>
            </a:r>
            <a:r>
              <a:rPr lang="en-US" sz="2800" dirty="0">
                <a:ea typeface="+mn-lt"/>
                <a:cs typeface="+mn-lt"/>
              </a:rPr>
              <a:t> — the electron and positron annihilate into a virtual photon, which then produces the outgoing </a:t>
            </a:r>
            <a:r>
              <a:rPr lang="en-US" sz="2800" dirty="0" err="1">
                <a:ea typeface="+mn-lt"/>
                <a:cs typeface="+mn-lt"/>
              </a:rPr>
              <a:t>e⁺e</a:t>
            </a:r>
            <a:r>
              <a:rPr lang="en-US" sz="2800" dirty="0">
                <a:ea typeface="+mn-lt"/>
                <a:cs typeface="+mn-lt"/>
              </a:rPr>
              <a:t>⁻ pair.</a:t>
            </a:r>
            <a:endParaRPr lang="en-US" sz="2800">
              <a:ea typeface="Calibri"/>
              <a:cs typeface="Calibri"/>
            </a:endParaRPr>
          </a:p>
          <a:p>
            <a:r>
              <a:rPr lang="en-US" sz="2800">
                <a:ea typeface="+mn-lt"/>
                <a:cs typeface="+mn-lt"/>
              </a:rPr>
              <a:t>This annihilation channel is only possible because the electron and positron have </a:t>
            </a:r>
            <a:r>
              <a:rPr lang="en-US" sz="2800" b="1">
                <a:ea typeface="+mn-lt"/>
                <a:cs typeface="+mn-lt"/>
              </a:rPr>
              <a:t>opposite charge</a:t>
            </a:r>
            <a:r>
              <a:rPr lang="en-US" sz="2800">
                <a:ea typeface="+mn-lt"/>
                <a:cs typeface="+mn-lt"/>
              </a:rPr>
              <a:t> (net charge zero, so they can annihilate into a neutral photon). Two electrons have the </a:t>
            </a:r>
            <a:r>
              <a:rPr lang="en-US" sz="2800" b="1">
                <a:ea typeface="+mn-lt"/>
                <a:cs typeface="+mn-lt"/>
              </a:rPr>
              <a:t>same charge</a:t>
            </a:r>
            <a:r>
              <a:rPr lang="en-US" sz="2800">
                <a:ea typeface="+mn-lt"/>
                <a:cs typeface="+mn-lt"/>
              </a:rPr>
              <a:t>, so they can never annihilate into a single photon — that's why Møller scattering has no s-channel diagram at all.</a:t>
            </a:r>
            <a:endParaRPr lang="en-US" sz="2800">
              <a:ea typeface="Calibri"/>
              <a:cs typeface="Calibri"/>
            </a:endParaRPr>
          </a:p>
          <a:p>
            <a:r>
              <a:rPr lang="en-US" sz="2800" dirty="0">
                <a:ea typeface="+mn-lt"/>
                <a:cs typeface="+mn-lt"/>
              </a:rPr>
              <a:t>So the two processes are related (the shared t-channel piece maps between them via crossing symmetry, </a:t>
            </a:r>
            <a:r>
              <a:rPr lang="en-US" sz="2800" dirty="0" err="1">
                <a:ea typeface="+mn-lt"/>
                <a:cs typeface="+mn-lt"/>
              </a:rPr>
              <a:t>s↔u</a:t>
            </a:r>
            <a:r>
              <a:rPr lang="en-US" sz="2800" dirty="0">
                <a:ea typeface="+mn-lt"/>
                <a:cs typeface="+mn-lt"/>
              </a:rPr>
              <a:t>), but they are </a:t>
            </a:r>
            <a:r>
              <a:rPr lang="en-US" sz="2800" b="1" dirty="0">
                <a:ea typeface="+mn-lt"/>
                <a:cs typeface="+mn-lt"/>
              </a:rPr>
              <a:t>not identical</a:t>
            </a:r>
            <a:r>
              <a:rPr lang="en-US" sz="2800" dirty="0">
                <a:ea typeface="+mn-lt"/>
                <a:cs typeface="+mn-lt"/>
              </a:rPr>
              <a:t> — the second diagram has a completely different physical origin in each case.</a:t>
            </a:r>
            <a:endParaRPr lang="en-US" sz="2800">
              <a:ea typeface="Calibri"/>
              <a:cs typeface="Calibri"/>
            </a:endParaRPr>
          </a:p>
          <a:p>
            <a:endParaRPr lang="en-US" sz="3600" dirty="0">
              <a:latin typeface="Arial"/>
              <a:ea typeface="Calibri"/>
              <a:cs typeface="Arial"/>
            </a:endParaRPr>
          </a:p>
        </p:txBody>
      </p:sp>
    </p:spTree>
    <p:extLst>
      <p:ext uri="{BB962C8B-B14F-4D97-AF65-F5344CB8AC3E}">
        <p14:creationId xmlns:p14="http://schemas.microsoft.com/office/powerpoint/2010/main" val="17787825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3F2F2"/>
        </a:solidFill>
        <a:effectLst/>
      </p:bgPr>
    </p:bg>
    <p:spTree>
      <p:nvGrpSpPr>
        <p:cNvPr id="1" name=""/>
        <p:cNvGrpSpPr/>
        <p:nvPr/>
      </p:nvGrpSpPr>
      <p:grpSpPr>
        <a:xfrm>
          <a:off x="0" y="0"/>
          <a:ext cx="0" cy="0"/>
          <a:chOff x="0" y="0"/>
          <a:chExt cx="0" cy="0"/>
        </a:xfrm>
      </p:grpSpPr>
      <p:sp>
        <p:nvSpPr>
          <p:cNvPr id="5" name="Shape 3"/>
          <p:cNvSpPr/>
          <p:nvPr/>
        </p:nvSpPr>
        <p:spPr>
          <a:xfrm>
            <a:off x="3752850" y="190500"/>
            <a:ext cx="152400" cy="152400"/>
          </a:xfrm>
          <a:prstGeom prst="rect">
            <a:avLst/>
          </a:prstGeom>
          <a:solidFill>
            <a:srgbClr val="0088B0"/>
          </a:solidFill>
          <a:ln w="6350">
            <a:solidFill>
              <a:srgbClr val="1F1F1F">
                <a:alpha val="16000"/>
              </a:srgbClr>
            </a:solidFill>
            <a:prstDash val="solid"/>
          </a:ln>
        </p:spPr>
      </p:sp>
      <p:sp>
        <p:nvSpPr>
          <p:cNvPr id="6" name="Shape 4"/>
          <p:cNvSpPr/>
          <p:nvPr/>
        </p:nvSpPr>
        <p:spPr>
          <a:xfrm>
            <a:off x="3895725" y="190500"/>
            <a:ext cx="152400" cy="152400"/>
          </a:xfrm>
          <a:prstGeom prst="rect">
            <a:avLst/>
          </a:prstGeom>
          <a:solidFill>
            <a:srgbClr val="D6006C"/>
          </a:solidFill>
          <a:ln w="6350">
            <a:solidFill>
              <a:srgbClr val="1F1F1F">
                <a:alpha val="16000"/>
              </a:srgbClr>
            </a:solidFill>
            <a:prstDash val="solid"/>
          </a:ln>
        </p:spPr>
      </p:sp>
      <p:sp>
        <p:nvSpPr>
          <p:cNvPr id="7" name="Shape 5"/>
          <p:cNvSpPr/>
          <p:nvPr/>
        </p:nvSpPr>
        <p:spPr>
          <a:xfrm>
            <a:off x="4038600" y="190500"/>
            <a:ext cx="152400" cy="152400"/>
          </a:xfrm>
          <a:prstGeom prst="rect">
            <a:avLst/>
          </a:prstGeom>
          <a:solidFill>
            <a:srgbClr val="EDBB00"/>
          </a:solidFill>
          <a:ln w="6350">
            <a:solidFill>
              <a:srgbClr val="1F1F1F">
                <a:alpha val="16000"/>
              </a:srgbClr>
            </a:solidFill>
            <a:prstDash val="solid"/>
          </a:ln>
        </p:spPr>
      </p:sp>
      <p:sp>
        <p:nvSpPr>
          <p:cNvPr id="8" name="Shape 6"/>
          <p:cNvSpPr/>
          <p:nvPr/>
        </p:nvSpPr>
        <p:spPr>
          <a:xfrm>
            <a:off x="4181475" y="190500"/>
            <a:ext cx="152400" cy="152400"/>
          </a:xfrm>
          <a:prstGeom prst="rect">
            <a:avLst/>
          </a:prstGeom>
          <a:gradFill rotWithShape="1">
            <a:gsLst>
              <a:gs pos="0">
                <a:srgbClr val="0088B0">
                  <a:alpha val="100000"/>
                </a:srgbClr>
              </a:gs>
              <a:gs pos="100000">
                <a:srgbClr val="0088B0">
                  <a:alpha val="100000"/>
                </a:srgbClr>
              </a:gs>
            </a:gsLst>
            <a:lin ang="5400000" scaled="0"/>
          </a:gradFill>
          <a:ln w="6350">
            <a:solidFill>
              <a:srgbClr val="1F1F1F">
                <a:alpha val="16000"/>
              </a:srgbClr>
            </a:solidFill>
            <a:prstDash val="solid"/>
          </a:ln>
        </p:spPr>
      </p:sp>
      <p:sp>
        <p:nvSpPr>
          <p:cNvPr id="9" name="Shape 7"/>
          <p:cNvSpPr/>
          <p:nvPr/>
        </p:nvSpPr>
        <p:spPr>
          <a:xfrm>
            <a:off x="4324350" y="190500"/>
            <a:ext cx="152400" cy="152400"/>
          </a:xfrm>
          <a:prstGeom prst="rect">
            <a:avLst/>
          </a:prstGeom>
          <a:gradFill rotWithShape="1">
            <a:gsLst>
              <a:gs pos="0">
                <a:srgbClr val="D6006C">
                  <a:alpha val="100000"/>
                </a:srgbClr>
              </a:gs>
              <a:gs pos="100000">
                <a:srgbClr val="D6006C">
                  <a:alpha val="100000"/>
                </a:srgbClr>
              </a:gs>
            </a:gsLst>
            <a:lin ang="5400000" scaled="0"/>
          </a:gradFill>
          <a:ln w="6350">
            <a:solidFill>
              <a:srgbClr val="1F1F1F">
                <a:alpha val="16000"/>
              </a:srgbClr>
            </a:solidFill>
            <a:prstDash val="solid"/>
          </a:ln>
        </p:spPr>
      </p:sp>
      <p:sp>
        <p:nvSpPr>
          <p:cNvPr id="10" name="Shape 8"/>
          <p:cNvSpPr/>
          <p:nvPr/>
        </p:nvSpPr>
        <p:spPr>
          <a:xfrm>
            <a:off x="4467225" y="190500"/>
            <a:ext cx="152400" cy="152400"/>
          </a:xfrm>
          <a:prstGeom prst="rect">
            <a:avLst/>
          </a:prstGeom>
          <a:gradFill rotWithShape="1">
            <a:gsLst>
              <a:gs pos="0">
                <a:srgbClr val="0088B0">
                  <a:alpha val="100000"/>
                </a:srgbClr>
              </a:gs>
              <a:gs pos="100000">
                <a:srgbClr val="0088B0">
                  <a:alpha val="100000"/>
                </a:srgbClr>
              </a:gs>
            </a:gsLst>
            <a:lin ang="5400000" scaled="0"/>
          </a:gradFill>
          <a:ln w="6350">
            <a:solidFill>
              <a:srgbClr val="1F1F1F">
                <a:alpha val="16000"/>
              </a:srgbClr>
            </a:solidFill>
            <a:prstDash val="solid"/>
          </a:ln>
        </p:spPr>
      </p:sp>
      <p:sp>
        <p:nvSpPr>
          <p:cNvPr id="11" name="Shape 9"/>
          <p:cNvSpPr/>
          <p:nvPr/>
        </p:nvSpPr>
        <p:spPr>
          <a:xfrm>
            <a:off x="4610100" y="190500"/>
            <a:ext cx="152400" cy="152400"/>
          </a:xfrm>
          <a:prstGeom prst="rect">
            <a:avLst/>
          </a:prstGeom>
          <a:gradFill rotWithShape="1">
            <a:gsLst>
              <a:gs pos="0">
                <a:srgbClr val="0088B0">
                  <a:alpha val="100000"/>
                </a:srgbClr>
              </a:gs>
              <a:gs pos="100000">
                <a:srgbClr val="0088B0">
                  <a:alpha val="100000"/>
                </a:srgbClr>
              </a:gs>
            </a:gsLst>
            <a:lin ang="5400000" scaled="0"/>
          </a:gradFill>
          <a:ln w="6350">
            <a:solidFill>
              <a:srgbClr val="1F1F1F">
                <a:alpha val="16000"/>
              </a:srgbClr>
            </a:solidFill>
            <a:prstDash val="solid"/>
          </a:ln>
        </p:spPr>
      </p:sp>
      <p:sp>
        <p:nvSpPr>
          <p:cNvPr id="12" name="Shape 10"/>
          <p:cNvSpPr/>
          <p:nvPr/>
        </p:nvSpPr>
        <p:spPr>
          <a:xfrm>
            <a:off x="4752975" y="190500"/>
            <a:ext cx="152400" cy="152400"/>
          </a:xfrm>
          <a:prstGeom prst="rect">
            <a:avLst/>
          </a:prstGeom>
          <a:solidFill>
            <a:srgbClr val="201E1D"/>
          </a:solidFill>
          <a:ln w="6350">
            <a:solidFill>
              <a:srgbClr val="1F1F1F">
                <a:alpha val="16000"/>
              </a:srgbClr>
            </a:solidFill>
            <a:prstDash val="solid"/>
          </a:ln>
        </p:spPr>
      </p:sp>
      <p:sp>
        <p:nvSpPr>
          <p:cNvPr id="13" name="Shape 11"/>
          <p:cNvSpPr/>
          <p:nvPr/>
        </p:nvSpPr>
        <p:spPr>
          <a:xfrm>
            <a:off x="3609975" y="9944100"/>
            <a:ext cx="152400" cy="152400"/>
          </a:xfrm>
          <a:prstGeom prst="rect">
            <a:avLst/>
          </a:prstGeom>
          <a:solidFill>
            <a:srgbClr val="201E1D"/>
          </a:solidFill>
          <a:ln w="6350">
            <a:solidFill>
              <a:srgbClr val="1F1F1F">
                <a:alpha val="16000"/>
              </a:srgbClr>
            </a:solidFill>
            <a:prstDash val="solid"/>
          </a:ln>
        </p:spPr>
      </p:sp>
      <p:sp>
        <p:nvSpPr>
          <p:cNvPr id="14" name="Shape 12"/>
          <p:cNvSpPr/>
          <p:nvPr/>
        </p:nvSpPr>
        <p:spPr>
          <a:xfrm>
            <a:off x="3752850" y="9944100"/>
            <a:ext cx="152400" cy="152400"/>
          </a:xfrm>
          <a:prstGeom prst="rect">
            <a:avLst/>
          </a:prstGeom>
          <a:solidFill>
            <a:srgbClr val="373534"/>
          </a:solidFill>
          <a:ln w="6350">
            <a:solidFill>
              <a:srgbClr val="1F1F1F">
                <a:alpha val="16000"/>
              </a:srgbClr>
            </a:solidFill>
            <a:prstDash val="solid"/>
          </a:ln>
        </p:spPr>
      </p:sp>
      <p:sp>
        <p:nvSpPr>
          <p:cNvPr id="15" name="Shape 13"/>
          <p:cNvSpPr/>
          <p:nvPr/>
        </p:nvSpPr>
        <p:spPr>
          <a:xfrm>
            <a:off x="3895725" y="9944100"/>
            <a:ext cx="152400" cy="152400"/>
          </a:xfrm>
          <a:prstGeom prst="rect">
            <a:avLst/>
          </a:prstGeom>
          <a:solidFill>
            <a:srgbClr val="4E4D4C"/>
          </a:solidFill>
          <a:ln w="6350">
            <a:solidFill>
              <a:srgbClr val="1F1F1F">
                <a:alpha val="16000"/>
              </a:srgbClr>
            </a:solidFill>
            <a:prstDash val="solid"/>
          </a:ln>
        </p:spPr>
      </p:sp>
      <p:sp>
        <p:nvSpPr>
          <p:cNvPr id="16" name="Shape 14"/>
          <p:cNvSpPr/>
          <p:nvPr/>
        </p:nvSpPr>
        <p:spPr>
          <a:xfrm>
            <a:off x="4038600" y="9944100"/>
            <a:ext cx="152400" cy="152400"/>
          </a:xfrm>
          <a:prstGeom prst="rect">
            <a:avLst/>
          </a:prstGeom>
          <a:solidFill>
            <a:srgbClr val="666463"/>
          </a:solidFill>
          <a:ln w="6350">
            <a:solidFill>
              <a:srgbClr val="1F1F1F">
                <a:alpha val="16000"/>
              </a:srgbClr>
            </a:solidFill>
            <a:prstDash val="solid"/>
          </a:ln>
        </p:spPr>
      </p:sp>
      <p:sp>
        <p:nvSpPr>
          <p:cNvPr id="17" name="Shape 15"/>
          <p:cNvSpPr/>
          <p:nvPr/>
        </p:nvSpPr>
        <p:spPr>
          <a:xfrm>
            <a:off x="4181475" y="9944100"/>
            <a:ext cx="152400" cy="152400"/>
          </a:xfrm>
          <a:prstGeom prst="rect">
            <a:avLst/>
          </a:prstGeom>
          <a:solidFill>
            <a:srgbClr val="7D7B7B"/>
          </a:solidFill>
          <a:ln w="6350">
            <a:solidFill>
              <a:srgbClr val="1F1F1F">
                <a:alpha val="16000"/>
              </a:srgbClr>
            </a:solidFill>
            <a:prstDash val="solid"/>
          </a:ln>
        </p:spPr>
      </p:sp>
      <p:sp>
        <p:nvSpPr>
          <p:cNvPr id="18" name="Shape 16"/>
          <p:cNvSpPr/>
          <p:nvPr/>
        </p:nvSpPr>
        <p:spPr>
          <a:xfrm>
            <a:off x="4324350" y="9944100"/>
            <a:ext cx="152400" cy="152400"/>
          </a:xfrm>
          <a:prstGeom prst="rect">
            <a:avLst/>
          </a:prstGeom>
          <a:solidFill>
            <a:srgbClr val="969594"/>
          </a:solidFill>
          <a:ln w="6350">
            <a:solidFill>
              <a:srgbClr val="1F1F1F">
                <a:alpha val="16000"/>
              </a:srgbClr>
            </a:solidFill>
            <a:prstDash val="solid"/>
          </a:ln>
        </p:spPr>
      </p:sp>
      <p:sp>
        <p:nvSpPr>
          <p:cNvPr id="19" name="Shape 17"/>
          <p:cNvSpPr/>
          <p:nvPr/>
        </p:nvSpPr>
        <p:spPr>
          <a:xfrm>
            <a:off x="4467225" y="9944100"/>
            <a:ext cx="152400" cy="152400"/>
          </a:xfrm>
          <a:prstGeom prst="rect">
            <a:avLst/>
          </a:prstGeom>
          <a:solidFill>
            <a:srgbClr val="ADACAC"/>
          </a:solidFill>
          <a:ln w="6350">
            <a:solidFill>
              <a:srgbClr val="1F1F1F">
                <a:alpha val="16000"/>
              </a:srgbClr>
            </a:solidFill>
            <a:prstDash val="solid"/>
          </a:ln>
        </p:spPr>
      </p:sp>
      <p:sp>
        <p:nvSpPr>
          <p:cNvPr id="20" name="Shape 18"/>
          <p:cNvSpPr/>
          <p:nvPr/>
        </p:nvSpPr>
        <p:spPr>
          <a:xfrm>
            <a:off x="4610100" y="9944100"/>
            <a:ext cx="152400" cy="152400"/>
          </a:xfrm>
          <a:prstGeom prst="rect">
            <a:avLst/>
          </a:prstGeom>
          <a:solidFill>
            <a:srgbClr val="C5C3C3"/>
          </a:solidFill>
          <a:ln w="6350">
            <a:solidFill>
              <a:srgbClr val="1F1F1F">
                <a:alpha val="16000"/>
              </a:srgbClr>
            </a:solidFill>
            <a:prstDash val="solid"/>
          </a:ln>
        </p:spPr>
      </p:sp>
      <p:sp>
        <p:nvSpPr>
          <p:cNvPr id="21" name="Shape 19"/>
          <p:cNvSpPr/>
          <p:nvPr/>
        </p:nvSpPr>
        <p:spPr>
          <a:xfrm>
            <a:off x="4752975" y="9944100"/>
            <a:ext cx="152400" cy="152400"/>
          </a:xfrm>
          <a:prstGeom prst="rect">
            <a:avLst/>
          </a:prstGeom>
          <a:solidFill>
            <a:srgbClr val="DCDBDB"/>
          </a:solidFill>
          <a:ln w="6350">
            <a:solidFill>
              <a:srgbClr val="1F1F1F">
                <a:alpha val="16000"/>
              </a:srgbClr>
            </a:solidFill>
            <a:prstDash val="solid"/>
          </a:ln>
        </p:spPr>
      </p:sp>
      <p:sp>
        <p:nvSpPr>
          <p:cNvPr id="22" name="Shape 20"/>
          <p:cNvSpPr/>
          <p:nvPr/>
        </p:nvSpPr>
        <p:spPr>
          <a:xfrm>
            <a:off x="4895850" y="9944100"/>
            <a:ext cx="152400" cy="152400"/>
          </a:xfrm>
          <a:prstGeom prst="rect">
            <a:avLst/>
          </a:prstGeom>
          <a:solidFill>
            <a:srgbClr val="F3F2F2"/>
          </a:solidFill>
          <a:ln w="6350">
            <a:solidFill>
              <a:srgbClr val="1F1F1F">
                <a:alpha val="16000"/>
              </a:srgbClr>
            </a:solidFill>
            <a:prstDash val="solid"/>
          </a:ln>
        </p:spPr>
      </p:sp>
      <p:sp>
        <p:nvSpPr>
          <p:cNvPr id="23" name="Text 21"/>
          <p:cNvSpPr/>
          <p:nvPr/>
        </p:nvSpPr>
        <p:spPr>
          <a:xfrm>
            <a:off x="1236663" y="1509415"/>
            <a:ext cx="7953732" cy="433784"/>
          </a:xfrm>
          <a:prstGeom prst="rect">
            <a:avLst/>
          </a:prstGeom>
          <a:noFill/>
          <a:ln/>
        </p:spPr>
        <p:txBody>
          <a:bodyPr wrap="square" lIns="25400" tIns="25400" rIns="25400" bIns="25400" rtlCol="0" anchor="t">
            <a:normAutofit/>
          </a:bodyPr>
          <a:lstStyle/>
          <a:p>
            <a:pPr marL="0" indent="0" algn="l">
              <a:lnSpc>
                <a:spcPct val="105140"/>
              </a:lnSpc>
              <a:buNone/>
            </a:pPr>
            <a:r>
              <a:rPr lang="en-US" sz="4650" b="1" kern="0" spc="-70" dirty="0">
                <a:solidFill>
                  <a:srgbClr val="201E1D"/>
                </a:solidFill>
                <a:latin typeface="Arial" pitchFamily="34" charset="0"/>
                <a:ea typeface="Arial" pitchFamily="34" charset="-122"/>
                <a:cs typeface="Arial" pitchFamily="34" charset="-120"/>
              </a:rPr>
              <a:t>Introduction &amp; Motivation</a:t>
            </a:r>
            <a:endParaRPr lang="en-US" sz="4650" dirty="0"/>
          </a:p>
        </p:txBody>
      </p:sp>
      <p:sp>
        <p:nvSpPr>
          <p:cNvPr id="24" name="Shape 22"/>
          <p:cNvSpPr/>
          <p:nvPr/>
        </p:nvSpPr>
        <p:spPr>
          <a:xfrm>
            <a:off x="790972" y="3783409"/>
            <a:ext cx="3694113" cy="2773561"/>
          </a:xfrm>
          <a:prstGeom prst="rect">
            <a:avLst/>
          </a:prstGeom>
          <a:solidFill>
            <a:srgbClr val="F3F2F2"/>
          </a:solidFill>
          <a:ln/>
        </p:spPr>
      </p:sp>
      <p:sp>
        <p:nvSpPr>
          <p:cNvPr id="25" name="Text 23"/>
          <p:cNvSpPr/>
          <p:nvPr/>
        </p:nvSpPr>
        <p:spPr>
          <a:xfrm>
            <a:off x="1156692" y="3035300"/>
            <a:ext cx="3258939" cy="4216400"/>
          </a:xfrm>
          <a:prstGeom prst="rect">
            <a:avLst/>
          </a:prstGeom>
          <a:noFill/>
          <a:ln/>
          <a:effectLst>
            <a:outerShdw blurRad="101600" dist="133591" dir="2100000" algn="bl" rotWithShape="0">
              <a:srgbClr val="F3F2F2">
                <a:alpha val="100000"/>
              </a:srgbClr>
            </a:outerShdw>
          </a:effectLst>
        </p:spPr>
        <p:txBody>
          <a:bodyPr wrap="square" lIns="25400" tIns="25400" rIns="25400" bIns="25400" rtlCol="0" anchor="t">
            <a:normAutofit/>
          </a:bodyPr>
          <a:lstStyle/>
          <a:p>
            <a:pPr marL="0" indent="0" algn="l">
              <a:lnSpc>
                <a:spcPct val="78119"/>
              </a:lnSpc>
              <a:buNone/>
            </a:pPr>
            <a:r>
              <a:rPr lang="en-US" sz="24000" b="1" kern="0" spc="-480" dirty="0">
                <a:solidFill>
                  <a:srgbClr val="F3F2F2"/>
                </a:solidFill>
                <a:latin typeface="Arial" pitchFamily="34" charset="0"/>
                <a:ea typeface="Arial" pitchFamily="34" charset="-122"/>
                <a:cs typeface="Arial" pitchFamily="34" charset="-120"/>
              </a:rPr>
              <a:t>01</a:t>
            </a:r>
            <a:endParaRPr lang="en-US" sz="24000" dirty="0"/>
          </a:p>
        </p:txBody>
      </p:sp>
      <p:sp>
        <p:nvSpPr>
          <p:cNvPr id="26" name="Text 24"/>
          <p:cNvSpPr/>
          <p:nvPr/>
        </p:nvSpPr>
        <p:spPr>
          <a:xfrm>
            <a:off x="1156692" y="4149130"/>
            <a:ext cx="3258939" cy="2080220"/>
          </a:xfrm>
          <a:prstGeom prst="rect">
            <a:avLst/>
          </a:prstGeom>
          <a:noFill/>
          <a:ln/>
        </p:spPr>
        <p:txBody>
          <a:bodyPr wrap="square" lIns="25400" tIns="25400" rIns="25400" bIns="25400" rtlCol="0" anchor="t">
            <a:normAutofit fontScale="85000" lnSpcReduction="20000"/>
          </a:bodyPr>
          <a:lstStyle/>
          <a:p>
            <a:pPr marL="0" indent="0" algn="l">
              <a:lnSpc>
                <a:spcPct val="78119"/>
              </a:lnSpc>
              <a:buNone/>
            </a:pPr>
            <a:r>
              <a:rPr lang="en-US" sz="24000" b="1" kern="0" spc="-480">
                <a:solidFill>
                  <a:srgbClr val="0088B0"/>
                </a:solidFill>
                <a:latin typeface="Arial"/>
                <a:cs typeface="Arial"/>
              </a:rPr>
              <a:t>1</a:t>
            </a:r>
          </a:p>
        </p:txBody>
      </p:sp>
      <p:sp>
        <p:nvSpPr>
          <p:cNvPr id="27" name="Text 25"/>
          <p:cNvSpPr/>
          <p:nvPr/>
        </p:nvSpPr>
        <p:spPr>
          <a:xfrm>
            <a:off x="1266420" y="4225330"/>
            <a:ext cx="3258939" cy="2080220"/>
          </a:xfrm>
          <a:prstGeom prst="rect">
            <a:avLst/>
          </a:prstGeom>
          <a:noFill/>
          <a:ln/>
        </p:spPr>
        <p:txBody>
          <a:bodyPr wrap="square" lIns="25400" tIns="25400" rIns="25400" bIns="25400" rtlCol="0" anchor="t">
            <a:normAutofit fontScale="85000" lnSpcReduction="20000"/>
          </a:bodyPr>
          <a:lstStyle/>
          <a:p>
            <a:pPr marL="0" indent="0" algn="l">
              <a:lnSpc>
                <a:spcPct val="78119"/>
              </a:lnSpc>
              <a:buNone/>
            </a:pPr>
            <a:endParaRPr lang="en-US" sz="24000" b="1" kern="0" spc="-480" dirty="0">
              <a:solidFill>
                <a:srgbClr val="D6006C"/>
              </a:solidFill>
              <a:latin typeface="Arial"/>
              <a:cs typeface="Arial"/>
            </a:endParaRPr>
          </a:p>
        </p:txBody>
      </p:sp>
      <p:sp>
        <p:nvSpPr>
          <p:cNvPr id="28" name="Text 26"/>
          <p:cNvSpPr/>
          <p:nvPr/>
        </p:nvSpPr>
        <p:spPr>
          <a:xfrm>
            <a:off x="1062204" y="4079026"/>
            <a:ext cx="3258939" cy="2080220"/>
          </a:xfrm>
          <a:prstGeom prst="rect">
            <a:avLst/>
          </a:prstGeom>
          <a:noFill/>
          <a:ln/>
        </p:spPr>
        <p:txBody>
          <a:bodyPr wrap="square" lIns="25400" tIns="25400" rIns="25400" bIns="25400" rtlCol="0" anchor="t">
            <a:normAutofit fontScale="85000" lnSpcReduction="20000"/>
          </a:bodyPr>
          <a:lstStyle/>
          <a:p>
            <a:pPr marL="0" indent="0" algn="l">
              <a:lnSpc>
                <a:spcPct val="78119"/>
              </a:lnSpc>
              <a:buNone/>
            </a:pPr>
            <a:endParaRPr lang="en-US" sz="24000" b="1" kern="0" spc="-480" dirty="0">
              <a:solidFill>
                <a:srgbClr val="EDBB00"/>
              </a:solidFill>
              <a:latin typeface="Arial"/>
              <a:cs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F2F2"/>
        </a:solidFill>
        <a:effectLst/>
      </p:bgPr>
    </p:bg>
    <p:spTree>
      <p:nvGrpSpPr>
        <p:cNvPr id="1" name="">
          <a:extLst>
            <a:ext uri="{FF2B5EF4-FFF2-40B4-BE49-F238E27FC236}">
              <a16:creationId xmlns:a16="http://schemas.microsoft.com/office/drawing/2014/main" id="{F78E830B-81A8-33E0-99E2-F8963F1EDC88}"/>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7653B169-ED6B-A5C1-8E28-6F366B0B4296}"/>
              </a:ext>
            </a:extLst>
          </p:cNvPr>
          <p:cNvSpPr/>
          <p:nvPr/>
        </p:nvSpPr>
        <p:spPr>
          <a:xfrm>
            <a:off x="670606" y="888929"/>
            <a:ext cx="17373442" cy="433784"/>
          </a:xfrm>
          <a:prstGeom prst="rect">
            <a:avLst/>
          </a:prstGeom>
          <a:noFill/>
          <a:ln/>
        </p:spPr>
        <p:txBody>
          <a:bodyPr wrap="square" lIns="25400" tIns="25400" rIns="25400" bIns="25400" rtlCol="0" anchor="t">
            <a:noAutofit/>
          </a:bodyPr>
          <a:lstStyle/>
          <a:p>
            <a:r>
              <a:rPr lang="en-US" sz="3600" b="1" kern="0" spc="-70">
                <a:solidFill>
                  <a:srgbClr val="121212"/>
                </a:solidFill>
                <a:highlight>
                  <a:srgbClr val="EFEEEB"/>
                </a:highlight>
                <a:latin typeface="Arial"/>
                <a:ea typeface="+mn-lt"/>
                <a:cs typeface="Arial"/>
              </a:rPr>
              <a:t>What is the underlying physical motivation for choosing an incoming electron energy of 550 MeV and a dark photon mass of 17 MeV?</a:t>
            </a:r>
            <a:endParaRPr lang="en-US" sz="3600" b="1">
              <a:latin typeface="Arial"/>
              <a:cs typeface="Arial"/>
            </a:endParaRPr>
          </a:p>
          <a:p>
            <a:pPr>
              <a:lnSpc>
                <a:spcPct val="105139"/>
              </a:lnSpc>
            </a:pPr>
            <a:endParaRPr lang="en-US" sz="4000" b="1" kern="0" spc="-70" dirty="0">
              <a:solidFill>
                <a:srgbClr val="121212"/>
              </a:solidFill>
              <a:highlight>
                <a:srgbClr val="EFEEEB"/>
              </a:highlight>
              <a:latin typeface="Arial"/>
              <a:ea typeface="Calibri"/>
              <a:cs typeface="Arial"/>
            </a:endParaRPr>
          </a:p>
        </p:txBody>
      </p:sp>
      <p:sp>
        <p:nvSpPr>
          <p:cNvPr id="3" name="Text 1">
            <a:extLst>
              <a:ext uri="{FF2B5EF4-FFF2-40B4-BE49-F238E27FC236}">
                <a16:creationId xmlns:a16="http://schemas.microsoft.com/office/drawing/2014/main" id="{8B920A79-A841-1F9C-B377-558AE11CF6AC}"/>
              </a:ext>
            </a:extLst>
          </p:cNvPr>
          <p:cNvSpPr/>
          <p:nvPr/>
        </p:nvSpPr>
        <p:spPr>
          <a:xfrm>
            <a:off x="1037272" y="3313708"/>
            <a:ext cx="13821728" cy="3708499"/>
          </a:xfrm>
          <a:prstGeom prst="rect">
            <a:avLst/>
          </a:prstGeom>
          <a:noFill/>
          <a:ln/>
        </p:spPr>
        <p:txBody>
          <a:bodyPr wrap="square" lIns="25400" tIns="25400" rIns="25400" bIns="25400" rtlCol="0" anchor="t">
            <a:normAutofit/>
          </a:bodyPr>
          <a:lstStyle/>
          <a:p>
            <a:pPr marL="342900" indent="-342900" algn="l">
              <a:lnSpc>
                <a:spcPct val="173684"/>
              </a:lnSpc>
              <a:buFont typeface="Arial" panose="020B0604020202020204" pitchFamily="34" charset="0"/>
              <a:buChar char="•"/>
            </a:pPr>
            <a:endParaRPr lang="en-US" sz="2450" dirty="0">
              <a:solidFill>
                <a:srgbClr val="201E1D"/>
              </a:solidFill>
              <a:latin typeface="Arial"/>
              <a:ea typeface="Calibri" panose="020F0502020204030204"/>
              <a:cs typeface="Arial"/>
            </a:endParaRPr>
          </a:p>
        </p:txBody>
      </p:sp>
      <p:sp>
        <p:nvSpPr>
          <p:cNvPr id="4" name="TextBox 3">
            <a:extLst>
              <a:ext uri="{FF2B5EF4-FFF2-40B4-BE49-F238E27FC236}">
                <a16:creationId xmlns:a16="http://schemas.microsoft.com/office/drawing/2014/main" id="{C76B0B65-8613-582C-E935-7E19E0641364}"/>
              </a:ext>
            </a:extLst>
          </p:cNvPr>
          <p:cNvSpPr txBox="1"/>
          <p:nvPr/>
        </p:nvSpPr>
        <p:spPr>
          <a:xfrm>
            <a:off x="1036952" y="3520850"/>
            <a:ext cx="15937433" cy="36625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ea typeface="+mn-lt"/>
                <a:cs typeface="+mn-lt"/>
              </a:rPr>
              <a:t>The values aren't arbitrary — they're chosen to mirror a real, currently-searched-for experimental scenario:</a:t>
            </a:r>
            <a:endParaRPr lang="en-US"/>
          </a:p>
          <a:p>
            <a:pPr marL="285750" indent="-285750">
              <a:buFont typeface="Arial"/>
              <a:buChar char="•"/>
            </a:pPr>
            <a:r>
              <a:rPr lang="en-US" sz="2800" b="1" dirty="0">
                <a:ea typeface="+mn-lt"/>
                <a:cs typeface="+mn-lt"/>
              </a:rPr>
              <a:t>550 MeV</a:t>
            </a:r>
            <a:r>
              <a:rPr lang="en-US" sz="2800" dirty="0">
                <a:ea typeface="+mn-lt"/>
                <a:cs typeface="+mn-lt"/>
              </a:rPr>
              <a:t> matches the actual positron beam energy used by the </a:t>
            </a:r>
            <a:r>
              <a:rPr lang="en-US" sz="2800" b="1" dirty="0">
                <a:ea typeface="+mn-lt"/>
                <a:cs typeface="+mn-lt"/>
              </a:rPr>
              <a:t>PADME experiment</a:t>
            </a:r>
            <a:r>
              <a:rPr lang="en-US" sz="2800" dirty="0">
                <a:ea typeface="+mn-lt"/>
                <a:cs typeface="+mn-lt"/>
              </a:rPr>
              <a:t> at the </a:t>
            </a:r>
            <a:r>
              <a:rPr lang="en-US" sz="2800" dirty="0" err="1">
                <a:ea typeface="+mn-lt"/>
                <a:cs typeface="+mn-lt"/>
              </a:rPr>
              <a:t>Laboratori</a:t>
            </a:r>
            <a:r>
              <a:rPr lang="en-US" sz="2800" dirty="0">
                <a:ea typeface="+mn-lt"/>
                <a:cs typeface="+mn-lt"/>
              </a:rPr>
              <a:t> </a:t>
            </a:r>
            <a:r>
              <a:rPr lang="en-US" sz="2800" dirty="0" err="1">
                <a:ea typeface="+mn-lt"/>
                <a:cs typeface="+mn-lt"/>
              </a:rPr>
              <a:t>Nazionali</a:t>
            </a:r>
            <a:r>
              <a:rPr lang="en-US" sz="2800" dirty="0">
                <a:ea typeface="+mn-lt"/>
                <a:cs typeface="+mn-lt"/>
              </a:rPr>
              <a:t> di Frascati, the fixed-target experiment mentioned throughout the thesis as the motivating application for this calculation.</a:t>
            </a:r>
            <a:endParaRPr lang="en-US" dirty="0"/>
          </a:p>
          <a:p>
            <a:pPr marL="285750" indent="-285750">
              <a:buFont typeface="Arial"/>
              <a:buChar char="•"/>
            </a:pPr>
            <a:r>
              <a:rPr lang="en-US" sz="2800" b="1" dirty="0">
                <a:ea typeface="+mn-lt"/>
                <a:cs typeface="+mn-lt"/>
              </a:rPr>
              <a:t>17 MeV</a:t>
            </a:r>
            <a:r>
              <a:rPr lang="en-US" sz="2800" dirty="0">
                <a:ea typeface="+mn-lt"/>
                <a:cs typeface="+mn-lt"/>
              </a:rPr>
              <a:t> matches the mass of the proposed </a:t>
            </a:r>
            <a:r>
              <a:rPr lang="en-US" sz="2800" b="1" dirty="0">
                <a:ea typeface="+mn-lt"/>
                <a:cs typeface="+mn-lt"/>
              </a:rPr>
              <a:t>X17 boson</a:t>
            </a:r>
            <a:r>
              <a:rPr lang="en-US" sz="2800" dirty="0">
                <a:ea typeface="+mn-lt"/>
                <a:cs typeface="+mn-lt"/>
              </a:rPr>
              <a:t> — the particle suggested by the </a:t>
            </a:r>
            <a:r>
              <a:rPr lang="en-US" sz="2800" dirty="0" err="1">
                <a:ea typeface="+mn-lt"/>
                <a:cs typeface="+mn-lt"/>
              </a:rPr>
              <a:t>Atomki</a:t>
            </a:r>
            <a:r>
              <a:rPr lang="en-US" sz="2800" dirty="0">
                <a:ea typeface="+mn-lt"/>
                <a:cs typeface="+mn-lt"/>
              </a:rPr>
              <a:t> anomaly, which PADME has specifically searched for as a possible light dark-photon-like state.</a:t>
            </a:r>
            <a:endParaRPr lang="en-US" dirty="0"/>
          </a:p>
          <a:p>
            <a:endParaRPr lang="en-US" sz="2800" dirty="0">
              <a:ea typeface="Calibri"/>
              <a:cs typeface="Calibri"/>
            </a:endParaRPr>
          </a:p>
          <a:p>
            <a:endParaRPr lang="en-US" sz="3600" dirty="0">
              <a:latin typeface="Arial"/>
              <a:ea typeface="Calibri"/>
              <a:cs typeface="Arial"/>
            </a:endParaRPr>
          </a:p>
        </p:txBody>
      </p:sp>
    </p:spTree>
    <p:extLst>
      <p:ext uri="{BB962C8B-B14F-4D97-AF65-F5344CB8AC3E}">
        <p14:creationId xmlns:p14="http://schemas.microsoft.com/office/powerpoint/2010/main" val="576316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29">
    <p:bg>
      <p:bgPr>
        <a:solidFill>
          <a:srgbClr val="F3F2F2"/>
        </a:solidFill>
        <a:effectLst/>
      </p:bgPr>
    </p:bg>
    <p:spTree>
      <p:nvGrpSpPr>
        <p:cNvPr id="1" name=""/>
        <p:cNvGrpSpPr/>
        <p:nvPr/>
      </p:nvGrpSpPr>
      <p:grpSpPr>
        <a:xfrm>
          <a:off x="0" y="0"/>
          <a:ext cx="0" cy="0"/>
          <a:chOff x="0" y="0"/>
          <a:chExt cx="0" cy="0"/>
        </a:xfrm>
      </p:grpSpPr>
      <p:sp>
        <p:nvSpPr>
          <p:cNvPr id="2" name="Text 0"/>
          <p:cNvSpPr/>
          <p:nvPr/>
        </p:nvSpPr>
        <p:spPr>
          <a:xfrm>
            <a:off x="1220688" y="1485900"/>
            <a:ext cx="11347679" cy="740073"/>
          </a:xfrm>
          <a:prstGeom prst="rect">
            <a:avLst/>
          </a:prstGeom>
          <a:noFill/>
          <a:ln/>
        </p:spPr>
        <p:txBody>
          <a:bodyPr wrap="square" lIns="25400" tIns="25400" rIns="25400" bIns="25400" rtlCol="0" anchor="t">
            <a:normAutofit/>
          </a:bodyPr>
          <a:lstStyle/>
          <a:p>
            <a:pPr marL="0" indent="0" algn="l">
              <a:lnSpc>
                <a:spcPct val="79365"/>
              </a:lnSpc>
              <a:buNone/>
            </a:pPr>
            <a:r>
              <a:rPr lang="en-US" sz="8250" b="1" kern="0" spc="-165" dirty="0">
                <a:solidFill>
                  <a:srgbClr val="201E1D"/>
                </a:solidFill>
                <a:latin typeface="Arial" pitchFamily="34" charset="0"/>
                <a:ea typeface="Arial" pitchFamily="34" charset="-122"/>
                <a:cs typeface="Arial" pitchFamily="34" charset="-120"/>
              </a:rPr>
              <a:t>Thank You</a:t>
            </a:r>
            <a:endParaRPr lang="en-US" sz="8250" dirty="0"/>
          </a:p>
        </p:txBody>
      </p:sp>
      <p:sp>
        <p:nvSpPr>
          <p:cNvPr id="3" name="Text 1"/>
          <p:cNvSpPr/>
          <p:nvPr/>
        </p:nvSpPr>
        <p:spPr>
          <a:xfrm>
            <a:off x="1257300" y="2549823"/>
            <a:ext cx="8868113" cy="514350"/>
          </a:xfrm>
          <a:prstGeom prst="rect">
            <a:avLst/>
          </a:prstGeom>
          <a:noFill/>
          <a:ln/>
        </p:spPr>
        <p:txBody>
          <a:bodyPr wrap="square" lIns="25400" tIns="25400" rIns="25400" bIns="25400" rtlCol="0" anchor="t">
            <a:normAutofit/>
          </a:bodyPr>
          <a:lstStyle/>
          <a:p>
            <a:pPr marL="0" indent="0" algn="l">
              <a:lnSpc>
                <a:spcPct val="108696"/>
              </a:lnSpc>
              <a:buNone/>
            </a:pPr>
            <a:r>
              <a:rPr lang="en-US" sz="3000" dirty="0">
                <a:solidFill>
                  <a:srgbClr val="211D1D">
                    <a:alpha val="55000"/>
                  </a:srgbClr>
                </a:solidFill>
                <a:latin typeface="Arial" pitchFamily="34" charset="0"/>
                <a:ea typeface="Arial" pitchFamily="34" charset="-122"/>
                <a:cs typeface="Arial" pitchFamily="34" charset="-120"/>
              </a:rPr>
              <a:t>Questions &amp; discussion.</a:t>
            </a:r>
            <a:endParaRPr lang="en-US" sz="3000" dirty="0"/>
          </a:p>
        </p:txBody>
      </p:sp>
      <p:sp>
        <p:nvSpPr>
          <p:cNvPr id="4" name="Text 2"/>
          <p:cNvSpPr/>
          <p:nvPr/>
        </p:nvSpPr>
        <p:spPr>
          <a:xfrm>
            <a:off x="1257300" y="9263955"/>
            <a:ext cx="1816318" cy="184845"/>
          </a:xfrm>
          <a:prstGeom prst="rect">
            <a:avLst/>
          </a:prstGeom>
          <a:noFill/>
          <a:ln/>
        </p:spPr>
        <p:txBody>
          <a:bodyPr wrap="square" lIns="25400" tIns="25400" rIns="25400" bIns="25400" rtlCol="0" anchor="t">
            <a:normAutofit/>
          </a:bodyPr>
          <a:lstStyle/>
          <a:p>
            <a:pPr marL="0" indent="0" algn="l">
              <a:lnSpc>
                <a:spcPct val="137115"/>
              </a:lnSpc>
              <a:buNone/>
            </a:pPr>
            <a:r>
              <a:rPr lang="en-US" sz="1725" dirty="0">
                <a:solidFill>
                  <a:srgbClr val="211D1D">
                    <a:alpha val="55000"/>
                  </a:srgbClr>
                </a:solidFill>
                <a:latin typeface="Arial" pitchFamily="34" charset="0"/>
                <a:ea typeface="Arial" pitchFamily="34" charset="-122"/>
                <a:cs typeface="Arial" pitchFamily="34" charset="-120"/>
              </a:rPr>
              <a:t>Elina Nestorova</a:t>
            </a:r>
            <a:endParaRPr lang="en-US" sz="1725" dirty="0"/>
          </a:p>
        </p:txBody>
      </p:sp>
      <p:sp>
        <p:nvSpPr>
          <p:cNvPr id="5" name="Text 3"/>
          <p:cNvSpPr/>
          <p:nvPr/>
        </p:nvSpPr>
        <p:spPr>
          <a:xfrm>
            <a:off x="3079949" y="9263955"/>
            <a:ext cx="142379" cy="184845"/>
          </a:xfrm>
          <a:prstGeom prst="rect">
            <a:avLst/>
          </a:prstGeom>
          <a:noFill/>
          <a:ln/>
        </p:spPr>
        <p:txBody>
          <a:bodyPr wrap="square" lIns="25400" tIns="25400" rIns="25400" bIns="25400" rtlCol="0" anchor="t">
            <a:normAutofit/>
          </a:bodyPr>
          <a:lstStyle/>
          <a:p>
            <a:pPr marL="0" indent="0" algn="l">
              <a:lnSpc>
                <a:spcPct val="137115"/>
              </a:lnSpc>
              <a:buNone/>
            </a:pPr>
            <a:r>
              <a:rPr lang="en-US" sz="1725" dirty="0">
                <a:solidFill>
                  <a:srgbClr val="211D1D">
                    <a:alpha val="55000"/>
                  </a:srgbClr>
                </a:solidFill>
                <a:latin typeface="Arial" pitchFamily="34" charset="0"/>
                <a:ea typeface="Arial" pitchFamily="34" charset="-122"/>
                <a:cs typeface="Arial" pitchFamily="34" charset="-120"/>
              </a:rPr>
              <a:t>·</a:t>
            </a:r>
            <a:endParaRPr lang="en-US" sz="1725" dirty="0"/>
          </a:p>
        </p:txBody>
      </p:sp>
      <p:sp>
        <p:nvSpPr>
          <p:cNvPr id="6" name="Text 4"/>
          <p:cNvSpPr/>
          <p:nvPr/>
        </p:nvSpPr>
        <p:spPr>
          <a:xfrm>
            <a:off x="3317577" y="9263955"/>
            <a:ext cx="6566773" cy="184845"/>
          </a:xfrm>
          <a:prstGeom prst="rect">
            <a:avLst/>
          </a:prstGeom>
          <a:noFill/>
          <a:ln/>
        </p:spPr>
        <p:txBody>
          <a:bodyPr wrap="square" lIns="25400" tIns="25400" rIns="25400" bIns="25400" rtlCol="0" anchor="t">
            <a:normAutofit/>
          </a:bodyPr>
          <a:lstStyle/>
          <a:p>
            <a:pPr marL="0" indent="0" algn="l">
              <a:lnSpc>
                <a:spcPct val="137115"/>
              </a:lnSpc>
              <a:buNone/>
            </a:pPr>
            <a:r>
              <a:rPr lang="en-US" sz="1725" dirty="0">
                <a:solidFill>
                  <a:srgbClr val="211D1D">
                    <a:alpha val="55000"/>
                  </a:srgbClr>
                </a:solidFill>
                <a:latin typeface="Arial" pitchFamily="34" charset="0"/>
                <a:ea typeface="Arial" pitchFamily="34" charset="-122"/>
                <a:cs typeface="Arial" pitchFamily="34" charset="-120"/>
              </a:rPr>
              <a:t>Faculty of Physics, Sofia University "St. Kliment Ohridski"</a:t>
            </a:r>
            <a:endParaRPr lang="en-US" sz="1725" dirty="0"/>
          </a:p>
        </p:txBody>
      </p:sp>
      <p:sp>
        <p:nvSpPr>
          <p:cNvPr id="7" name="Shape 5"/>
          <p:cNvSpPr/>
          <p:nvPr/>
        </p:nvSpPr>
        <p:spPr>
          <a:xfrm>
            <a:off x="4038600" y="190500"/>
            <a:ext cx="609600" cy="152400"/>
          </a:xfrm>
          <a:prstGeom prst="rect">
            <a:avLst/>
          </a:prstGeom>
          <a:gradFill rotWithShape="1">
            <a:gsLst>
              <a:gs pos="0">
                <a:srgbClr val="0088B0">
                  <a:alpha val="100000"/>
                </a:srgbClr>
              </a:gs>
              <a:gs pos="25000">
                <a:srgbClr val="0088B0">
                  <a:alpha val="100000"/>
                </a:srgbClr>
              </a:gs>
              <a:gs pos="25000">
                <a:srgbClr val="D6006C">
                  <a:alpha val="100000"/>
                </a:srgbClr>
              </a:gs>
              <a:gs pos="50000">
                <a:srgbClr val="D6006C">
                  <a:alpha val="100000"/>
                </a:srgbClr>
              </a:gs>
              <a:gs pos="50000">
                <a:srgbClr val="EDBB00">
                  <a:alpha val="100000"/>
                </a:srgbClr>
              </a:gs>
              <a:gs pos="75000">
                <a:srgbClr val="EDBB00">
                  <a:alpha val="100000"/>
                </a:srgbClr>
              </a:gs>
              <a:gs pos="75000">
                <a:srgbClr val="201E1D">
                  <a:alpha val="100000"/>
                </a:srgbClr>
              </a:gs>
            </a:gsLst>
            <a:lin ang="0" scaled="0"/>
          </a:gradFill>
          <a:ln/>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3F2F2"/>
        </a:solidFill>
        <a:effectLst/>
      </p:bgPr>
    </p:bg>
    <p:spTree>
      <p:nvGrpSpPr>
        <p:cNvPr id="1" name=""/>
        <p:cNvGrpSpPr/>
        <p:nvPr/>
      </p:nvGrpSpPr>
      <p:grpSpPr>
        <a:xfrm>
          <a:off x="0" y="0"/>
          <a:ext cx="0" cy="0"/>
          <a:chOff x="0" y="0"/>
          <a:chExt cx="0" cy="0"/>
        </a:xfrm>
      </p:grpSpPr>
      <p:sp>
        <p:nvSpPr>
          <p:cNvPr id="2" name="Text 0"/>
          <p:cNvSpPr/>
          <p:nvPr/>
        </p:nvSpPr>
        <p:spPr>
          <a:xfrm>
            <a:off x="1236663" y="1509415"/>
            <a:ext cx="17373442" cy="433784"/>
          </a:xfrm>
          <a:prstGeom prst="rect">
            <a:avLst/>
          </a:prstGeom>
          <a:noFill/>
          <a:ln/>
        </p:spPr>
        <p:txBody>
          <a:bodyPr wrap="square" lIns="25400" tIns="25400" rIns="25400" bIns="25400" rtlCol="0" anchor="t">
            <a:normAutofit/>
          </a:bodyPr>
          <a:lstStyle/>
          <a:p>
            <a:pPr marL="0" indent="0" algn="l">
              <a:lnSpc>
                <a:spcPct val="105140"/>
              </a:lnSpc>
              <a:buNone/>
            </a:pPr>
            <a:r>
              <a:rPr lang="en-US" sz="4650" b="1" kern="0" spc="-70" dirty="0">
                <a:solidFill>
                  <a:srgbClr val="201E1D"/>
                </a:solidFill>
                <a:latin typeface="Arial" pitchFamily="34" charset="0"/>
                <a:ea typeface="Arial" pitchFamily="34" charset="-122"/>
                <a:cs typeface="Arial" pitchFamily="34" charset="-120"/>
              </a:rPr>
              <a:t>QED and Tree-Level Scattering</a:t>
            </a:r>
            <a:endParaRPr lang="en-US" sz="4650" dirty="0"/>
          </a:p>
        </p:txBody>
      </p:sp>
      <p:sp>
        <p:nvSpPr>
          <p:cNvPr id="3" name="Text 1"/>
          <p:cNvSpPr/>
          <p:nvPr/>
        </p:nvSpPr>
        <p:spPr>
          <a:xfrm>
            <a:off x="1037272" y="3313708"/>
            <a:ext cx="13821728" cy="3708499"/>
          </a:xfrm>
          <a:prstGeom prst="rect">
            <a:avLst/>
          </a:prstGeom>
          <a:noFill/>
          <a:ln/>
        </p:spPr>
        <p:txBody>
          <a:bodyPr wrap="square" lIns="25400" tIns="25400" rIns="25400" bIns="25400" rtlCol="0" anchor="t">
            <a:noAutofit/>
          </a:bodyPr>
          <a:lstStyle/>
          <a:p>
            <a:pPr>
              <a:lnSpc>
                <a:spcPct val="173684"/>
              </a:lnSpc>
            </a:pPr>
            <a:r>
              <a:rPr lang="en-US" sz="2400" dirty="0">
                <a:solidFill>
                  <a:srgbClr val="201E1D"/>
                </a:solidFill>
                <a:latin typeface="Arial"/>
                <a:ea typeface="+mn-lt"/>
                <a:cs typeface="Arial"/>
              </a:rPr>
              <a:t>Quantum electrodynamics  is the theory that describes how electrons, positrons, and photons interact. All interactions come from the </a:t>
            </a:r>
            <a:r>
              <a:rPr lang="en-US" sz="2400" dirty="0" err="1">
                <a:solidFill>
                  <a:srgbClr val="201E1D"/>
                </a:solidFill>
                <a:latin typeface="Arial"/>
                <a:ea typeface="+mn-lt"/>
                <a:cs typeface="Arial"/>
              </a:rPr>
              <a:t>Lagrangian</a:t>
            </a:r>
            <a:r>
              <a:rPr lang="en-US" sz="2400" dirty="0">
                <a:solidFill>
                  <a:srgbClr val="201E1D"/>
                </a:solidFill>
                <a:latin typeface="Arial"/>
                <a:ea typeface="+mn-lt"/>
                <a:cs typeface="Arial"/>
              </a:rPr>
              <a:t>, and from it we derive a set of computation rules — Feynman rules — that let us calculate the probability of any given process.</a:t>
            </a:r>
            <a:endParaRPr lang="en-US" sz="2400">
              <a:latin typeface="Arial"/>
              <a:ea typeface="Calibri"/>
              <a:cs typeface="Arial"/>
            </a:endParaRPr>
          </a:p>
          <a:p>
            <a:pPr marL="0" indent="0" algn="l">
              <a:lnSpc>
                <a:spcPct val="173684"/>
              </a:lnSpc>
              <a:buNone/>
            </a:pPr>
            <a:r>
              <a:rPr lang="en-US" sz="2400" dirty="0">
                <a:solidFill>
                  <a:srgbClr val="201E1D"/>
                </a:solidFill>
                <a:latin typeface="Arial"/>
                <a:ea typeface="Arial" pitchFamily="34" charset="-122"/>
                <a:cs typeface="Arial"/>
              </a:rPr>
              <a:t>Tree-level diagrams are the lowest-order term in the perturbative expansion — the first, and most direct, prediction the theory makes for a scattering process</a:t>
            </a:r>
            <a:endParaRPr lang="en-US" sz="2400">
              <a:latin typeface="Arial"/>
              <a:ea typeface="Calibri"/>
              <a:cs typeface="Arial"/>
            </a:endParaRPr>
          </a:p>
          <a:p>
            <a:pPr marL="0" indent="0" algn="l">
              <a:lnSpc>
                <a:spcPct val="173684"/>
              </a:lnSpc>
              <a:buNone/>
            </a:pPr>
            <a:r>
              <a:rPr lang="en-US" sz="2400" dirty="0">
                <a:solidFill>
                  <a:srgbClr val="201E1D"/>
                </a:solidFill>
                <a:latin typeface="Arial"/>
                <a:ea typeface="Arial" pitchFamily="34" charset="-122"/>
                <a:cs typeface="Arial"/>
              </a:rPr>
              <a:t>Møller scattering, </a:t>
            </a:r>
            <a:r>
              <a:rPr lang="en-US" sz="2400" dirty="0" err="1">
                <a:solidFill>
                  <a:srgbClr val="201E1D"/>
                </a:solidFill>
                <a:latin typeface="Arial"/>
                <a:ea typeface="Arial" pitchFamily="34" charset="-122"/>
                <a:cs typeface="Arial"/>
              </a:rPr>
              <a:t>e⁻e</a:t>
            </a:r>
            <a:r>
              <a:rPr lang="en-US" sz="2400" dirty="0">
                <a:solidFill>
                  <a:srgbClr val="201E1D"/>
                </a:solidFill>
                <a:latin typeface="Arial"/>
                <a:ea typeface="Arial" pitchFamily="34" charset="-122"/>
                <a:cs typeface="Arial"/>
              </a:rPr>
              <a:t>⁻ → </a:t>
            </a:r>
            <a:r>
              <a:rPr lang="en-US" sz="2400" dirty="0" err="1">
                <a:solidFill>
                  <a:srgbClr val="201E1D"/>
                </a:solidFill>
                <a:latin typeface="Arial"/>
                <a:ea typeface="Arial" pitchFamily="34" charset="-122"/>
                <a:cs typeface="Arial"/>
              </a:rPr>
              <a:t>e⁻e</a:t>
            </a:r>
            <a:r>
              <a:rPr lang="en-US" sz="2400" dirty="0">
                <a:solidFill>
                  <a:srgbClr val="201E1D"/>
                </a:solidFill>
                <a:latin typeface="Arial"/>
                <a:ea typeface="Arial" pitchFamily="34" charset="-122"/>
                <a:cs typeface="Arial"/>
              </a:rPr>
              <a:t>⁻, is a textbook QED process: historically central to testing the theory, and still used today for detector calibration and luminosity measurements at colliders</a:t>
            </a:r>
            <a:endParaRPr lang="en-US" sz="2400" dirty="0">
              <a:latin typeface="Arial"/>
              <a:cs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3F2F2"/>
        </a:solidFill>
        <a:effectLst/>
      </p:bgPr>
    </p:bg>
    <p:spTree>
      <p:nvGrpSpPr>
        <p:cNvPr id="1" name=""/>
        <p:cNvGrpSpPr/>
        <p:nvPr/>
      </p:nvGrpSpPr>
      <p:grpSpPr>
        <a:xfrm>
          <a:off x="0" y="0"/>
          <a:ext cx="0" cy="0"/>
          <a:chOff x="0" y="0"/>
          <a:chExt cx="0" cy="0"/>
        </a:xfrm>
      </p:grpSpPr>
      <p:sp>
        <p:nvSpPr>
          <p:cNvPr id="2" name="Text 0"/>
          <p:cNvSpPr/>
          <p:nvPr/>
        </p:nvSpPr>
        <p:spPr>
          <a:xfrm>
            <a:off x="1236663" y="1509415"/>
            <a:ext cx="17373442" cy="433784"/>
          </a:xfrm>
          <a:prstGeom prst="rect">
            <a:avLst/>
          </a:prstGeom>
          <a:noFill/>
          <a:ln/>
        </p:spPr>
        <p:txBody>
          <a:bodyPr wrap="square" lIns="25400" tIns="25400" rIns="25400" bIns="25400" rtlCol="0" anchor="t">
            <a:normAutofit/>
          </a:bodyPr>
          <a:lstStyle/>
          <a:p>
            <a:pPr marL="0" indent="0" algn="l">
              <a:lnSpc>
                <a:spcPct val="105140"/>
              </a:lnSpc>
              <a:buNone/>
            </a:pPr>
            <a:r>
              <a:rPr lang="en-US" sz="4650" b="1" kern="0" spc="-70" dirty="0">
                <a:solidFill>
                  <a:srgbClr val="201E1D"/>
                </a:solidFill>
                <a:latin typeface="Arial" pitchFamily="34" charset="0"/>
                <a:ea typeface="Arial" pitchFamily="34" charset="-122"/>
                <a:cs typeface="Arial" pitchFamily="34" charset="-120"/>
              </a:rPr>
              <a:t>Motivation: Searches for a Dark Photon</a:t>
            </a:r>
            <a:endParaRPr lang="en-US" sz="4650" dirty="0"/>
          </a:p>
        </p:txBody>
      </p:sp>
      <p:sp>
        <p:nvSpPr>
          <p:cNvPr id="3" name="Text 1"/>
          <p:cNvSpPr/>
          <p:nvPr/>
        </p:nvSpPr>
        <p:spPr>
          <a:xfrm>
            <a:off x="928415" y="3553194"/>
            <a:ext cx="13821728" cy="4809728"/>
          </a:xfrm>
          <a:prstGeom prst="rect">
            <a:avLst/>
          </a:prstGeom>
          <a:noFill/>
          <a:ln/>
        </p:spPr>
        <p:txBody>
          <a:bodyPr wrap="square" lIns="25400" tIns="25400" rIns="25400" bIns="25400" rtlCol="0" anchor="t">
            <a:normAutofit fontScale="77500" lnSpcReduction="20000"/>
          </a:bodyPr>
          <a:lstStyle/>
          <a:p>
            <a:pPr marL="342900" indent="-342900">
              <a:lnSpc>
                <a:spcPct val="173684"/>
              </a:lnSpc>
              <a:buFont typeface="Arial"/>
              <a:buChar char="•"/>
            </a:pPr>
            <a:r>
              <a:rPr lang="en-US" sz="2450">
                <a:solidFill>
                  <a:srgbClr val="201E1D"/>
                </a:solidFill>
                <a:latin typeface="Arial"/>
                <a:ea typeface="+mn-lt"/>
                <a:cs typeface="Arial"/>
              </a:rPr>
              <a:t>Over the last couple of decades there's been growing interest in the idea that there might be particles that don't interact through the known forces, except very weakly. One of the simplest and most studied candidates is the </a:t>
            </a:r>
            <a:r>
              <a:rPr lang="en-US" sz="2450" i="1">
                <a:solidFill>
                  <a:srgbClr val="201E1D"/>
                </a:solidFill>
                <a:latin typeface="Arial"/>
                <a:ea typeface="+mn-lt"/>
                <a:cs typeface="Arial"/>
              </a:rPr>
              <a:t>dark photon.</a:t>
            </a:r>
            <a:endParaRPr lang="en-US" sz="2450" dirty="0">
              <a:solidFill>
                <a:srgbClr val="201E1D"/>
              </a:solidFill>
              <a:latin typeface="Arial"/>
              <a:ea typeface="Arial" pitchFamily="34" charset="-122"/>
              <a:cs typeface="Arial"/>
            </a:endParaRPr>
          </a:p>
          <a:p>
            <a:pPr marL="342900" indent="-342900" algn="l">
              <a:lnSpc>
                <a:spcPct val="173684"/>
              </a:lnSpc>
              <a:buFont typeface="Arial"/>
              <a:buChar char="•"/>
            </a:pPr>
            <a:r>
              <a:rPr lang="en-US" sz="2450" dirty="0">
                <a:solidFill>
                  <a:srgbClr val="201E1D"/>
                </a:solidFill>
                <a:latin typeface="Arial"/>
                <a:ea typeface="Arial" pitchFamily="34" charset="-122"/>
                <a:cs typeface="Arial"/>
              </a:rPr>
              <a:t>A dark photon A′ is a hypothetical massive vector boson coupling to electrons through kinetic mixing with the ordinary photon: the effective coupling is </a:t>
            </a:r>
            <a:r>
              <a:rPr lang="en-US" sz="2450" dirty="0" err="1">
                <a:solidFill>
                  <a:srgbClr val="201E1D"/>
                </a:solidFill>
                <a:latin typeface="Arial"/>
                <a:ea typeface="Arial" pitchFamily="34" charset="-122"/>
                <a:cs typeface="Arial"/>
              </a:rPr>
              <a:t>e_A</a:t>
            </a:r>
            <a:r>
              <a:rPr lang="en-US" sz="2450" dirty="0">
                <a:solidFill>
                  <a:srgbClr val="201E1D"/>
                </a:solidFill>
                <a:latin typeface="Arial"/>
                <a:ea typeface="Arial" pitchFamily="34" charset="-122"/>
                <a:cs typeface="Arial"/>
              </a:rPr>
              <a:t> = </a:t>
            </a:r>
            <a:r>
              <a:rPr lang="en-US" sz="2450" dirty="0" err="1">
                <a:solidFill>
                  <a:srgbClr val="201E1D"/>
                </a:solidFill>
                <a:latin typeface="Arial"/>
                <a:ea typeface="Arial" pitchFamily="34" charset="-122"/>
                <a:cs typeface="Arial"/>
              </a:rPr>
              <a:t>εe</a:t>
            </a:r>
            <a:endParaRPr lang="en-US" sz="2450">
              <a:latin typeface="Arial"/>
              <a:ea typeface="Calibri" panose="020F0502020204030204"/>
              <a:cs typeface="Arial"/>
            </a:endParaRPr>
          </a:p>
          <a:p>
            <a:pPr marL="342900" indent="-342900">
              <a:lnSpc>
                <a:spcPct val="173684"/>
              </a:lnSpc>
              <a:buFont typeface="Arial"/>
              <a:buChar char="•"/>
            </a:pPr>
            <a:r>
              <a:rPr lang="en-US" sz="2450" dirty="0">
                <a:solidFill>
                  <a:srgbClr val="201E1D"/>
                </a:solidFill>
                <a:latin typeface="Arial"/>
                <a:ea typeface="+mn-lt"/>
                <a:cs typeface="Arial"/>
              </a:rPr>
              <a:t>Because Møller and Bhabha scattering both go through exactly the same electron-photon vertex, they are natural, sensitive channels to search for this coupling. </a:t>
            </a:r>
            <a:endParaRPr lang="en-US" sz="2450">
              <a:solidFill>
                <a:srgbClr val="000000"/>
              </a:solidFill>
              <a:latin typeface="Arial"/>
              <a:ea typeface="Calibri" panose="020F0502020204030204"/>
              <a:cs typeface="Arial"/>
            </a:endParaRPr>
          </a:p>
          <a:p>
            <a:pPr marL="342900" indent="-342900">
              <a:lnSpc>
                <a:spcPct val="173684"/>
              </a:lnSpc>
              <a:buFont typeface="Arial"/>
              <a:buChar char="•"/>
            </a:pPr>
            <a:r>
              <a:rPr lang="en-US" sz="2450" dirty="0">
                <a:solidFill>
                  <a:srgbClr val="201E1D"/>
                </a:solidFill>
                <a:latin typeface="Arial"/>
                <a:ea typeface="Arial" pitchFamily="34" charset="-122"/>
                <a:cs typeface="Arial"/>
              </a:rPr>
              <a:t>The PADME experiment (</a:t>
            </a:r>
            <a:r>
              <a:rPr lang="en-US" sz="2450" dirty="0" err="1">
                <a:solidFill>
                  <a:srgbClr val="201E1D"/>
                </a:solidFill>
                <a:latin typeface="Arial"/>
                <a:ea typeface="Arial" pitchFamily="34" charset="-122"/>
                <a:cs typeface="Arial"/>
              </a:rPr>
              <a:t>Laboratori</a:t>
            </a:r>
            <a:r>
              <a:rPr lang="en-US" sz="2450" dirty="0">
                <a:solidFill>
                  <a:srgbClr val="201E1D"/>
                </a:solidFill>
                <a:latin typeface="Arial"/>
                <a:ea typeface="Arial" pitchFamily="34" charset="-122"/>
                <a:cs typeface="Arial"/>
              </a:rPr>
              <a:t> </a:t>
            </a:r>
            <a:r>
              <a:rPr lang="en-US" sz="2450" dirty="0" err="1">
                <a:solidFill>
                  <a:srgbClr val="201E1D"/>
                </a:solidFill>
                <a:latin typeface="Arial"/>
                <a:ea typeface="Arial" pitchFamily="34" charset="-122"/>
                <a:cs typeface="Arial"/>
              </a:rPr>
              <a:t>Nazionali</a:t>
            </a:r>
            <a:r>
              <a:rPr lang="en-US" sz="2450" dirty="0">
                <a:solidFill>
                  <a:srgbClr val="201E1D"/>
                </a:solidFill>
                <a:latin typeface="Arial"/>
                <a:ea typeface="Arial" pitchFamily="34" charset="-122"/>
                <a:cs typeface="Arial"/>
              </a:rPr>
              <a:t> di Frascati) searches for dark photons via </a:t>
            </a:r>
            <a:r>
              <a:rPr lang="en-US" sz="2450" dirty="0" err="1">
                <a:solidFill>
                  <a:srgbClr val="201E1D"/>
                </a:solidFill>
                <a:latin typeface="Arial"/>
                <a:ea typeface="Arial" pitchFamily="34" charset="-122"/>
                <a:cs typeface="Arial"/>
              </a:rPr>
              <a:t>e⁺e</a:t>
            </a:r>
            <a:r>
              <a:rPr lang="en-US" sz="2450" dirty="0">
                <a:solidFill>
                  <a:srgbClr val="201E1D"/>
                </a:solidFill>
                <a:latin typeface="Arial"/>
                <a:ea typeface="Arial" pitchFamily="34" charset="-122"/>
                <a:cs typeface="Arial"/>
              </a:rPr>
              <a:t>⁻ → </a:t>
            </a:r>
            <a:r>
              <a:rPr lang="en-US" sz="2450" dirty="0" err="1">
                <a:solidFill>
                  <a:srgbClr val="201E1D"/>
                </a:solidFill>
                <a:latin typeface="Arial"/>
                <a:ea typeface="Arial" pitchFamily="34" charset="-122"/>
                <a:cs typeface="Arial"/>
              </a:rPr>
              <a:t>γA</a:t>
            </a:r>
            <a:r>
              <a:rPr lang="en-US" sz="2450" dirty="0">
                <a:solidFill>
                  <a:srgbClr val="201E1D"/>
                </a:solidFill>
                <a:latin typeface="Arial"/>
                <a:ea typeface="Arial" pitchFamily="34" charset="-122"/>
                <a:cs typeface="Arial"/>
              </a:rPr>
              <a:t>′, and needs precise control of Standard-Model backgrounds — annihilation, bremsstrahlung, and Bhabha/Møller scattering</a:t>
            </a:r>
            <a:endParaRPr lang="en-US" sz="2450">
              <a:latin typeface="Arial"/>
              <a:ea typeface="Calibri" panose="020F0502020204030204"/>
              <a:cs typeface="Arial"/>
            </a:endParaRPr>
          </a:p>
          <a:p>
            <a:pPr marL="342900" indent="-342900" algn="l">
              <a:lnSpc>
                <a:spcPct val="173684"/>
              </a:lnSpc>
              <a:buFont typeface="Arial"/>
              <a:buChar char="•"/>
            </a:pPr>
            <a:r>
              <a:rPr lang="en-US" sz="2450">
                <a:solidFill>
                  <a:srgbClr val="201E1D"/>
                </a:solidFill>
                <a:latin typeface="Arial"/>
                <a:ea typeface="Arial" pitchFamily="34" charset="-122"/>
                <a:cs typeface="Arial"/>
              </a:rPr>
              <a:t>This thesis derives tree-level Møller scattering in ordinary QED, then replace the photon by a massive dark-photon </a:t>
            </a:r>
            <a:r>
              <a:rPr lang="en-US" sz="2450" dirty="0">
                <a:solidFill>
                  <a:srgbClr val="201E1D"/>
                </a:solidFill>
                <a:latin typeface="Arial"/>
                <a:ea typeface="Arial" pitchFamily="34" charset="-122"/>
                <a:cs typeface="Arial"/>
              </a:rPr>
              <a:t>mediator and study the effect on the cross section</a:t>
            </a:r>
            <a:endParaRPr lang="en-US" sz="2450" dirty="0">
              <a:latin typeface="Arial"/>
              <a:ea typeface="Calibri" panose="020F0502020204030204"/>
              <a:cs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3F2F2"/>
        </a:solidFill>
        <a:effectLst/>
      </p:bgPr>
    </p:bg>
    <p:spTree>
      <p:nvGrpSpPr>
        <p:cNvPr id="1" name=""/>
        <p:cNvGrpSpPr/>
        <p:nvPr/>
      </p:nvGrpSpPr>
      <p:grpSpPr>
        <a:xfrm>
          <a:off x="0" y="0"/>
          <a:ext cx="0" cy="0"/>
          <a:chOff x="0" y="0"/>
          <a:chExt cx="0" cy="0"/>
        </a:xfrm>
      </p:grpSpPr>
      <p:sp>
        <p:nvSpPr>
          <p:cNvPr id="3" name="Shape 1"/>
          <p:cNvSpPr/>
          <p:nvPr/>
        </p:nvSpPr>
        <p:spPr>
          <a:xfrm rot="900000">
            <a:off x="7412266" y="-10287000"/>
            <a:ext cx="16840203" cy="20574000"/>
          </a:xfrm>
          <a:prstGeom prst="rect">
            <a:avLst/>
          </a:prstGeom>
          <a:gradFill rotWithShape="1">
            <a:gsLst>
              <a:gs pos="0">
                <a:srgbClr val="0088B0">
                  <a:alpha val="100000"/>
                </a:srgbClr>
              </a:gs>
              <a:gs pos="50000">
                <a:srgbClr val="0088B0">
                  <a:alpha val="100000"/>
                </a:srgbClr>
              </a:gs>
              <a:gs pos="100000">
                <a:srgbClr val="0088B0">
                  <a:alpha val="0"/>
                </a:srgbClr>
              </a:gs>
            </a:gsLst>
            <a:path path="circle">
              <a:fillToRect l="50000" t="50000" r="50000" b="50000"/>
            </a:path>
          </a:gradFill>
          <a:ln/>
        </p:spPr>
      </p:sp>
      <p:sp>
        <p:nvSpPr>
          <p:cNvPr id="5" name="Shape 3"/>
          <p:cNvSpPr/>
          <p:nvPr/>
        </p:nvSpPr>
        <p:spPr>
          <a:xfrm>
            <a:off x="3752850" y="190500"/>
            <a:ext cx="152400" cy="152400"/>
          </a:xfrm>
          <a:prstGeom prst="rect">
            <a:avLst/>
          </a:prstGeom>
          <a:solidFill>
            <a:srgbClr val="0088B0"/>
          </a:solidFill>
          <a:ln w="6350">
            <a:solidFill>
              <a:srgbClr val="1F1F1F">
                <a:alpha val="16000"/>
              </a:srgbClr>
            </a:solidFill>
            <a:prstDash val="solid"/>
          </a:ln>
        </p:spPr>
      </p:sp>
      <p:sp>
        <p:nvSpPr>
          <p:cNvPr id="6" name="Shape 4"/>
          <p:cNvSpPr/>
          <p:nvPr/>
        </p:nvSpPr>
        <p:spPr>
          <a:xfrm>
            <a:off x="3895725" y="190500"/>
            <a:ext cx="152400" cy="152400"/>
          </a:xfrm>
          <a:prstGeom prst="rect">
            <a:avLst/>
          </a:prstGeom>
          <a:solidFill>
            <a:srgbClr val="D6006C"/>
          </a:solidFill>
          <a:ln w="6350">
            <a:solidFill>
              <a:srgbClr val="1F1F1F">
                <a:alpha val="16000"/>
              </a:srgbClr>
            </a:solidFill>
            <a:prstDash val="solid"/>
          </a:ln>
        </p:spPr>
      </p:sp>
      <p:sp>
        <p:nvSpPr>
          <p:cNvPr id="7" name="Shape 5"/>
          <p:cNvSpPr/>
          <p:nvPr/>
        </p:nvSpPr>
        <p:spPr>
          <a:xfrm>
            <a:off x="4038600" y="190500"/>
            <a:ext cx="152400" cy="152400"/>
          </a:xfrm>
          <a:prstGeom prst="rect">
            <a:avLst/>
          </a:prstGeom>
          <a:solidFill>
            <a:srgbClr val="EDBB00"/>
          </a:solidFill>
          <a:ln w="6350">
            <a:solidFill>
              <a:srgbClr val="1F1F1F">
                <a:alpha val="16000"/>
              </a:srgbClr>
            </a:solidFill>
            <a:prstDash val="solid"/>
          </a:ln>
        </p:spPr>
      </p:sp>
      <p:sp>
        <p:nvSpPr>
          <p:cNvPr id="8" name="Shape 6"/>
          <p:cNvSpPr/>
          <p:nvPr/>
        </p:nvSpPr>
        <p:spPr>
          <a:xfrm>
            <a:off x="4181475" y="190500"/>
            <a:ext cx="152400" cy="152400"/>
          </a:xfrm>
          <a:prstGeom prst="rect">
            <a:avLst/>
          </a:prstGeom>
          <a:gradFill rotWithShape="1">
            <a:gsLst>
              <a:gs pos="0">
                <a:srgbClr val="0088B0">
                  <a:alpha val="100000"/>
                </a:srgbClr>
              </a:gs>
              <a:gs pos="100000">
                <a:srgbClr val="0088B0">
                  <a:alpha val="100000"/>
                </a:srgbClr>
              </a:gs>
            </a:gsLst>
            <a:lin ang="5400000" scaled="0"/>
          </a:gradFill>
          <a:ln w="6350">
            <a:solidFill>
              <a:srgbClr val="1F1F1F">
                <a:alpha val="16000"/>
              </a:srgbClr>
            </a:solidFill>
            <a:prstDash val="solid"/>
          </a:ln>
        </p:spPr>
      </p:sp>
      <p:sp>
        <p:nvSpPr>
          <p:cNvPr id="9" name="Shape 7"/>
          <p:cNvSpPr/>
          <p:nvPr/>
        </p:nvSpPr>
        <p:spPr>
          <a:xfrm>
            <a:off x="4324350" y="190500"/>
            <a:ext cx="152400" cy="152400"/>
          </a:xfrm>
          <a:prstGeom prst="rect">
            <a:avLst/>
          </a:prstGeom>
          <a:gradFill rotWithShape="1">
            <a:gsLst>
              <a:gs pos="0">
                <a:srgbClr val="D6006C">
                  <a:alpha val="100000"/>
                </a:srgbClr>
              </a:gs>
              <a:gs pos="100000">
                <a:srgbClr val="D6006C">
                  <a:alpha val="100000"/>
                </a:srgbClr>
              </a:gs>
            </a:gsLst>
            <a:lin ang="5400000" scaled="0"/>
          </a:gradFill>
          <a:ln w="6350">
            <a:solidFill>
              <a:srgbClr val="1F1F1F">
                <a:alpha val="16000"/>
              </a:srgbClr>
            </a:solidFill>
            <a:prstDash val="solid"/>
          </a:ln>
        </p:spPr>
      </p:sp>
      <p:sp>
        <p:nvSpPr>
          <p:cNvPr id="10" name="Shape 8"/>
          <p:cNvSpPr/>
          <p:nvPr/>
        </p:nvSpPr>
        <p:spPr>
          <a:xfrm>
            <a:off x="4467225" y="190500"/>
            <a:ext cx="152400" cy="152400"/>
          </a:xfrm>
          <a:prstGeom prst="rect">
            <a:avLst/>
          </a:prstGeom>
          <a:gradFill rotWithShape="1">
            <a:gsLst>
              <a:gs pos="0">
                <a:srgbClr val="0088B0">
                  <a:alpha val="100000"/>
                </a:srgbClr>
              </a:gs>
              <a:gs pos="100000">
                <a:srgbClr val="0088B0">
                  <a:alpha val="100000"/>
                </a:srgbClr>
              </a:gs>
            </a:gsLst>
            <a:lin ang="5400000" scaled="0"/>
          </a:gradFill>
          <a:ln w="6350">
            <a:solidFill>
              <a:srgbClr val="1F1F1F">
                <a:alpha val="16000"/>
              </a:srgbClr>
            </a:solidFill>
            <a:prstDash val="solid"/>
          </a:ln>
        </p:spPr>
      </p:sp>
      <p:sp>
        <p:nvSpPr>
          <p:cNvPr id="11" name="Shape 9"/>
          <p:cNvSpPr/>
          <p:nvPr/>
        </p:nvSpPr>
        <p:spPr>
          <a:xfrm>
            <a:off x="4610100" y="190500"/>
            <a:ext cx="152400" cy="152400"/>
          </a:xfrm>
          <a:prstGeom prst="rect">
            <a:avLst/>
          </a:prstGeom>
          <a:gradFill rotWithShape="1">
            <a:gsLst>
              <a:gs pos="0">
                <a:srgbClr val="0088B0">
                  <a:alpha val="100000"/>
                </a:srgbClr>
              </a:gs>
              <a:gs pos="100000">
                <a:srgbClr val="0088B0">
                  <a:alpha val="100000"/>
                </a:srgbClr>
              </a:gs>
            </a:gsLst>
            <a:lin ang="5400000" scaled="0"/>
          </a:gradFill>
          <a:ln w="6350">
            <a:solidFill>
              <a:srgbClr val="1F1F1F">
                <a:alpha val="16000"/>
              </a:srgbClr>
            </a:solidFill>
            <a:prstDash val="solid"/>
          </a:ln>
        </p:spPr>
      </p:sp>
      <p:sp>
        <p:nvSpPr>
          <p:cNvPr id="12" name="Shape 10"/>
          <p:cNvSpPr/>
          <p:nvPr/>
        </p:nvSpPr>
        <p:spPr>
          <a:xfrm>
            <a:off x="4752975" y="190500"/>
            <a:ext cx="152400" cy="152400"/>
          </a:xfrm>
          <a:prstGeom prst="rect">
            <a:avLst/>
          </a:prstGeom>
          <a:solidFill>
            <a:srgbClr val="201E1D"/>
          </a:solidFill>
          <a:ln w="6350">
            <a:solidFill>
              <a:srgbClr val="1F1F1F">
                <a:alpha val="16000"/>
              </a:srgbClr>
            </a:solidFill>
            <a:prstDash val="solid"/>
          </a:ln>
        </p:spPr>
      </p:sp>
      <p:sp>
        <p:nvSpPr>
          <p:cNvPr id="13" name="Shape 11"/>
          <p:cNvSpPr/>
          <p:nvPr/>
        </p:nvSpPr>
        <p:spPr>
          <a:xfrm>
            <a:off x="3609975" y="9944100"/>
            <a:ext cx="152400" cy="152400"/>
          </a:xfrm>
          <a:prstGeom prst="rect">
            <a:avLst/>
          </a:prstGeom>
          <a:solidFill>
            <a:srgbClr val="201E1D"/>
          </a:solidFill>
          <a:ln w="6350">
            <a:solidFill>
              <a:srgbClr val="1F1F1F">
                <a:alpha val="16000"/>
              </a:srgbClr>
            </a:solidFill>
            <a:prstDash val="solid"/>
          </a:ln>
        </p:spPr>
      </p:sp>
      <p:sp>
        <p:nvSpPr>
          <p:cNvPr id="14" name="Shape 12"/>
          <p:cNvSpPr/>
          <p:nvPr/>
        </p:nvSpPr>
        <p:spPr>
          <a:xfrm>
            <a:off x="3752850" y="9944100"/>
            <a:ext cx="152400" cy="152400"/>
          </a:xfrm>
          <a:prstGeom prst="rect">
            <a:avLst/>
          </a:prstGeom>
          <a:solidFill>
            <a:srgbClr val="373534"/>
          </a:solidFill>
          <a:ln w="6350">
            <a:solidFill>
              <a:srgbClr val="1F1F1F">
                <a:alpha val="16000"/>
              </a:srgbClr>
            </a:solidFill>
            <a:prstDash val="solid"/>
          </a:ln>
        </p:spPr>
      </p:sp>
      <p:sp>
        <p:nvSpPr>
          <p:cNvPr id="15" name="Shape 13"/>
          <p:cNvSpPr/>
          <p:nvPr/>
        </p:nvSpPr>
        <p:spPr>
          <a:xfrm>
            <a:off x="3895725" y="9944100"/>
            <a:ext cx="152400" cy="152400"/>
          </a:xfrm>
          <a:prstGeom prst="rect">
            <a:avLst/>
          </a:prstGeom>
          <a:solidFill>
            <a:srgbClr val="4E4D4C"/>
          </a:solidFill>
          <a:ln w="6350">
            <a:solidFill>
              <a:srgbClr val="1F1F1F">
                <a:alpha val="16000"/>
              </a:srgbClr>
            </a:solidFill>
            <a:prstDash val="solid"/>
          </a:ln>
        </p:spPr>
      </p:sp>
      <p:sp>
        <p:nvSpPr>
          <p:cNvPr id="16" name="Shape 14"/>
          <p:cNvSpPr/>
          <p:nvPr/>
        </p:nvSpPr>
        <p:spPr>
          <a:xfrm>
            <a:off x="4038600" y="9944100"/>
            <a:ext cx="152400" cy="152400"/>
          </a:xfrm>
          <a:prstGeom prst="rect">
            <a:avLst/>
          </a:prstGeom>
          <a:solidFill>
            <a:srgbClr val="666463"/>
          </a:solidFill>
          <a:ln w="6350">
            <a:solidFill>
              <a:srgbClr val="1F1F1F">
                <a:alpha val="16000"/>
              </a:srgbClr>
            </a:solidFill>
            <a:prstDash val="solid"/>
          </a:ln>
        </p:spPr>
      </p:sp>
      <p:sp>
        <p:nvSpPr>
          <p:cNvPr id="17" name="Shape 15"/>
          <p:cNvSpPr/>
          <p:nvPr/>
        </p:nvSpPr>
        <p:spPr>
          <a:xfrm>
            <a:off x="4181475" y="9944100"/>
            <a:ext cx="152400" cy="152400"/>
          </a:xfrm>
          <a:prstGeom prst="rect">
            <a:avLst/>
          </a:prstGeom>
          <a:solidFill>
            <a:srgbClr val="7D7B7B"/>
          </a:solidFill>
          <a:ln w="6350">
            <a:solidFill>
              <a:srgbClr val="1F1F1F">
                <a:alpha val="16000"/>
              </a:srgbClr>
            </a:solidFill>
            <a:prstDash val="solid"/>
          </a:ln>
        </p:spPr>
      </p:sp>
      <p:sp>
        <p:nvSpPr>
          <p:cNvPr id="18" name="Shape 16"/>
          <p:cNvSpPr/>
          <p:nvPr/>
        </p:nvSpPr>
        <p:spPr>
          <a:xfrm>
            <a:off x="4324350" y="9944100"/>
            <a:ext cx="152400" cy="152400"/>
          </a:xfrm>
          <a:prstGeom prst="rect">
            <a:avLst/>
          </a:prstGeom>
          <a:solidFill>
            <a:srgbClr val="969594"/>
          </a:solidFill>
          <a:ln w="6350">
            <a:solidFill>
              <a:srgbClr val="1F1F1F">
                <a:alpha val="16000"/>
              </a:srgbClr>
            </a:solidFill>
            <a:prstDash val="solid"/>
          </a:ln>
        </p:spPr>
      </p:sp>
      <p:sp>
        <p:nvSpPr>
          <p:cNvPr id="19" name="Shape 17"/>
          <p:cNvSpPr/>
          <p:nvPr/>
        </p:nvSpPr>
        <p:spPr>
          <a:xfrm>
            <a:off x="4467225" y="9944100"/>
            <a:ext cx="152400" cy="152400"/>
          </a:xfrm>
          <a:prstGeom prst="rect">
            <a:avLst/>
          </a:prstGeom>
          <a:solidFill>
            <a:srgbClr val="ADACAC"/>
          </a:solidFill>
          <a:ln w="6350">
            <a:solidFill>
              <a:srgbClr val="1F1F1F">
                <a:alpha val="16000"/>
              </a:srgbClr>
            </a:solidFill>
            <a:prstDash val="solid"/>
          </a:ln>
        </p:spPr>
      </p:sp>
      <p:sp>
        <p:nvSpPr>
          <p:cNvPr id="20" name="Shape 18"/>
          <p:cNvSpPr/>
          <p:nvPr/>
        </p:nvSpPr>
        <p:spPr>
          <a:xfrm>
            <a:off x="4610100" y="9944100"/>
            <a:ext cx="152400" cy="152400"/>
          </a:xfrm>
          <a:prstGeom prst="rect">
            <a:avLst/>
          </a:prstGeom>
          <a:solidFill>
            <a:srgbClr val="C5C3C3"/>
          </a:solidFill>
          <a:ln w="6350">
            <a:solidFill>
              <a:srgbClr val="1F1F1F">
                <a:alpha val="16000"/>
              </a:srgbClr>
            </a:solidFill>
            <a:prstDash val="solid"/>
          </a:ln>
        </p:spPr>
      </p:sp>
      <p:sp>
        <p:nvSpPr>
          <p:cNvPr id="21" name="Shape 19"/>
          <p:cNvSpPr/>
          <p:nvPr/>
        </p:nvSpPr>
        <p:spPr>
          <a:xfrm>
            <a:off x="4752975" y="9944100"/>
            <a:ext cx="152400" cy="152400"/>
          </a:xfrm>
          <a:prstGeom prst="rect">
            <a:avLst/>
          </a:prstGeom>
          <a:solidFill>
            <a:srgbClr val="DCDBDB"/>
          </a:solidFill>
          <a:ln w="6350">
            <a:solidFill>
              <a:srgbClr val="1F1F1F">
                <a:alpha val="16000"/>
              </a:srgbClr>
            </a:solidFill>
            <a:prstDash val="solid"/>
          </a:ln>
        </p:spPr>
      </p:sp>
      <p:sp>
        <p:nvSpPr>
          <p:cNvPr id="22" name="Shape 20"/>
          <p:cNvSpPr/>
          <p:nvPr/>
        </p:nvSpPr>
        <p:spPr>
          <a:xfrm>
            <a:off x="4895850" y="9944100"/>
            <a:ext cx="152400" cy="152400"/>
          </a:xfrm>
          <a:prstGeom prst="rect">
            <a:avLst/>
          </a:prstGeom>
          <a:solidFill>
            <a:srgbClr val="F3F2F2"/>
          </a:solidFill>
          <a:ln w="6350">
            <a:solidFill>
              <a:srgbClr val="1F1F1F">
                <a:alpha val="16000"/>
              </a:srgbClr>
            </a:solidFill>
            <a:prstDash val="solid"/>
          </a:ln>
        </p:spPr>
      </p:sp>
      <p:sp>
        <p:nvSpPr>
          <p:cNvPr id="23" name="Text 21"/>
          <p:cNvSpPr/>
          <p:nvPr/>
        </p:nvSpPr>
        <p:spPr>
          <a:xfrm>
            <a:off x="1236663" y="1509415"/>
            <a:ext cx="7454086" cy="433784"/>
          </a:xfrm>
          <a:prstGeom prst="rect">
            <a:avLst/>
          </a:prstGeom>
          <a:noFill/>
          <a:ln/>
        </p:spPr>
        <p:txBody>
          <a:bodyPr wrap="square" lIns="25400" tIns="25400" rIns="25400" bIns="25400" rtlCol="0" anchor="t">
            <a:normAutofit/>
          </a:bodyPr>
          <a:lstStyle/>
          <a:p>
            <a:pPr marL="0" indent="0" algn="l">
              <a:lnSpc>
                <a:spcPct val="105140"/>
              </a:lnSpc>
              <a:buNone/>
            </a:pPr>
            <a:r>
              <a:rPr lang="en-US" sz="4650" b="1" kern="0" spc="-70" dirty="0">
                <a:solidFill>
                  <a:srgbClr val="201E1D"/>
                </a:solidFill>
                <a:latin typeface="Arial" pitchFamily="34" charset="0"/>
                <a:ea typeface="Arial" pitchFamily="34" charset="-122"/>
                <a:cs typeface="Arial" pitchFamily="34" charset="-120"/>
              </a:rPr>
              <a:t>Theoretical Foundations</a:t>
            </a:r>
            <a:endParaRPr lang="en-US" sz="4650" dirty="0"/>
          </a:p>
        </p:txBody>
      </p:sp>
      <p:sp>
        <p:nvSpPr>
          <p:cNvPr id="25" name="Text 23"/>
          <p:cNvSpPr/>
          <p:nvPr/>
        </p:nvSpPr>
        <p:spPr>
          <a:xfrm>
            <a:off x="1156692" y="3035300"/>
            <a:ext cx="3601095" cy="4216400"/>
          </a:xfrm>
          <a:prstGeom prst="rect">
            <a:avLst/>
          </a:prstGeom>
          <a:noFill/>
          <a:ln/>
          <a:effectLst>
            <a:outerShdw blurRad="101600" dist="133591" dir="2100000" algn="bl" rotWithShape="0">
              <a:srgbClr val="F3F2F2">
                <a:alpha val="100000"/>
              </a:srgbClr>
            </a:outerShdw>
          </a:effectLst>
        </p:spPr>
        <p:txBody>
          <a:bodyPr wrap="square" lIns="25400" tIns="25400" rIns="25400" bIns="25400" rtlCol="0" anchor="t">
            <a:normAutofit/>
          </a:bodyPr>
          <a:lstStyle/>
          <a:p>
            <a:pPr marL="0" indent="0" algn="l">
              <a:lnSpc>
                <a:spcPct val="78119"/>
              </a:lnSpc>
              <a:buNone/>
            </a:pPr>
            <a:r>
              <a:rPr lang="en-US" sz="24000" b="1" kern="0" spc="-480" dirty="0">
                <a:solidFill>
                  <a:srgbClr val="F3F2F2"/>
                </a:solidFill>
                <a:latin typeface="Arial" pitchFamily="34" charset="0"/>
                <a:ea typeface="Arial" pitchFamily="34" charset="-122"/>
                <a:cs typeface="Arial" pitchFamily="34" charset="-120"/>
              </a:rPr>
              <a:t>02</a:t>
            </a:r>
            <a:endParaRPr lang="en-US" sz="24000" dirty="0"/>
          </a:p>
        </p:txBody>
      </p:sp>
      <p:sp>
        <p:nvSpPr>
          <p:cNvPr id="26" name="Text 24"/>
          <p:cNvSpPr/>
          <p:nvPr/>
        </p:nvSpPr>
        <p:spPr>
          <a:xfrm>
            <a:off x="1156692" y="4149130"/>
            <a:ext cx="3601095" cy="2080220"/>
          </a:xfrm>
          <a:prstGeom prst="rect">
            <a:avLst/>
          </a:prstGeom>
          <a:noFill/>
          <a:ln/>
        </p:spPr>
        <p:txBody>
          <a:bodyPr wrap="square" lIns="25400" tIns="25400" rIns="25400" bIns="25400" rtlCol="0" anchor="t">
            <a:normAutofit fontScale="85000" lnSpcReduction="20000"/>
          </a:bodyPr>
          <a:lstStyle/>
          <a:p>
            <a:pPr marL="0" indent="0" algn="l">
              <a:lnSpc>
                <a:spcPct val="78119"/>
              </a:lnSpc>
              <a:buNone/>
            </a:pPr>
            <a:r>
              <a:rPr lang="en-US" sz="24000" b="1" kern="0" spc="-480">
                <a:solidFill>
                  <a:srgbClr val="0088B0"/>
                </a:solidFill>
                <a:latin typeface="Arial"/>
                <a:cs typeface="Arial"/>
              </a:rPr>
              <a:t>2</a:t>
            </a:r>
            <a:endParaRPr lang="en-US" sz="24000" dirty="0"/>
          </a:p>
        </p:txBody>
      </p:sp>
      <p:sp>
        <p:nvSpPr>
          <p:cNvPr id="28" name="Text 26"/>
          <p:cNvSpPr/>
          <p:nvPr/>
        </p:nvSpPr>
        <p:spPr>
          <a:xfrm>
            <a:off x="1062204" y="4079026"/>
            <a:ext cx="3601095" cy="2080220"/>
          </a:xfrm>
          <a:prstGeom prst="rect">
            <a:avLst/>
          </a:prstGeom>
          <a:noFill/>
          <a:ln/>
        </p:spPr>
        <p:txBody>
          <a:bodyPr wrap="square" lIns="25400" tIns="25400" rIns="25400" bIns="25400" rtlCol="0" anchor="t">
            <a:normAutofit fontScale="85000" lnSpcReduction="20000"/>
          </a:bodyPr>
          <a:lstStyle/>
          <a:p>
            <a:pPr marL="0" indent="0" algn="l">
              <a:lnSpc>
                <a:spcPct val="78119"/>
              </a:lnSpc>
              <a:buNone/>
            </a:pPr>
            <a:endParaRPr lang="en-US" sz="24000" b="1" kern="0" spc="-480" dirty="0">
              <a:solidFill>
                <a:srgbClr val="EDBB00"/>
              </a:solidFill>
              <a:latin typeface="Arial"/>
              <a:cs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3F2F2"/>
        </a:solidFill>
        <a:effectLst/>
      </p:bgPr>
    </p:bg>
    <p:spTree>
      <p:nvGrpSpPr>
        <p:cNvPr id="1" name=""/>
        <p:cNvGrpSpPr/>
        <p:nvPr/>
      </p:nvGrpSpPr>
      <p:grpSpPr>
        <a:xfrm>
          <a:off x="0" y="0"/>
          <a:ext cx="0" cy="0"/>
          <a:chOff x="0" y="0"/>
          <a:chExt cx="0" cy="0"/>
        </a:xfrm>
      </p:grpSpPr>
      <p:sp>
        <p:nvSpPr>
          <p:cNvPr id="2" name="Text 0"/>
          <p:cNvSpPr/>
          <p:nvPr/>
        </p:nvSpPr>
        <p:spPr>
          <a:xfrm>
            <a:off x="1236663" y="1509415"/>
            <a:ext cx="17373442" cy="433784"/>
          </a:xfrm>
          <a:prstGeom prst="rect">
            <a:avLst/>
          </a:prstGeom>
          <a:noFill/>
          <a:ln/>
        </p:spPr>
        <p:txBody>
          <a:bodyPr wrap="square" lIns="25400" tIns="25400" rIns="25400" bIns="25400" rtlCol="0" anchor="t">
            <a:normAutofit/>
          </a:bodyPr>
          <a:lstStyle/>
          <a:p>
            <a:pPr marL="0" indent="0" algn="l">
              <a:lnSpc>
                <a:spcPct val="105140"/>
              </a:lnSpc>
              <a:buNone/>
            </a:pPr>
            <a:r>
              <a:rPr lang="en-US" sz="4650" b="1" kern="0" spc="-70" dirty="0">
                <a:solidFill>
                  <a:srgbClr val="201E1D"/>
                </a:solidFill>
                <a:latin typeface="Arial" pitchFamily="34" charset="0"/>
                <a:ea typeface="Arial" pitchFamily="34" charset="-122"/>
                <a:cs typeface="Arial" pitchFamily="34" charset="-120"/>
              </a:rPr>
              <a:t>From Maxwell's Equations to the QED Lagrangian</a:t>
            </a:r>
            <a:endParaRPr lang="en-US" sz="4650" dirty="0"/>
          </a:p>
        </p:txBody>
      </p:sp>
      <p:sp>
        <p:nvSpPr>
          <p:cNvPr id="3" name="Text 1"/>
          <p:cNvSpPr/>
          <p:nvPr/>
        </p:nvSpPr>
        <p:spPr>
          <a:xfrm>
            <a:off x="1257300" y="3428603"/>
            <a:ext cx="8256270" cy="248741"/>
          </a:xfrm>
          <a:prstGeom prst="rect">
            <a:avLst/>
          </a:prstGeom>
          <a:noFill/>
          <a:ln/>
        </p:spPr>
        <p:txBody>
          <a:bodyPr wrap="square" lIns="25400" tIns="25400" rIns="25400" bIns="25400" rtlCol="0" anchor="t">
            <a:normAutofit/>
          </a:bodyPr>
          <a:lstStyle/>
          <a:p>
            <a:pPr marL="0" indent="0" algn="l">
              <a:lnSpc>
                <a:spcPct val="97263"/>
              </a:lnSpc>
              <a:buNone/>
            </a:pPr>
            <a:r>
              <a:rPr lang="en-US" sz="2475" b="1" kern="0" spc="-37" dirty="0">
                <a:solidFill>
                  <a:srgbClr val="201E1D"/>
                </a:solidFill>
                <a:latin typeface="Arial" pitchFamily="34" charset="0"/>
                <a:ea typeface="Arial" pitchFamily="34" charset="-122"/>
                <a:cs typeface="Arial" pitchFamily="34" charset="-120"/>
              </a:rPr>
              <a:t>Classical to quantum</a:t>
            </a:r>
            <a:endParaRPr lang="en-US" sz="2475" dirty="0"/>
          </a:p>
        </p:txBody>
      </p:sp>
      <p:sp>
        <p:nvSpPr>
          <p:cNvPr id="4" name="Text 2"/>
          <p:cNvSpPr/>
          <p:nvPr/>
        </p:nvSpPr>
        <p:spPr>
          <a:xfrm>
            <a:off x="1257300" y="3740206"/>
            <a:ext cx="7774414" cy="4739580"/>
          </a:xfrm>
          <a:prstGeom prst="rect">
            <a:avLst/>
          </a:prstGeom>
          <a:noFill/>
          <a:ln/>
        </p:spPr>
        <p:txBody>
          <a:bodyPr wrap="square" lIns="25400" tIns="25400" rIns="25400" bIns="25400" rtlCol="0" anchor="t">
            <a:noAutofit/>
          </a:bodyPr>
          <a:lstStyle/>
          <a:p>
            <a:pPr algn="just">
              <a:lnSpc>
                <a:spcPct val="199468"/>
              </a:lnSpc>
            </a:pPr>
            <a:r>
              <a:rPr lang="en-US" sz="2000" dirty="0">
                <a:solidFill>
                  <a:srgbClr val="201E1D"/>
                </a:solidFill>
                <a:latin typeface="Arial"/>
                <a:ea typeface="Calibri Light"/>
                <a:cs typeface="Arial"/>
              </a:rPr>
              <a:t>Maxwell's equations can be derived from L_EM = −¼F_μνF^μν − </a:t>
            </a:r>
            <a:r>
              <a:rPr lang="en-US" sz="2000" dirty="0" err="1">
                <a:solidFill>
                  <a:srgbClr val="201E1D"/>
                </a:solidFill>
                <a:latin typeface="Arial"/>
                <a:ea typeface="Calibri Light"/>
                <a:cs typeface="Arial"/>
              </a:rPr>
              <a:t>J_μA^μ</a:t>
            </a:r>
            <a:r>
              <a:rPr lang="en-US" sz="2000" dirty="0">
                <a:solidFill>
                  <a:srgbClr val="201E1D"/>
                </a:solidFill>
                <a:latin typeface="Arial"/>
                <a:ea typeface="Calibri Light"/>
                <a:cs typeface="Arial"/>
              </a:rPr>
              <a:t>. (free electromagnetic field term and a term coupling the field to a current) </a:t>
            </a:r>
            <a:endParaRPr lang="en-US" sz="2000">
              <a:solidFill>
                <a:srgbClr val="000000"/>
              </a:solidFill>
              <a:latin typeface="Arial"/>
              <a:ea typeface="Calibri Light"/>
              <a:cs typeface="Arial"/>
            </a:endParaRPr>
          </a:p>
          <a:p>
            <a:pPr algn="just">
              <a:lnSpc>
                <a:spcPct val="199468"/>
              </a:lnSpc>
            </a:pPr>
            <a:r>
              <a:rPr lang="en-US" sz="2000" dirty="0">
                <a:solidFill>
                  <a:srgbClr val="201E1D"/>
                </a:solidFill>
                <a:latin typeface="Arial"/>
                <a:ea typeface="Calibri Light"/>
                <a:cs typeface="Arial"/>
              </a:rPr>
              <a:t>To get to quantum electrodynamics, I promote that classical current to a quantum operator built from the electron's Dirac field </a:t>
            </a:r>
            <a:r>
              <a:rPr lang="en-US" sz="2000" dirty="0" err="1">
                <a:solidFill>
                  <a:srgbClr val="201E1D"/>
                </a:solidFill>
                <a:latin typeface="Arial"/>
                <a:ea typeface="Calibri Light"/>
                <a:cs typeface="Arial"/>
              </a:rPr>
              <a:t>J^μ</a:t>
            </a:r>
            <a:r>
              <a:rPr lang="en-US" sz="2000" dirty="0">
                <a:solidFill>
                  <a:srgbClr val="201E1D"/>
                </a:solidFill>
                <a:latin typeface="Arial"/>
                <a:ea typeface="Calibri Light"/>
                <a:cs typeface="Arial"/>
              </a:rPr>
              <a:t> → </a:t>
            </a:r>
            <a:r>
              <a:rPr lang="en-US" sz="2000" dirty="0" err="1">
                <a:solidFill>
                  <a:srgbClr val="201E1D"/>
                </a:solidFill>
                <a:latin typeface="Arial"/>
                <a:ea typeface="Calibri Light"/>
                <a:cs typeface="Arial"/>
              </a:rPr>
              <a:t>ψ̄γ^μψ</a:t>
            </a:r>
            <a:r>
              <a:rPr lang="en-US" sz="2000" dirty="0">
                <a:solidFill>
                  <a:srgbClr val="201E1D"/>
                </a:solidFill>
                <a:latin typeface="Arial"/>
                <a:ea typeface="Calibri Light"/>
                <a:cs typeface="Arial"/>
              </a:rPr>
              <a:t> (ψ describes the electron quantum mech.)  and adding the free Dirac </a:t>
            </a:r>
            <a:r>
              <a:rPr lang="en-US" sz="2000" dirty="0" err="1">
                <a:solidFill>
                  <a:srgbClr val="201E1D"/>
                </a:solidFill>
                <a:latin typeface="Arial"/>
                <a:ea typeface="Calibri Light"/>
                <a:cs typeface="Arial"/>
              </a:rPr>
              <a:t>Lagrangian</a:t>
            </a:r>
            <a:r>
              <a:rPr lang="en-US" sz="2000" dirty="0">
                <a:solidFill>
                  <a:srgbClr val="201E1D"/>
                </a:solidFill>
                <a:latin typeface="Arial"/>
                <a:ea typeface="Calibri Light"/>
                <a:cs typeface="Arial"/>
              </a:rPr>
              <a:t> for the electron field gives the full QED </a:t>
            </a:r>
            <a:r>
              <a:rPr lang="en-US" sz="2000" dirty="0" err="1">
                <a:solidFill>
                  <a:srgbClr val="201E1D"/>
                </a:solidFill>
                <a:latin typeface="Arial"/>
                <a:ea typeface="Calibri Light"/>
                <a:cs typeface="Arial"/>
              </a:rPr>
              <a:t>Lagrangian</a:t>
            </a:r>
            <a:r>
              <a:rPr lang="en-US" sz="2000" dirty="0">
                <a:solidFill>
                  <a:srgbClr val="201E1D"/>
                </a:solidFill>
                <a:latin typeface="Arial"/>
                <a:ea typeface="Calibri Light"/>
                <a:cs typeface="Arial"/>
              </a:rPr>
              <a:t>.</a:t>
            </a:r>
            <a:endParaRPr lang="en-US" sz="2000">
              <a:latin typeface="Arial"/>
              <a:ea typeface="Calibri Light"/>
              <a:cs typeface="Arial"/>
            </a:endParaRPr>
          </a:p>
        </p:txBody>
      </p:sp>
      <p:sp>
        <p:nvSpPr>
          <p:cNvPr id="5" name="Text 3"/>
          <p:cNvSpPr/>
          <p:nvPr/>
        </p:nvSpPr>
        <p:spPr>
          <a:xfrm>
            <a:off x="1249254" y="8507535"/>
            <a:ext cx="7730871" cy="657225"/>
          </a:xfrm>
          <a:prstGeom prst="rect">
            <a:avLst/>
          </a:prstGeom>
          <a:noFill/>
          <a:ln/>
        </p:spPr>
        <p:txBody>
          <a:bodyPr wrap="square" lIns="25400" tIns="25400" rIns="25400" bIns="25400" rtlCol="0" anchor="t">
            <a:normAutofit/>
          </a:bodyPr>
          <a:lstStyle/>
          <a:p>
            <a:pPr marL="0" indent="0" algn="l">
              <a:lnSpc>
                <a:spcPct val="207447"/>
              </a:lnSpc>
              <a:buNone/>
            </a:pPr>
            <a:r>
              <a:rPr lang="en-US" sz="2025" dirty="0">
                <a:solidFill>
                  <a:srgbClr val="006786"/>
                </a:solidFill>
                <a:latin typeface="Arial" pitchFamily="34" charset="0"/>
                <a:ea typeface="Arial" pitchFamily="34" charset="-122"/>
                <a:cs typeface="Arial" pitchFamily="34" charset="-120"/>
              </a:rPr>
              <a:t>L_QED = ψ̄(iγ^μ∂_μ − m)ψ − ¼F_μνF^μν + eψ̄γ^μψA_μ</a:t>
            </a:r>
            <a:endParaRPr lang="en-US" sz="2025" dirty="0"/>
          </a:p>
        </p:txBody>
      </p:sp>
      <p:sp>
        <p:nvSpPr>
          <p:cNvPr id="6" name="Text 4"/>
          <p:cNvSpPr/>
          <p:nvPr/>
        </p:nvSpPr>
        <p:spPr>
          <a:xfrm>
            <a:off x="9525000" y="3428603"/>
            <a:ext cx="8256270" cy="248741"/>
          </a:xfrm>
          <a:prstGeom prst="rect">
            <a:avLst/>
          </a:prstGeom>
          <a:noFill/>
          <a:ln/>
        </p:spPr>
        <p:txBody>
          <a:bodyPr wrap="square" lIns="25400" tIns="25400" rIns="25400" bIns="25400" rtlCol="0" anchor="t">
            <a:normAutofit/>
          </a:bodyPr>
          <a:lstStyle/>
          <a:p>
            <a:pPr marL="0" indent="0" algn="l">
              <a:lnSpc>
                <a:spcPct val="97263"/>
              </a:lnSpc>
              <a:buNone/>
            </a:pPr>
            <a:r>
              <a:rPr lang="en-US" sz="2475" b="1" kern="0" spc="-37" dirty="0">
                <a:solidFill>
                  <a:srgbClr val="201E1D"/>
                </a:solidFill>
                <a:latin typeface="Arial" pitchFamily="34" charset="0"/>
                <a:ea typeface="Arial" pitchFamily="34" charset="-122"/>
                <a:cs typeface="Arial" pitchFamily="34" charset="-120"/>
              </a:rPr>
              <a:t>Gauge symmetry</a:t>
            </a:r>
            <a:endParaRPr lang="en-US" sz="2475" dirty="0"/>
          </a:p>
        </p:txBody>
      </p:sp>
      <p:sp>
        <p:nvSpPr>
          <p:cNvPr id="7" name="Text 5"/>
          <p:cNvSpPr/>
          <p:nvPr/>
        </p:nvSpPr>
        <p:spPr>
          <a:xfrm>
            <a:off x="9525000" y="3761978"/>
            <a:ext cx="7730871" cy="1996380"/>
          </a:xfrm>
          <a:prstGeom prst="rect">
            <a:avLst/>
          </a:prstGeom>
          <a:noFill/>
          <a:ln/>
        </p:spPr>
        <p:txBody>
          <a:bodyPr wrap="square" lIns="25400" tIns="25400" rIns="25400" bIns="25400" rtlCol="0" anchor="t">
            <a:noAutofit/>
          </a:bodyPr>
          <a:lstStyle/>
          <a:p>
            <a:pPr algn="just">
              <a:lnSpc>
                <a:spcPct val="199468"/>
              </a:lnSpc>
            </a:pPr>
            <a:r>
              <a:rPr lang="en-US" sz="2000">
                <a:solidFill>
                  <a:srgbClr val="201E1D"/>
                </a:solidFill>
                <a:latin typeface="Arial"/>
                <a:ea typeface="+mn-lt"/>
                <a:cs typeface="Arial"/>
              </a:rPr>
              <a:t>There's a reason this interaction term has exactly the form it does, </a:t>
            </a:r>
            <a:r>
              <a:rPr lang="en-US" sz="2000" dirty="0">
                <a:solidFill>
                  <a:srgbClr val="201E1D"/>
                </a:solidFill>
                <a:latin typeface="Arial"/>
                <a:ea typeface="+mn-lt"/>
                <a:cs typeface="Arial"/>
              </a:rPr>
              <a:t>and that's gauge symmetry</a:t>
            </a:r>
            <a:endParaRPr lang="en-US" sz="2000" dirty="0">
              <a:solidFill>
                <a:srgbClr val="201E1D"/>
              </a:solidFill>
              <a:latin typeface="Arial"/>
              <a:ea typeface="Calibri"/>
              <a:cs typeface="Arial"/>
            </a:endParaRPr>
          </a:p>
          <a:p>
            <a:pPr algn="just">
              <a:lnSpc>
                <a:spcPct val="199468"/>
              </a:lnSpc>
            </a:pPr>
            <a:r>
              <a:rPr lang="en-US" sz="2000" dirty="0">
                <a:solidFill>
                  <a:srgbClr val="201E1D"/>
                </a:solidFill>
                <a:latin typeface="Arial"/>
                <a:ea typeface="+mn-lt"/>
                <a:cs typeface="Arial"/>
              </a:rPr>
              <a:t>If you require the theory to stay invariant under a </a:t>
            </a:r>
            <a:r>
              <a:rPr lang="en-US" sz="2000" i="1" dirty="0">
                <a:solidFill>
                  <a:srgbClr val="201E1D"/>
                </a:solidFill>
                <a:latin typeface="Arial"/>
                <a:ea typeface="+mn-lt"/>
                <a:cs typeface="Arial"/>
              </a:rPr>
              <a:t>local</a:t>
            </a:r>
            <a:r>
              <a:rPr lang="en-US" sz="2000" dirty="0">
                <a:solidFill>
                  <a:srgbClr val="201E1D"/>
                </a:solidFill>
                <a:latin typeface="Arial"/>
                <a:ea typeface="+mn-lt"/>
                <a:cs typeface="Arial"/>
              </a:rPr>
              <a:t> U(1) phase rotation of the electron field ψ → </a:t>
            </a:r>
            <a:r>
              <a:rPr lang="en-US" sz="2000" dirty="0" err="1">
                <a:solidFill>
                  <a:srgbClr val="201E1D"/>
                </a:solidFill>
                <a:latin typeface="Arial"/>
                <a:ea typeface="+mn-lt"/>
                <a:cs typeface="Arial"/>
              </a:rPr>
              <a:t>e^i</a:t>
            </a:r>
            <a:r>
              <a:rPr lang="en-US" sz="2000" dirty="0">
                <a:solidFill>
                  <a:srgbClr val="201E1D"/>
                </a:solidFill>
                <a:latin typeface="Arial"/>
                <a:ea typeface="+mn-lt"/>
                <a:cs typeface="Arial"/>
              </a:rPr>
              <a:t>α(x)ψ, you are forced to introduce exactly the photon field, transforming in this way.</a:t>
            </a:r>
            <a:endParaRPr lang="en-US" sz="2000">
              <a:latin typeface="Arial"/>
              <a:ea typeface="Calibri"/>
              <a:cs typeface="Arial"/>
            </a:endParaRPr>
          </a:p>
        </p:txBody>
      </p:sp>
      <p:sp>
        <p:nvSpPr>
          <p:cNvPr id="8" name="Text 6"/>
          <p:cNvSpPr/>
          <p:nvPr/>
        </p:nvSpPr>
        <p:spPr>
          <a:xfrm>
            <a:off x="9525947" y="8507535"/>
            <a:ext cx="7730871" cy="657225"/>
          </a:xfrm>
          <a:prstGeom prst="rect">
            <a:avLst/>
          </a:prstGeom>
          <a:noFill/>
          <a:ln/>
        </p:spPr>
        <p:txBody>
          <a:bodyPr wrap="square" lIns="25400" tIns="25400" rIns="25400" bIns="25400" rtlCol="0" anchor="t">
            <a:normAutofit/>
          </a:bodyPr>
          <a:lstStyle/>
          <a:p>
            <a:pPr marL="0" indent="0" algn="l">
              <a:lnSpc>
                <a:spcPct val="207447"/>
              </a:lnSpc>
              <a:buNone/>
            </a:pPr>
            <a:r>
              <a:rPr lang="en-US" sz="2025" dirty="0">
                <a:solidFill>
                  <a:srgbClr val="006786"/>
                </a:solidFill>
                <a:latin typeface="Arial" pitchFamily="34" charset="0"/>
                <a:ea typeface="Arial" pitchFamily="34" charset="-122"/>
                <a:cs typeface="Arial" pitchFamily="34" charset="-120"/>
              </a:rPr>
              <a:t>A_μ → A_μ − (1/e)∂_μα(x)</a:t>
            </a:r>
            <a:endParaRPr lang="en-US" sz="2025"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3F2F2"/>
        </a:solidFill>
        <a:effectLst/>
      </p:bgPr>
    </p:bg>
    <p:spTree>
      <p:nvGrpSpPr>
        <p:cNvPr id="1" name=""/>
        <p:cNvGrpSpPr/>
        <p:nvPr/>
      </p:nvGrpSpPr>
      <p:grpSpPr>
        <a:xfrm>
          <a:off x="0" y="0"/>
          <a:ext cx="0" cy="0"/>
          <a:chOff x="0" y="0"/>
          <a:chExt cx="0" cy="0"/>
        </a:xfrm>
      </p:grpSpPr>
      <p:sp>
        <p:nvSpPr>
          <p:cNvPr id="2" name="Text 0"/>
          <p:cNvSpPr/>
          <p:nvPr/>
        </p:nvSpPr>
        <p:spPr>
          <a:xfrm>
            <a:off x="1236663" y="1509415"/>
            <a:ext cx="17373442" cy="433784"/>
          </a:xfrm>
          <a:prstGeom prst="rect">
            <a:avLst/>
          </a:prstGeom>
          <a:noFill/>
          <a:ln/>
        </p:spPr>
        <p:txBody>
          <a:bodyPr wrap="square" lIns="25400" tIns="25400" rIns="25400" bIns="25400" rtlCol="0" anchor="t">
            <a:normAutofit/>
          </a:bodyPr>
          <a:lstStyle/>
          <a:p>
            <a:pPr marL="0" indent="0" algn="l">
              <a:lnSpc>
                <a:spcPct val="105140"/>
              </a:lnSpc>
              <a:buNone/>
            </a:pPr>
            <a:r>
              <a:rPr lang="en-US" sz="4650" b="1" kern="0" spc="-70" dirty="0">
                <a:solidFill>
                  <a:srgbClr val="201E1D"/>
                </a:solidFill>
                <a:latin typeface="Arial" pitchFamily="34" charset="0"/>
                <a:ea typeface="Arial" pitchFamily="34" charset="-122"/>
                <a:cs typeface="Arial" pitchFamily="34" charset="-120"/>
              </a:rPr>
              <a:t>Feynman Rules and the S-Matrix Expansion</a:t>
            </a:r>
            <a:endParaRPr lang="en-US" sz="4650" dirty="0"/>
          </a:p>
        </p:txBody>
      </p:sp>
      <p:sp>
        <p:nvSpPr>
          <p:cNvPr id="3" name="Shape 1"/>
          <p:cNvSpPr/>
          <p:nvPr/>
        </p:nvSpPr>
        <p:spPr>
          <a:xfrm>
            <a:off x="1257300" y="3887688"/>
            <a:ext cx="8273257" cy="9525"/>
          </a:xfrm>
          <a:prstGeom prst="rect">
            <a:avLst/>
          </a:prstGeom>
          <a:solidFill>
            <a:srgbClr val="1F1F1F">
              <a:alpha val="16000"/>
            </a:srgbClr>
          </a:solidFill>
          <a:ln/>
        </p:spPr>
      </p:sp>
      <p:sp>
        <p:nvSpPr>
          <p:cNvPr id="4" name="Text 2"/>
          <p:cNvSpPr/>
          <p:nvPr/>
        </p:nvSpPr>
        <p:spPr>
          <a:xfrm>
            <a:off x="1257300" y="3438624"/>
            <a:ext cx="8273804" cy="191889"/>
          </a:xfrm>
          <a:prstGeom prst="rect">
            <a:avLst/>
          </a:prstGeom>
          <a:noFill/>
          <a:ln/>
        </p:spPr>
        <p:txBody>
          <a:bodyPr wrap="square" lIns="25400" tIns="25400" rIns="25400" bIns="25400" rtlCol="0" anchor="ctr">
            <a:normAutofit/>
          </a:bodyPr>
          <a:lstStyle/>
          <a:p>
            <a:pPr marL="0" indent="0" algn="l">
              <a:lnSpc>
                <a:spcPct val="137115"/>
              </a:lnSpc>
              <a:buNone/>
            </a:pPr>
            <a:r>
              <a:rPr lang="en-US" sz="1725" b="1" kern="0" spc="138" dirty="0">
                <a:solidFill>
                  <a:srgbClr val="201E1C">
                    <a:alpha val="60000"/>
                  </a:srgbClr>
                </a:solidFill>
                <a:latin typeface="Arial" pitchFamily="34" charset="0"/>
                <a:ea typeface="Arial" pitchFamily="34" charset="-122"/>
                <a:cs typeface="Arial" pitchFamily="34" charset="-120"/>
              </a:rPr>
              <a:t>ELEMENT</a:t>
            </a:r>
            <a:endParaRPr lang="en-US" sz="1725" dirty="0"/>
          </a:p>
        </p:txBody>
      </p:sp>
      <p:sp>
        <p:nvSpPr>
          <p:cNvPr id="5" name="Shape 3"/>
          <p:cNvSpPr/>
          <p:nvPr/>
        </p:nvSpPr>
        <p:spPr>
          <a:xfrm>
            <a:off x="9530557" y="3887688"/>
            <a:ext cx="7500144" cy="9525"/>
          </a:xfrm>
          <a:prstGeom prst="rect">
            <a:avLst/>
          </a:prstGeom>
          <a:solidFill>
            <a:srgbClr val="1F1F1F">
              <a:alpha val="16000"/>
            </a:srgbClr>
          </a:solidFill>
          <a:ln/>
        </p:spPr>
      </p:sp>
      <p:sp>
        <p:nvSpPr>
          <p:cNvPr id="6" name="Text 4"/>
          <p:cNvSpPr/>
          <p:nvPr/>
        </p:nvSpPr>
        <p:spPr>
          <a:xfrm>
            <a:off x="9778207" y="3438624"/>
            <a:ext cx="7477498" cy="191889"/>
          </a:xfrm>
          <a:prstGeom prst="rect">
            <a:avLst/>
          </a:prstGeom>
          <a:noFill/>
          <a:ln/>
        </p:spPr>
        <p:txBody>
          <a:bodyPr wrap="square" lIns="25400" tIns="25400" rIns="25400" bIns="25400" rtlCol="0" anchor="ctr">
            <a:normAutofit/>
          </a:bodyPr>
          <a:lstStyle/>
          <a:p>
            <a:pPr marL="0" indent="0" algn="l">
              <a:lnSpc>
                <a:spcPct val="137115"/>
              </a:lnSpc>
              <a:buNone/>
            </a:pPr>
            <a:r>
              <a:rPr lang="en-US" sz="1725" b="1" kern="0" spc="138" dirty="0">
                <a:solidFill>
                  <a:srgbClr val="201E1C">
                    <a:alpha val="60000"/>
                  </a:srgbClr>
                </a:solidFill>
                <a:latin typeface="Arial" pitchFamily="34" charset="0"/>
                <a:ea typeface="Arial" pitchFamily="34" charset="-122"/>
                <a:cs typeface="Arial" pitchFamily="34" charset="-120"/>
              </a:rPr>
              <a:t>RULE</a:t>
            </a:r>
            <a:endParaRPr lang="en-US" sz="1725" dirty="0"/>
          </a:p>
        </p:txBody>
      </p:sp>
      <p:sp>
        <p:nvSpPr>
          <p:cNvPr id="7" name="Shape 5"/>
          <p:cNvSpPr/>
          <p:nvPr/>
        </p:nvSpPr>
        <p:spPr>
          <a:xfrm>
            <a:off x="1257300" y="4663281"/>
            <a:ext cx="8273257" cy="9525"/>
          </a:xfrm>
          <a:prstGeom prst="rect">
            <a:avLst/>
          </a:prstGeom>
          <a:solidFill>
            <a:srgbClr val="261A1A">
              <a:alpha val="8000"/>
            </a:srgbClr>
          </a:solidFill>
          <a:ln/>
        </p:spPr>
      </p:sp>
      <p:sp>
        <p:nvSpPr>
          <p:cNvPr id="8" name="Text 6"/>
          <p:cNvSpPr/>
          <p:nvPr/>
        </p:nvSpPr>
        <p:spPr>
          <a:xfrm>
            <a:off x="1257300" y="4189313"/>
            <a:ext cx="8273804" cy="216793"/>
          </a:xfrm>
          <a:prstGeom prst="rect">
            <a:avLst/>
          </a:prstGeom>
          <a:noFill/>
          <a:ln/>
        </p:spPr>
        <p:txBody>
          <a:bodyPr wrap="square" lIns="25400" tIns="25400" rIns="25400" bIns="25400" rtlCol="0" anchor="ctr">
            <a:normAutofit/>
          </a:bodyPr>
          <a:lstStyle/>
          <a:p>
            <a:pPr marL="0" indent="0" algn="l">
              <a:lnSpc>
                <a:spcPct val="135625"/>
              </a:lnSpc>
              <a:buNone/>
            </a:pPr>
            <a:r>
              <a:rPr lang="en-US" sz="2100" dirty="0">
                <a:solidFill>
                  <a:srgbClr val="201E1D"/>
                </a:solidFill>
                <a:latin typeface="Arial" pitchFamily="34" charset="0"/>
                <a:ea typeface="Arial" pitchFamily="34" charset="-122"/>
                <a:cs typeface="Arial" pitchFamily="34" charset="-120"/>
              </a:rPr>
              <a:t>Electron–photon vertex</a:t>
            </a:r>
            <a:endParaRPr lang="en-US" sz="2100" dirty="0"/>
          </a:p>
        </p:txBody>
      </p:sp>
      <p:sp>
        <p:nvSpPr>
          <p:cNvPr id="9" name="Shape 7"/>
          <p:cNvSpPr/>
          <p:nvPr/>
        </p:nvSpPr>
        <p:spPr>
          <a:xfrm>
            <a:off x="9530557" y="4663281"/>
            <a:ext cx="7500144" cy="9525"/>
          </a:xfrm>
          <a:prstGeom prst="rect">
            <a:avLst/>
          </a:prstGeom>
          <a:solidFill>
            <a:srgbClr val="261A1A">
              <a:alpha val="8000"/>
            </a:srgbClr>
          </a:solidFill>
          <a:ln/>
        </p:spPr>
      </p:sp>
      <p:sp>
        <p:nvSpPr>
          <p:cNvPr id="10" name="Text 8"/>
          <p:cNvSpPr/>
          <p:nvPr/>
        </p:nvSpPr>
        <p:spPr>
          <a:xfrm>
            <a:off x="9778207" y="4189313"/>
            <a:ext cx="7477498" cy="216793"/>
          </a:xfrm>
          <a:prstGeom prst="rect">
            <a:avLst/>
          </a:prstGeom>
          <a:noFill/>
          <a:ln/>
        </p:spPr>
        <p:txBody>
          <a:bodyPr wrap="square" lIns="25400" tIns="25400" rIns="25400" bIns="25400" rtlCol="0" anchor="ctr">
            <a:normAutofit/>
          </a:bodyPr>
          <a:lstStyle/>
          <a:p>
            <a:pPr marL="0" indent="0" algn="l">
              <a:lnSpc>
                <a:spcPct val="135625"/>
              </a:lnSpc>
              <a:buNone/>
            </a:pPr>
            <a:r>
              <a:rPr lang="en-US" sz="2100" dirty="0">
                <a:solidFill>
                  <a:srgbClr val="201E1D"/>
                </a:solidFill>
                <a:latin typeface="Arial" pitchFamily="34" charset="0"/>
                <a:ea typeface="Arial" pitchFamily="34" charset="-122"/>
                <a:cs typeface="Arial" pitchFamily="34" charset="-120"/>
              </a:rPr>
              <a:t>(−ie)γ^μ</a:t>
            </a:r>
            <a:endParaRPr lang="en-US" sz="2100" dirty="0"/>
          </a:p>
        </p:txBody>
      </p:sp>
      <p:sp>
        <p:nvSpPr>
          <p:cNvPr id="11" name="Shape 9"/>
          <p:cNvSpPr/>
          <p:nvPr/>
        </p:nvSpPr>
        <p:spPr>
          <a:xfrm>
            <a:off x="1257300" y="5438874"/>
            <a:ext cx="8273257" cy="9525"/>
          </a:xfrm>
          <a:prstGeom prst="rect">
            <a:avLst/>
          </a:prstGeom>
          <a:solidFill>
            <a:srgbClr val="261A1A">
              <a:alpha val="8000"/>
            </a:srgbClr>
          </a:solidFill>
          <a:ln/>
        </p:spPr>
      </p:sp>
      <p:sp>
        <p:nvSpPr>
          <p:cNvPr id="12" name="Text 10"/>
          <p:cNvSpPr/>
          <p:nvPr/>
        </p:nvSpPr>
        <p:spPr>
          <a:xfrm>
            <a:off x="1257300" y="4964906"/>
            <a:ext cx="8273804" cy="216793"/>
          </a:xfrm>
          <a:prstGeom prst="rect">
            <a:avLst/>
          </a:prstGeom>
          <a:noFill/>
          <a:ln/>
        </p:spPr>
        <p:txBody>
          <a:bodyPr wrap="square" lIns="25400" tIns="25400" rIns="25400" bIns="25400" rtlCol="0" anchor="ctr">
            <a:normAutofit/>
          </a:bodyPr>
          <a:lstStyle/>
          <a:p>
            <a:pPr marL="0" indent="0" algn="l">
              <a:lnSpc>
                <a:spcPct val="135625"/>
              </a:lnSpc>
              <a:buNone/>
            </a:pPr>
            <a:r>
              <a:rPr lang="en-US" sz="2100" dirty="0">
                <a:solidFill>
                  <a:srgbClr val="201E1D"/>
                </a:solidFill>
                <a:latin typeface="Arial" pitchFamily="34" charset="0"/>
                <a:ea typeface="Arial" pitchFamily="34" charset="-122"/>
                <a:cs typeface="Arial" pitchFamily="34" charset="-120"/>
              </a:rPr>
              <a:t>Internal photon propagator</a:t>
            </a:r>
            <a:endParaRPr lang="en-US" sz="2100" dirty="0"/>
          </a:p>
        </p:txBody>
      </p:sp>
      <p:sp>
        <p:nvSpPr>
          <p:cNvPr id="13" name="Shape 11"/>
          <p:cNvSpPr/>
          <p:nvPr/>
        </p:nvSpPr>
        <p:spPr>
          <a:xfrm>
            <a:off x="9530557" y="5438874"/>
            <a:ext cx="7500144" cy="9525"/>
          </a:xfrm>
          <a:prstGeom prst="rect">
            <a:avLst/>
          </a:prstGeom>
          <a:solidFill>
            <a:srgbClr val="261A1A">
              <a:alpha val="8000"/>
            </a:srgbClr>
          </a:solidFill>
          <a:ln/>
        </p:spPr>
      </p:sp>
      <p:sp>
        <p:nvSpPr>
          <p:cNvPr id="14" name="Text 12"/>
          <p:cNvSpPr/>
          <p:nvPr/>
        </p:nvSpPr>
        <p:spPr>
          <a:xfrm>
            <a:off x="9778207" y="4964906"/>
            <a:ext cx="7477498" cy="216793"/>
          </a:xfrm>
          <a:prstGeom prst="rect">
            <a:avLst/>
          </a:prstGeom>
          <a:noFill/>
          <a:ln/>
        </p:spPr>
        <p:txBody>
          <a:bodyPr wrap="square" lIns="25400" tIns="25400" rIns="25400" bIns="25400" rtlCol="0" anchor="ctr">
            <a:normAutofit/>
          </a:bodyPr>
          <a:lstStyle/>
          <a:p>
            <a:pPr marL="0" indent="0" algn="l">
              <a:lnSpc>
                <a:spcPct val="135625"/>
              </a:lnSpc>
              <a:buNone/>
            </a:pPr>
            <a:r>
              <a:rPr lang="en-US" sz="2100" dirty="0">
                <a:solidFill>
                  <a:srgbClr val="201E1D"/>
                </a:solidFill>
                <a:latin typeface="Arial" pitchFamily="34" charset="0"/>
                <a:ea typeface="Arial" pitchFamily="34" charset="-122"/>
                <a:cs typeface="Arial" pitchFamily="34" charset="-120"/>
              </a:rPr>
              <a:t>−ig^μν / q²</a:t>
            </a:r>
            <a:endParaRPr lang="en-US" sz="2100" dirty="0"/>
          </a:p>
        </p:txBody>
      </p:sp>
      <p:sp>
        <p:nvSpPr>
          <p:cNvPr id="15" name="Shape 13"/>
          <p:cNvSpPr/>
          <p:nvPr/>
        </p:nvSpPr>
        <p:spPr>
          <a:xfrm>
            <a:off x="1257300" y="6214468"/>
            <a:ext cx="8273257" cy="9525"/>
          </a:xfrm>
          <a:prstGeom prst="rect">
            <a:avLst/>
          </a:prstGeom>
          <a:solidFill>
            <a:srgbClr val="261A1A">
              <a:alpha val="8000"/>
            </a:srgbClr>
          </a:solidFill>
          <a:ln/>
        </p:spPr>
      </p:sp>
      <p:sp>
        <p:nvSpPr>
          <p:cNvPr id="16" name="Text 14"/>
          <p:cNvSpPr/>
          <p:nvPr/>
        </p:nvSpPr>
        <p:spPr>
          <a:xfrm>
            <a:off x="1257300" y="5740500"/>
            <a:ext cx="8273804" cy="216793"/>
          </a:xfrm>
          <a:prstGeom prst="rect">
            <a:avLst/>
          </a:prstGeom>
          <a:noFill/>
          <a:ln/>
        </p:spPr>
        <p:txBody>
          <a:bodyPr wrap="square" lIns="25400" tIns="25400" rIns="25400" bIns="25400" rtlCol="0" anchor="ctr">
            <a:normAutofit/>
          </a:bodyPr>
          <a:lstStyle/>
          <a:p>
            <a:pPr marL="0" indent="0" algn="l">
              <a:lnSpc>
                <a:spcPct val="135625"/>
              </a:lnSpc>
              <a:buNone/>
            </a:pPr>
            <a:r>
              <a:rPr lang="en-US" sz="2100" dirty="0">
                <a:solidFill>
                  <a:srgbClr val="201E1D"/>
                </a:solidFill>
                <a:latin typeface="Arial" pitchFamily="34" charset="0"/>
                <a:ea typeface="Arial" pitchFamily="34" charset="-122"/>
                <a:cs typeface="Arial" pitchFamily="34" charset="-120"/>
              </a:rPr>
              <a:t>Internal electron propagator</a:t>
            </a:r>
            <a:endParaRPr lang="en-US" sz="2100" dirty="0"/>
          </a:p>
        </p:txBody>
      </p:sp>
      <p:sp>
        <p:nvSpPr>
          <p:cNvPr id="17" name="Shape 15"/>
          <p:cNvSpPr/>
          <p:nvPr/>
        </p:nvSpPr>
        <p:spPr>
          <a:xfrm>
            <a:off x="9530557" y="6214468"/>
            <a:ext cx="7500144" cy="9525"/>
          </a:xfrm>
          <a:prstGeom prst="rect">
            <a:avLst/>
          </a:prstGeom>
          <a:solidFill>
            <a:srgbClr val="261A1A">
              <a:alpha val="8000"/>
            </a:srgbClr>
          </a:solidFill>
          <a:ln/>
        </p:spPr>
      </p:sp>
      <p:sp>
        <p:nvSpPr>
          <p:cNvPr id="18" name="Text 16"/>
          <p:cNvSpPr/>
          <p:nvPr/>
        </p:nvSpPr>
        <p:spPr>
          <a:xfrm>
            <a:off x="9778207" y="5740500"/>
            <a:ext cx="7477498" cy="216793"/>
          </a:xfrm>
          <a:prstGeom prst="rect">
            <a:avLst/>
          </a:prstGeom>
          <a:noFill/>
          <a:ln/>
        </p:spPr>
        <p:txBody>
          <a:bodyPr wrap="square" lIns="25400" tIns="25400" rIns="25400" bIns="25400" rtlCol="0" anchor="ctr">
            <a:normAutofit/>
          </a:bodyPr>
          <a:lstStyle/>
          <a:p>
            <a:pPr marL="0" indent="0" algn="l">
              <a:lnSpc>
                <a:spcPct val="135625"/>
              </a:lnSpc>
              <a:buNone/>
            </a:pPr>
            <a:r>
              <a:rPr lang="en-US" sz="2100" dirty="0">
                <a:solidFill>
                  <a:srgbClr val="201E1D"/>
                </a:solidFill>
                <a:latin typeface="Arial" pitchFamily="34" charset="0"/>
                <a:ea typeface="Arial" pitchFamily="34" charset="-122"/>
                <a:cs typeface="Arial" pitchFamily="34" charset="-120"/>
              </a:rPr>
              <a:t>i(p̸ + m) / (p² − m² + iε)</a:t>
            </a:r>
            <a:endParaRPr lang="en-US" sz="2100" dirty="0"/>
          </a:p>
        </p:txBody>
      </p:sp>
      <p:sp>
        <p:nvSpPr>
          <p:cNvPr id="19" name="Shape 17"/>
          <p:cNvSpPr/>
          <p:nvPr/>
        </p:nvSpPr>
        <p:spPr>
          <a:xfrm>
            <a:off x="1257300" y="6990060"/>
            <a:ext cx="8273257" cy="9525"/>
          </a:xfrm>
          <a:prstGeom prst="rect">
            <a:avLst/>
          </a:prstGeom>
          <a:solidFill>
            <a:srgbClr val="261A1A">
              <a:alpha val="8000"/>
            </a:srgbClr>
          </a:solidFill>
          <a:ln/>
        </p:spPr>
      </p:sp>
      <p:sp>
        <p:nvSpPr>
          <p:cNvPr id="20" name="Text 18"/>
          <p:cNvSpPr/>
          <p:nvPr/>
        </p:nvSpPr>
        <p:spPr>
          <a:xfrm>
            <a:off x="1257300" y="6516092"/>
            <a:ext cx="8273804" cy="216793"/>
          </a:xfrm>
          <a:prstGeom prst="rect">
            <a:avLst/>
          </a:prstGeom>
          <a:noFill/>
          <a:ln/>
        </p:spPr>
        <p:txBody>
          <a:bodyPr wrap="square" lIns="25400" tIns="25400" rIns="25400" bIns="25400" rtlCol="0" anchor="ctr">
            <a:normAutofit/>
          </a:bodyPr>
          <a:lstStyle/>
          <a:p>
            <a:pPr marL="0" indent="0" algn="l">
              <a:lnSpc>
                <a:spcPct val="135625"/>
              </a:lnSpc>
              <a:buNone/>
            </a:pPr>
            <a:r>
              <a:rPr lang="en-US" sz="2100" dirty="0">
                <a:solidFill>
                  <a:srgbClr val="201E1D"/>
                </a:solidFill>
                <a:latin typeface="Arial" pitchFamily="34" charset="0"/>
                <a:ea typeface="Arial" pitchFamily="34" charset="-122"/>
                <a:cs typeface="Arial" pitchFamily="34" charset="-120"/>
              </a:rPr>
              <a:t>External electron line</a:t>
            </a:r>
            <a:endParaRPr lang="en-US" sz="2100" dirty="0"/>
          </a:p>
        </p:txBody>
      </p:sp>
      <p:sp>
        <p:nvSpPr>
          <p:cNvPr id="21" name="Shape 19"/>
          <p:cNvSpPr/>
          <p:nvPr/>
        </p:nvSpPr>
        <p:spPr>
          <a:xfrm>
            <a:off x="9530557" y="6990060"/>
            <a:ext cx="7500144" cy="9525"/>
          </a:xfrm>
          <a:prstGeom prst="rect">
            <a:avLst/>
          </a:prstGeom>
          <a:solidFill>
            <a:srgbClr val="261A1A">
              <a:alpha val="8000"/>
            </a:srgbClr>
          </a:solidFill>
          <a:ln/>
        </p:spPr>
      </p:sp>
      <p:sp>
        <p:nvSpPr>
          <p:cNvPr id="22" name="Text 20"/>
          <p:cNvSpPr/>
          <p:nvPr/>
        </p:nvSpPr>
        <p:spPr>
          <a:xfrm>
            <a:off x="9778207" y="6516092"/>
            <a:ext cx="7477498" cy="216793"/>
          </a:xfrm>
          <a:prstGeom prst="rect">
            <a:avLst/>
          </a:prstGeom>
          <a:noFill/>
          <a:ln/>
        </p:spPr>
        <p:txBody>
          <a:bodyPr wrap="square" lIns="25400" tIns="25400" rIns="25400" bIns="25400" rtlCol="0" anchor="ctr">
            <a:normAutofit/>
          </a:bodyPr>
          <a:lstStyle/>
          <a:p>
            <a:pPr marL="0" indent="0" algn="l">
              <a:lnSpc>
                <a:spcPct val="135625"/>
              </a:lnSpc>
              <a:buNone/>
            </a:pPr>
            <a:r>
              <a:rPr lang="en-US" sz="2100" dirty="0">
                <a:solidFill>
                  <a:srgbClr val="201E1D"/>
                </a:solidFill>
                <a:latin typeface="Arial" pitchFamily="34" charset="0"/>
                <a:ea typeface="Arial" pitchFamily="34" charset="-122"/>
                <a:cs typeface="Arial" pitchFamily="34" charset="-120"/>
              </a:rPr>
              <a:t>spinor u(p) or ū(p)</a:t>
            </a:r>
            <a:endParaRPr lang="en-US" sz="2100" dirty="0"/>
          </a:p>
        </p:txBody>
      </p:sp>
      <p:sp>
        <p:nvSpPr>
          <p:cNvPr id="23" name="Shape 21"/>
          <p:cNvSpPr/>
          <p:nvPr/>
        </p:nvSpPr>
        <p:spPr>
          <a:xfrm>
            <a:off x="1257300" y="7765653"/>
            <a:ext cx="8273257" cy="9525"/>
          </a:xfrm>
          <a:prstGeom prst="rect">
            <a:avLst/>
          </a:prstGeom>
          <a:solidFill>
            <a:srgbClr val="261A1A">
              <a:alpha val="8000"/>
            </a:srgbClr>
          </a:solidFill>
          <a:ln/>
        </p:spPr>
      </p:sp>
      <p:sp>
        <p:nvSpPr>
          <p:cNvPr id="24" name="Text 22"/>
          <p:cNvSpPr/>
          <p:nvPr/>
        </p:nvSpPr>
        <p:spPr>
          <a:xfrm>
            <a:off x="1257300" y="7291685"/>
            <a:ext cx="8273804" cy="216793"/>
          </a:xfrm>
          <a:prstGeom prst="rect">
            <a:avLst/>
          </a:prstGeom>
          <a:noFill/>
          <a:ln/>
        </p:spPr>
        <p:txBody>
          <a:bodyPr wrap="square" lIns="25400" tIns="25400" rIns="25400" bIns="25400" rtlCol="0" anchor="ctr">
            <a:normAutofit/>
          </a:bodyPr>
          <a:lstStyle/>
          <a:p>
            <a:pPr marL="0" indent="0" algn="l">
              <a:lnSpc>
                <a:spcPct val="135625"/>
              </a:lnSpc>
              <a:buNone/>
            </a:pPr>
            <a:r>
              <a:rPr lang="en-US" sz="2100" dirty="0">
                <a:solidFill>
                  <a:srgbClr val="201E1D"/>
                </a:solidFill>
                <a:latin typeface="Arial" pitchFamily="34" charset="0"/>
                <a:ea typeface="Arial" pitchFamily="34" charset="-122"/>
                <a:cs typeface="Arial" pitchFamily="34" charset="-120"/>
              </a:rPr>
              <a:t>External photon line</a:t>
            </a:r>
            <a:endParaRPr lang="en-US" sz="2100" dirty="0"/>
          </a:p>
        </p:txBody>
      </p:sp>
      <p:sp>
        <p:nvSpPr>
          <p:cNvPr id="25" name="Shape 23"/>
          <p:cNvSpPr/>
          <p:nvPr/>
        </p:nvSpPr>
        <p:spPr>
          <a:xfrm>
            <a:off x="9530557" y="7765653"/>
            <a:ext cx="7500144" cy="9525"/>
          </a:xfrm>
          <a:prstGeom prst="rect">
            <a:avLst/>
          </a:prstGeom>
          <a:solidFill>
            <a:srgbClr val="261A1A">
              <a:alpha val="8000"/>
            </a:srgbClr>
          </a:solidFill>
          <a:ln/>
        </p:spPr>
      </p:sp>
      <p:sp>
        <p:nvSpPr>
          <p:cNvPr id="26" name="Text 24"/>
          <p:cNvSpPr/>
          <p:nvPr/>
        </p:nvSpPr>
        <p:spPr>
          <a:xfrm>
            <a:off x="9778207" y="7291685"/>
            <a:ext cx="7477498" cy="216793"/>
          </a:xfrm>
          <a:prstGeom prst="rect">
            <a:avLst/>
          </a:prstGeom>
          <a:noFill/>
          <a:ln/>
        </p:spPr>
        <p:txBody>
          <a:bodyPr wrap="square" lIns="25400" tIns="25400" rIns="25400" bIns="25400" rtlCol="0" anchor="ctr">
            <a:normAutofit/>
          </a:bodyPr>
          <a:lstStyle/>
          <a:p>
            <a:pPr marL="0" indent="0" algn="l">
              <a:lnSpc>
                <a:spcPct val="135625"/>
              </a:lnSpc>
              <a:buNone/>
            </a:pPr>
            <a:r>
              <a:rPr lang="en-US" sz="2100" dirty="0">
                <a:solidFill>
                  <a:srgbClr val="201E1D"/>
                </a:solidFill>
                <a:latin typeface="Arial" pitchFamily="34" charset="0"/>
                <a:ea typeface="Arial" pitchFamily="34" charset="-122"/>
                <a:cs typeface="Arial" pitchFamily="34" charset="-120"/>
              </a:rPr>
              <a:t>polarization vector ε^μ(k)</a:t>
            </a:r>
            <a:endParaRPr lang="en-US" sz="2100" dirty="0"/>
          </a:p>
        </p:txBody>
      </p:sp>
      <p:sp>
        <p:nvSpPr>
          <p:cNvPr id="27" name="Text 25"/>
          <p:cNvSpPr/>
          <p:nvPr/>
        </p:nvSpPr>
        <p:spPr>
          <a:xfrm>
            <a:off x="1257300" y="8282385"/>
            <a:ext cx="11936720" cy="769144"/>
          </a:xfrm>
          <a:prstGeom prst="rect">
            <a:avLst/>
          </a:prstGeom>
          <a:noFill/>
          <a:ln/>
        </p:spPr>
        <p:txBody>
          <a:bodyPr wrap="square" lIns="25400" tIns="25400" rIns="25400" bIns="25400" rtlCol="0" anchor="t">
            <a:noAutofit/>
          </a:bodyPr>
          <a:lstStyle/>
          <a:p>
            <a:pPr algn="just">
              <a:lnSpc>
                <a:spcPct val="209302"/>
              </a:lnSpc>
            </a:pPr>
            <a:r>
              <a:rPr lang="en-US" sz="2000" dirty="0">
                <a:solidFill>
                  <a:srgbClr val="211D1D">
                    <a:alpha val="55000"/>
                  </a:srgbClr>
                </a:solidFill>
                <a:latin typeface="Arial"/>
                <a:ea typeface="+mn-lt"/>
                <a:cs typeface="Arial"/>
              </a:rPr>
              <a:t>From that </a:t>
            </a:r>
            <a:r>
              <a:rPr lang="en-US" sz="2000" dirty="0" err="1">
                <a:solidFill>
                  <a:srgbClr val="211D1D">
                    <a:alpha val="55000"/>
                  </a:srgbClr>
                </a:solidFill>
                <a:latin typeface="Arial"/>
                <a:ea typeface="+mn-lt"/>
                <a:cs typeface="Arial"/>
              </a:rPr>
              <a:t>Lagrangian</a:t>
            </a:r>
            <a:r>
              <a:rPr lang="en-US" sz="2000" dirty="0">
                <a:solidFill>
                  <a:srgbClr val="211D1D">
                    <a:alpha val="55000"/>
                  </a:srgbClr>
                </a:solidFill>
                <a:latin typeface="Arial"/>
                <a:ea typeface="+mn-lt"/>
                <a:cs typeface="Arial"/>
              </a:rPr>
              <a:t>, quantization gives us a small set of computation rules that let us translate any diagram directly into a mathematical expression. These rules come from expanding the S-matrix — the operator that connects an initial state to a final state .</a:t>
            </a:r>
            <a:endParaRPr lang="en-US" sz="2000">
              <a:latin typeface="Arial"/>
              <a:ea typeface="+mn-lt"/>
              <a:cs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3F2F2"/>
        </a:solidFill>
        <a:effectLst/>
      </p:bgPr>
    </p:bg>
    <p:spTree>
      <p:nvGrpSpPr>
        <p:cNvPr id="1" name=""/>
        <p:cNvGrpSpPr/>
        <p:nvPr/>
      </p:nvGrpSpPr>
      <p:grpSpPr>
        <a:xfrm>
          <a:off x="0" y="0"/>
          <a:ext cx="0" cy="0"/>
          <a:chOff x="0" y="0"/>
          <a:chExt cx="0" cy="0"/>
        </a:xfrm>
      </p:grpSpPr>
      <p:sp>
        <p:nvSpPr>
          <p:cNvPr id="2" name="Text 0"/>
          <p:cNvSpPr/>
          <p:nvPr/>
        </p:nvSpPr>
        <p:spPr>
          <a:xfrm>
            <a:off x="1236663" y="1509415"/>
            <a:ext cx="17373442" cy="433784"/>
          </a:xfrm>
          <a:prstGeom prst="rect">
            <a:avLst/>
          </a:prstGeom>
          <a:noFill/>
          <a:ln/>
        </p:spPr>
        <p:txBody>
          <a:bodyPr wrap="square" lIns="25400" tIns="25400" rIns="25400" bIns="25400" rtlCol="0" anchor="t">
            <a:normAutofit/>
          </a:bodyPr>
          <a:lstStyle/>
          <a:p>
            <a:pPr marL="0" indent="0" algn="l">
              <a:lnSpc>
                <a:spcPct val="105140"/>
              </a:lnSpc>
              <a:buNone/>
            </a:pPr>
            <a:r>
              <a:rPr lang="en-US" sz="4650" b="1" kern="0" spc="-70" dirty="0">
                <a:solidFill>
                  <a:srgbClr val="201E1D"/>
                </a:solidFill>
                <a:latin typeface="Arial" pitchFamily="34" charset="0"/>
                <a:ea typeface="Arial" pitchFamily="34" charset="-122"/>
                <a:cs typeface="Arial" pitchFamily="34" charset="-120"/>
              </a:rPr>
              <a:t>Møller Scattering: Tree-Level Diagrams</a:t>
            </a:r>
            <a:endParaRPr lang="en-US" sz="4650" dirty="0"/>
          </a:p>
        </p:txBody>
      </p:sp>
      <p:sp>
        <p:nvSpPr>
          <p:cNvPr id="4" name="Text 1"/>
          <p:cNvSpPr/>
          <p:nvPr/>
        </p:nvSpPr>
        <p:spPr>
          <a:xfrm>
            <a:off x="1257300" y="7603431"/>
            <a:ext cx="11936720" cy="1340644"/>
          </a:xfrm>
          <a:prstGeom prst="rect">
            <a:avLst/>
          </a:prstGeom>
          <a:noFill/>
          <a:ln/>
        </p:spPr>
        <p:txBody>
          <a:bodyPr wrap="square" lIns="25400" tIns="25400" rIns="25400" bIns="25400" rtlCol="0" anchor="t">
            <a:noAutofit/>
          </a:bodyPr>
          <a:lstStyle/>
          <a:p>
            <a:pPr algn="just">
              <a:lnSpc>
                <a:spcPct val="209302"/>
              </a:lnSpc>
            </a:pPr>
            <a:r>
              <a:rPr lang="en-US" dirty="0">
                <a:solidFill>
                  <a:srgbClr val="211D1D">
                    <a:alpha val="55000"/>
                  </a:srgbClr>
                </a:solidFill>
                <a:latin typeface="Arial"/>
                <a:ea typeface="+mn-lt"/>
                <a:cs typeface="Arial"/>
              </a:rPr>
              <a:t>Because these two diagrams both end in the same final state, and the electrons are indistinguishable fermions, quantum mechanics requires that I subtract them, not just add them. The total amplitude is M = </a:t>
            </a:r>
            <a:r>
              <a:rPr lang="en-US" dirty="0" err="1">
                <a:solidFill>
                  <a:srgbClr val="211D1D">
                    <a:alpha val="55000"/>
                  </a:srgbClr>
                </a:solidFill>
                <a:latin typeface="Arial"/>
                <a:ea typeface="+mn-lt"/>
                <a:cs typeface="Arial"/>
              </a:rPr>
              <a:t>M_t</a:t>
            </a:r>
            <a:r>
              <a:rPr lang="en-US" dirty="0">
                <a:solidFill>
                  <a:srgbClr val="211D1D">
                    <a:alpha val="55000"/>
                  </a:srgbClr>
                </a:solidFill>
                <a:latin typeface="Arial"/>
                <a:ea typeface="+mn-lt"/>
                <a:cs typeface="Arial"/>
              </a:rPr>
              <a:t> - </a:t>
            </a:r>
            <a:r>
              <a:rPr lang="en-US" dirty="0" err="1">
                <a:solidFill>
                  <a:srgbClr val="211D1D">
                    <a:alpha val="55000"/>
                  </a:srgbClr>
                </a:solidFill>
                <a:latin typeface="Arial"/>
                <a:ea typeface="+mn-lt"/>
                <a:cs typeface="Arial"/>
              </a:rPr>
              <a:t>M_u</a:t>
            </a:r>
            <a:r>
              <a:rPr lang="en-US" dirty="0">
                <a:solidFill>
                  <a:srgbClr val="211D1D">
                    <a:alpha val="55000"/>
                  </a:srgbClr>
                </a:solidFill>
                <a:latin typeface="Arial"/>
                <a:ea typeface="+mn-lt"/>
                <a:cs typeface="Arial"/>
              </a:rPr>
              <a:t>. That minus sign is the mathematical fingerprint of Fermi-Dirac statistics — of the Pauli exclusion principle, essentially — for identical fermions.'</a:t>
            </a:r>
            <a:endParaRPr lang="en-US" dirty="0">
              <a:latin typeface="Arial"/>
              <a:cs typeface="Arial"/>
            </a:endParaRPr>
          </a:p>
        </p:txBody>
      </p:sp>
      <p:pic>
        <p:nvPicPr>
          <p:cNvPr id="6" name="Picture 5" descr="A diagram of a mathematical equation&#10;&#10;AI-generated content may be incorrect.">
            <a:extLst>
              <a:ext uri="{FF2B5EF4-FFF2-40B4-BE49-F238E27FC236}">
                <a16:creationId xmlns:a16="http://schemas.microsoft.com/office/drawing/2014/main" id="{35CF79C5-16B5-823E-47DC-B3B45C8C73B8}"/>
              </a:ext>
            </a:extLst>
          </p:cNvPr>
          <p:cNvPicPr>
            <a:picLocks noChangeAspect="1"/>
          </p:cNvPicPr>
          <p:nvPr/>
        </p:nvPicPr>
        <p:blipFill>
          <a:blip r:embed="rId3"/>
          <a:stretch>
            <a:fillRect/>
          </a:stretch>
        </p:blipFill>
        <p:spPr>
          <a:xfrm>
            <a:off x="1647351" y="3528216"/>
            <a:ext cx="5566682" cy="3182710"/>
          </a:xfrm>
          <a:prstGeom prst="rect">
            <a:avLst/>
          </a:prstGeom>
        </p:spPr>
      </p:pic>
      <p:pic>
        <p:nvPicPr>
          <p:cNvPr id="7" name="Picture 6" descr="A diagram of a mathematical equation&#10;&#10;AI-generated content may be incorrect.">
            <a:extLst>
              <a:ext uri="{FF2B5EF4-FFF2-40B4-BE49-F238E27FC236}">
                <a16:creationId xmlns:a16="http://schemas.microsoft.com/office/drawing/2014/main" id="{D100E144-CD68-62FA-836C-30075989E439}"/>
              </a:ext>
            </a:extLst>
          </p:cNvPr>
          <p:cNvPicPr>
            <a:picLocks noChangeAspect="1"/>
          </p:cNvPicPr>
          <p:nvPr/>
        </p:nvPicPr>
        <p:blipFill>
          <a:blip r:embed="rId4"/>
          <a:stretch>
            <a:fillRect/>
          </a:stretch>
        </p:blipFill>
        <p:spPr>
          <a:xfrm>
            <a:off x="9142165" y="3544546"/>
            <a:ext cx="5381625" cy="318135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Custom</PresentationFormat>
  <Paragraphs>0</Paragraphs>
  <Slides>31</Slides>
  <Notes>30</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Sofia University "St. Kliment Ohridski" Faculty of Physics  Tree Level Processes in Quantum Electrodynamics with a Dark Sector Extension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366</cp:revision>
  <dcterms:created xsi:type="dcterms:W3CDTF">2026-07-12T08:28:04Z</dcterms:created>
  <dcterms:modified xsi:type="dcterms:W3CDTF">2026-07-22T10:31:35Z</dcterms:modified>
</cp:coreProperties>
</file>