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894370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230046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en-US"/>
              <a:t>10/30/2013</a:t>
            </a:fld>
            <a:endParaRPr lang="en-US"/>
          </a:p>
        </p:txBody>
      </p:sp>
      <p:sp>
        <p:nvSpPr>
          <p:cNvPr id="877104939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117698850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98968435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666144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9217432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50079947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76478577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en-US"/>
              <a:t>1</a:t>
            </a:fld>
            <a:endParaRPr lang="en-US"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577D26F-709D-F62C-07FF-06A31CCCABC9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246027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2401991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2656958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B1591B7-4780-BC2E-7B88-2A8002C741F0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76580E3-D5AD-CE2D-71CE-A17C3022D937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715296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1009451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1760267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D724DA0-2B58-0CFD-3BD7-0373BEA6C070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543596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580616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8074680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494AD73-4181-F9E1-5BAE-5F1A9ACBA290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EF3D3E5-B18A-E93A-6C74-1E2A6EBD09D0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846501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3374948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8663229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64C310-5FF6-FB7A-C32D-32E3EBCE76E5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9C76F8B-E032-2BFF-0BBD-9C65BDF5BB4A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188401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2597961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3232544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D65D8F9-501A-D74F-215B-4A2F2036715E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375306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1627756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03324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D4F7722-A6D9-13D6-26E0-68DD428FEE76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186360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9406610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3031110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37952F-4596-E518-A10B-A5E4E4585A2E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9903360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91124134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55207916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118634878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56817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656430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76333079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9728757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69728097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251074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2044828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82350428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5870221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40132327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1075424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259841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360894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11295072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22487786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6500154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8081060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429129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66421782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92936249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05642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055109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129677120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31156389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57407176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1579952112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170926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2486206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821794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11075472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81768594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766553661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312919141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198298239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767356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76619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15442914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156689387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682474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506543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115803727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0664037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365427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80269888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406368829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75727152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22267726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2870873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2234923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08754419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153184706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66376002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803403962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757985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399388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3166289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72856982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n-US"/>
              <a:t>30.10.2013</a:t>
            </a:fld>
            <a:endParaRPr lang="en-US"/>
          </a:p>
        </p:txBody>
      </p:sp>
      <p:sp>
        <p:nvSpPr>
          <p:cNvPr id="55057543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953125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503009" name="Title 1"/>
          <p:cNvSpPr>
            <a:spLocks noGrp="1"/>
          </p:cNvSpPr>
          <p:nvPr>
            <p:ph type="ctrTitle"/>
          </p:nvPr>
        </p:nvSpPr>
        <p:spPr bwMode="auto">
          <a:xfrm>
            <a:off x="1523999" y="1983276"/>
            <a:ext cx="9144000" cy="2387599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bg-BG" b="1">
                <a:solidFill>
                  <a:schemeClr val="accent1">
                    <a:lumMod val="50000"/>
                  </a:schemeClr>
                </a:solidFill>
              </a:rPr>
              <a:t>Симулации на неутрин</a:t>
            </a:r>
            <a:r>
              <a:rPr lang="bg-BG" b="1">
                <a:solidFill>
                  <a:schemeClr val="accent1">
                    <a:lumMod val="50000"/>
                  </a:schemeClr>
                </a:solidFill>
              </a:rPr>
              <a:t>ни взаимодействия </a:t>
            </a:r>
            <a:r>
              <a:rPr lang="bg-BG" b="1">
                <a:solidFill>
                  <a:schemeClr val="accent1">
                    <a:lumMod val="50000"/>
                  </a:schemeClr>
                </a:solidFill>
              </a:rPr>
              <a:t>в експеримента </a:t>
            </a:r>
            <a:r>
              <a:rPr lang="en-US" b="1" i="1">
                <a:solidFill>
                  <a:schemeClr val="accent1">
                    <a:lumMod val="50000"/>
                  </a:schemeClr>
                </a:solidFill>
              </a:rPr>
              <a:t>SHiP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1833462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5268912"/>
            <a:ext cx="9144000" cy="1655761"/>
          </a:xfrm>
        </p:spPr>
        <p:txBody>
          <a:bodyPr/>
          <a:lstStyle/>
          <a:p>
            <a:pPr>
              <a:defRPr/>
            </a:pPr>
            <a:r>
              <a:rPr lang="bg-BG">
                <a:solidFill>
                  <a:schemeClr val="bg1">
                    <a:lumMod val="65000"/>
                  </a:schemeClr>
                </a:solidFill>
              </a:rPr>
              <a:t>Георги Златинов</a:t>
            </a:r>
            <a:endParaRPr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355416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67999" y="-2319"/>
            <a:ext cx="1390649" cy="1857375"/>
          </a:xfrm>
          <a:prstGeom prst="rect">
            <a:avLst/>
          </a:prstGeom>
        </p:spPr>
      </p:pic>
      <p:pic>
        <p:nvPicPr>
          <p:cNvPr id="109737235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0" y="0"/>
            <a:ext cx="1855055" cy="1855055"/>
          </a:xfrm>
          <a:prstGeom prst="rect">
            <a:avLst/>
          </a:prstGeom>
        </p:spPr>
      </p:pic>
      <p:sp>
        <p:nvSpPr>
          <p:cNvPr id="157274947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E318A32-6EE0-E6FA-F4FA-FA216C093597}" type="slidenum">
              <a:rPr lang="en-US"/>
              <a:t/>
            </a:fld>
            <a:endParaRPr/>
          </a:p>
        </p:txBody>
      </p:sp>
      <p:sp>
        <p:nvSpPr>
          <p:cNvPr id="33408467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D25BC11-BE6A-D1AF-1132-D632DDD507EA}" type="datetime1">
              <a:rPr lang="en-US"/>
              <a:t>6/19/2025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3254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 b="1">
                <a:solidFill>
                  <a:schemeClr val="accent1">
                    <a:lumMod val="50000"/>
                  </a:schemeClr>
                </a:solidFill>
              </a:rPr>
              <a:t>Работа по софтуера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19693197" name="Content Placeholder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 marL="0" indent="0">
              <a:buFont typeface="Arial"/>
              <a:buNone/>
              <a:defRPr/>
            </a:pPr>
            <a:r>
              <a:rPr lang="bg-BG"/>
              <a:t>Добавени опции за задаване на </a:t>
            </a:r>
            <a:r>
              <a:rPr lang="bg-BG" b="1">
                <a:solidFill>
                  <a:schemeClr val="accent1">
                    <a:lumMod val="75000"/>
                  </a:schemeClr>
                </a:solidFill>
              </a:rPr>
              <a:t>координати на взаимодействията</a:t>
            </a:r>
            <a:r>
              <a:rPr lang="bg-BG"/>
              <a:t> при </a:t>
            </a:r>
            <a:r>
              <a:rPr lang="bg-BG"/>
              <a:t>генериране на дълбоко нееластични взаимодействия на мюони с </a:t>
            </a:r>
            <a:r>
              <a:rPr lang="en-US" b="1" i="1">
                <a:solidFill>
                  <a:schemeClr val="accent1">
                    <a:lumMod val="75000"/>
                  </a:schemeClr>
                </a:solidFill>
              </a:rPr>
              <a:t>Pythia6</a:t>
            </a:r>
            <a:r>
              <a:rPr lang="bg-BG"/>
              <a:t>.</a:t>
            </a:r>
            <a:endParaRPr lang="bg-BG"/>
          </a:p>
          <a:p>
            <a:pPr marL="0" indent="0">
              <a:buFont typeface="Arial"/>
              <a:buNone/>
              <a:defRPr/>
            </a:pPr>
            <a:r>
              <a:rPr lang="bg-BG" b="1">
                <a:solidFill>
                  <a:schemeClr val="accent1">
                    <a:lumMod val="75000"/>
                  </a:schemeClr>
                </a:solidFill>
              </a:rPr>
              <a:t>Метод:</a:t>
            </a:r>
            <a:endParaRPr b="1">
              <a:solidFill>
                <a:schemeClr val="accent1">
                  <a:lumMod val="75000"/>
                </a:schemeClr>
              </a:solidFill>
            </a:endParaRPr>
          </a:p>
          <a:p>
            <a:pPr marL="360979" indent="-360979">
              <a:buFont typeface="Arial"/>
              <a:buAutoNum type="arabicPeriod"/>
              <a:defRPr/>
            </a:pPr>
            <a:r>
              <a:rPr lang="bg-BG"/>
              <a:t>При задаване на желания обем, в който мюоните да взаимодействат, в генератора се прави проверка дали траекторията на преминаващия мюон го пресича – тези, които не пресичат обема се отхвърлят</a:t>
            </a:r>
            <a:endParaRPr lang="bg-BG"/>
          </a:p>
          <a:p>
            <a:pPr marL="360979" indent="-360979">
              <a:buFont typeface="Arial"/>
              <a:buAutoNum type="arabicPeriod"/>
              <a:defRPr/>
            </a:pPr>
            <a:r>
              <a:rPr lang="bg-BG"/>
              <a:t>Проверява се дали има реализирано дълбоко нееластично </a:t>
            </a:r>
            <a:r>
              <a:rPr lang="bg-BG"/>
              <a:t>взаимодействие зададения обем, и ако да – резултатът се запазва </a:t>
            </a:r>
            <a:endParaRPr lang="bg-BG"/>
          </a:p>
        </p:txBody>
      </p:sp>
      <p:sp>
        <p:nvSpPr>
          <p:cNvPr id="47807467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31C14F-2235-2564-BCCC-D9C26635DC8F}" type="slidenum">
              <a:rPr lang="en-US"/>
              <a:t/>
            </a:fld>
            <a:endParaRPr/>
          </a:p>
        </p:txBody>
      </p:sp>
      <p:sp>
        <p:nvSpPr>
          <p:cNvPr id="148501841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E123F8-AAAA-2B21-7D2C-1AC2E4C810E4}" type="datetime1">
              <a:rPr lang="en-US"/>
              <a:t>6/19/2025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39795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 b="1">
                <a:solidFill>
                  <a:schemeClr val="accent1">
                    <a:lumMod val="50000"/>
                  </a:schemeClr>
                </a:solidFill>
              </a:rPr>
              <a:t>Работа по софтуера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638128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bg-BG" b="1">
                <a:solidFill>
                  <a:srgbClr val="FF0000"/>
                </a:solidFill>
              </a:rPr>
              <a:t>Проблем:</a:t>
            </a:r>
            <a:endParaRPr b="0">
              <a:solidFill>
                <a:schemeClr val="tx1"/>
              </a:solidFill>
            </a:endParaRPr>
          </a:p>
          <a:p>
            <a:pPr>
              <a:defRPr/>
            </a:pPr>
            <a:r>
              <a:rPr lang="bg-BG"/>
              <a:t>Хвърляме зарове и се надяваме взаимодействието да се случи където искаме</a:t>
            </a:r>
            <a:endParaRPr lang="bg-BG"/>
          </a:p>
          <a:p>
            <a:pPr>
              <a:defRPr/>
            </a:pPr>
            <a:r>
              <a:rPr lang="bg-BG"/>
              <a:t>Твърде много отхвърлени събития, твърде малко крайни резултати, особено при малки зададени обеми</a:t>
            </a:r>
            <a:endParaRPr lang="bg-BG"/>
          </a:p>
          <a:p>
            <a:pPr marL="0" indent="0">
              <a:buFont typeface="Arial"/>
              <a:buNone/>
              <a:defRPr/>
            </a:pPr>
            <a:r>
              <a:rPr lang="bg-BG" b="1">
                <a:solidFill>
                  <a:schemeClr val="accent1">
                    <a:lumMod val="75000"/>
                  </a:schemeClr>
                </a:solidFill>
              </a:rPr>
              <a:t>Следващата стъпка</a:t>
            </a:r>
            <a:r>
              <a:rPr lang="bg-BG"/>
              <a:t> е да се намери решение:</a:t>
            </a:r>
            <a:endParaRPr lang="bg-BG"/>
          </a:p>
          <a:p>
            <a:pPr>
              <a:defRPr/>
            </a:pPr>
            <a:r>
              <a:rPr lang="bg-BG"/>
              <a:t>Създаване на метод, който </a:t>
            </a:r>
            <a:r>
              <a:rPr lang="bg-BG" b="1" i="1">
                <a:solidFill>
                  <a:schemeClr val="accent1">
                    <a:lumMod val="75000"/>
                  </a:schemeClr>
                </a:solidFill>
              </a:rPr>
              <a:t>не отхвърля </a:t>
            </a:r>
            <a:r>
              <a:rPr lang="bg-BG" b="0" i="0">
                <a:solidFill>
                  <a:schemeClr val="tx1"/>
                </a:solidFill>
              </a:rPr>
              <a:t>частиците, а </a:t>
            </a:r>
            <a:r>
              <a:rPr lang="bg-BG" b="1" i="1">
                <a:solidFill>
                  <a:schemeClr val="accent1">
                    <a:lumMod val="75000"/>
                  </a:schemeClr>
                </a:solidFill>
              </a:rPr>
              <a:t>повтаря </a:t>
            </a:r>
            <a:r>
              <a:rPr lang="bg-BG" b="0" i="0">
                <a:solidFill>
                  <a:schemeClr val="tx1"/>
                </a:solidFill>
              </a:rPr>
              <a:t>преминаването на частицата през детектора. </a:t>
            </a:r>
            <a:endParaRPr b="0" i="0">
              <a:solidFill>
                <a:schemeClr val="tx1"/>
              </a:solidFill>
            </a:endParaRPr>
          </a:p>
        </p:txBody>
      </p:sp>
      <p:sp>
        <p:nvSpPr>
          <p:cNvPr id="28940815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541416A-B1E4-A22A-A8A6-6D5F130FB512}" type="slidenum">
              <a:rPr lang="en-US"/>
              <a:t/>
            </a:fld>
            <a:endParaRPr/>
          </a:p>
        </p:txBody>
      </p:sp>
      <p:sp>
        <p:nvSpPr>
          <p:cNvPr id="175721873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E20FF3-3D0E-BD5A-8CE5-8CD760D0E70A}" type="datetime1">
              <a:rPr lang="en-US"/>
              <a:t>6/19/2025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9033399" name="Title 1"/>
          <p:cNvSpPr>
            <a:spLocks noGrp="1"/>
          </p:cNvSpPr>
          <p:nvPr>
            <p:ph type="title"/>
          </p:nvPr>
        </p:nvSpPr>
        <p:spPr bwMode="auto">
          <a:xfrm>
            <a:off x="838199" y="3021134"/>
            <a:ext cx="10515600" cy="1325562"/>
          </a:xfrm>
        </p:spPr>
        <p:txBody>
          <a:bodyPr/>
          <a:lstStyle/>
          <a:p>
            <a:pPr algn="ctr">
              <a:defRPr/>
            </a:pPr>
            <a:r>
              <a:rPr lang="bg-BG" b="1">
                <a:solidFill>
                  <a:schemeClr val="accent1">
                    <a:lumMod val="50000"/>
                  </a:schemeClr>
                </a:solidFill>
              </a:rPr>
              <a:t>Благодаря за вниманието!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045458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A1F1871-E0BC-A4D3-0A71-52D4FD908C4E}" type="slidenum">
              <a:rPr lang="en-US"/>
              <a:t/>
            </a:fld>
            <a:endParaRPr/>
          </a:p>
        </p:txBody>
      </p:sp>
      <p:sp>
        <p:nvSpPr>
          <p:cNvPr id="817901131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0ADBC73-C4CF-023D-3331-4DD4AA1E5A11}" type="datetime1">
              <a:rPr lang="en-US"/>
              <a:t>6/19/2025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382507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 b="1">
                <a:solidFill>
                  <a:schemeClr val="accent1">
                    <a:lumMod val="50000"/>
                  </a:schemeClr>
                </a:solidFill>
              </a:rPr>
              <a:t>Експериментът </a:t>
            </a:r>
            <a:r>
              <a:rPr lang="en-US" b="1" i="1">
                <a:solidFill>
                  <a:schemeClr val="accent1">
                    <a:lumMod val="50000"/>
                  </a:schemeClr>
                </a:solidFill>
              </a:rPr>
              <a:t>SHiP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2943718" name=""/>
          <p:cNvSpPr txBox="1"/>
          <p:nvPr/>
        </p:nvSpPr>
        <p:spPr bwMode="auto">
          <a:xfrm flipH="0" flipV="0">
            <a:off x="6412932" y="1740143"/>
            <a:ext cx="5480834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pic>
        <p:nvPicPr>
          <p:cNvPr id="121570403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55425" y="2622295"/>
            <a:ext cx="8816496" cy="3532318"/>
          </a:xfrm>
          <a:prstGeom prst="rect">
            <a:avLst/>
          </a:prstGeom>
        </p:spPr>
      </p:pic>
      <p:pic>
        <p:nvPicPr>
          <p:cNvPr id="170674989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9856586" y="1288378"/>
            <a:ext cx="2037180" cy="1848675"/>
          </a:xfrm>
          <a:prstGeom prst="rect">
            <a:avLst/>
          </a:prstGeom>
        </p:spPr>
      </p:pic>
      <p:pic>
        <p:nvPicPr>
          <p:cNvPr id="359640177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6907499" y="1213952"/>
            <a:ext cx="2949086" cy="1923101"/>
          </a:xfrm>
          <a:prstGeom prst="rect">
            <a:avLst/>
          </a:prstGeom>
        </p:spPr>
      </p:pic>
      <p:sp>
        <p:nvSpPr>
          <p:cNvPr id="3933412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AD88BA-4AE3-6CB3-C737-65F95B13C855}" type="slidenum">
              <a:rPr lang="en-US"/>
              <a:t/>
            </a:fld>
            <a:endParaRPr/>
          </a:p>
        </p:txBody>
      </p:sp>
      <p:sp>
        <p:nvSpPr>
          <p:cNvPr id="187980816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517996B-9851-2EC7-F510-8AB49CDCA0D5}" type="datetime1">
              <a:rPr lang="en-US"/>
              <a:t>6/19/2025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407617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 b="1">
                <a:solidFill>
                  <a:schemeClr val="accent1">
                    <a:lumMod val="50000"/>
                  </a:schemeClr>
                </a:solidFill>
              </a:rPr>
              <a:t>Експериментът </a:t>
            </a:r>
            <a:r>
              <a:rPr lang="en-US" b="1" i="1">
                <a:solidFill>
                  <a:schemeClr val="accent1">
                    <a:lumMod val="50000"/>
                  </a:schemeClr>
                </a:solidFill>
              </a:rPr>
              <a:t>SHiP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80680230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838199" y="1690687"/>
            <a:ext cx="5257799" cy="272927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 marL="0" indent="0">
              <a:buFont typeface="Arial"/>
              <a:buNone/>
              <a:defRPr/>
            </a:pPr>
            <a:r>
              <a:rPr lang="bg-BG" b="1">
                <a:solidFill>
                  <a:schemeClr val="accent1">
                    <a:lumMod val="50000"/>
                  </a:schemeClr>
                </a:solidFill>
              </a:rPr>
              <a:t>Цели на колаборацията:</a:t>
            </a:r>
            <a:endParaRPr lang="bg-BG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bg-BG" b="0">
                <a:solidFill>
                  <a:schemeClr val="accent1">
                    <a:lumMod val="75000"/>
                  </a:schemeClr>
                </a:solidFill>
              </a:rPr>
              <a:t>Търсене на частици от </a:t>
            </a:r>
            <a:r>
              <a:rPr lang="bg-BG" b="0" i="1">
                <a:solidFill>
                  <a:schemeClr val="accent1">
                    <a:lumMod val="75000"/>
                  </a:schemeClr>
                </a:solidFill>
              </a:rPr>
              <a:t>Скрития сектор:</a:t>
            </a:r>
            <a:endParaRPr lang="bg-BG" b="0" i="1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b="0" i="1">
                <a:solidFill>
                  <a:schemeClr val="accent1">
                    <a:lumMod val="75000"/>
                  </a:schemeClr>
                </a:solidFill>
              </a:rPr>
              <a:t>FIPs, HNL, </a:t>
            </a:r>
            <a:r>
              <a:rPr lang="bg-BG" b="0" i="1">
                <a:solidFill>
                  <a:schemeClr val="accent1">
                    <a:lumMod val="75000"/>
                  </a:schemeClr>
                </a:solidFill>
              </a:rPr>
              <a:t>тъмни фотони и др.</a:t>
            </a:r>
            <a:r>
              <a:rPr lang="bg-BG" b="0" i="0">
                <a:solidFill>
                  <a:schemeClr val="tx1"/>
                </a:solidFill>
              </a:rPr>
              <a:t> с маси под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>
                          <a:latin typeface="Cambria Math"/>
                          <a:ea typeface="Cambria Math"/>
                          <a:cs typeface="Cambria Math"/>
                        </a:rPr>
                        <m:t>O</m:t>
                      </m:r>
                      <m:d>
                        <m:dPr>
                          <m:begChr m:val="("/>
                          <m:endChr m:val=")"/>
                          <m:ctrlPr>
                            <a:rPr sz="24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sz="24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10</m:t>
                          </m:r>
                        </m:e>
                      </m:d>
                      <m:sSup>
                        <m:sSupPr>
                          <m:ctrlPr>
                            <a:rPr sz="24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24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GeV/c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sz="24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</mc:Choice>
              <mc:Fallback/>
            </mc:AlternateContent>
            <a:r>
              <a:rPr lang="en-US" b="0" i="0">
                <a:solidFill>
                  <a:schemeClr val="tx1"/>
                </a:solidFill>
              </a:rPr>
              <a:t>, </a:t>
            </a:r>
            <a:r>
              <a:rPr lang="bg-BG" b="0" i="0">
                <a:solidFill>
                  <a:schemeClr val="tx1"/>
                </a:solidFill>
              </a:rPr>
              <a:t>получени от разпади на адрони</a:t>
            </a:r>
            <a:endParaRPr lang="bg-BG" b="0" i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b="1" i="1">
                <a:solidFill>
                  <a:schemeClr val="accent1">
                    <a:lumMod val="75000"/>
                  </a:schemeClr>
                </a:solidFill>
              </a:rPr>
              <a:t>HSDS</a:t>
            </a:r>
            <a:r>
              <a:rPr lang="bg-BG" b="0" i="1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b="0" i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b="0" i="1">
                <a:solidFill>
                  <a:schemeClr val="accent1">
                    <a:lumMod val="75000"/>
                  </a:schemeClr>
                </a:solidFill>
              </a:rPr>
              <a:t>разпаден обем, </a:t>
            </a:r>
            <a:r>
              <a:rPr lang="en-US" b="0" i="1">
                <a:solidFill>
                  <a:schemeClr val="accent1">
                    <a:lumMod val="75000"/>
                  </a:schemeClr>
                </a:solidFill>
              </a:rPr>
              <a:t>ECAL, HCAL</a:t>
            </a:r>
            <a:r>
              <a:rPr lang="bg-BG" b="0" i="1">
                <a:solidFill>
                  <a:schemeClr val="accent1">
                    <a:lumMod val="75000"/>
                  </a:schemeClr>
                </a:solidFill>
              </a:rPr>
              <a:t>, тракер</a:t>
            </a:r>
            <a:endParaRPr b="1" i="0">
              <a:solidFill>
                <a:schemeClr val="tx1"/>
              </a:solidFill>
            </a:endParaRPr>
          </a:p>
        </p:txBody>
      </p:sp>
      <p:pic>
        <p:nvPicPr>
          <p:cNvPr id="22899761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545002" y="4267932"/>
            <a:ext cx="6704512" cy="2564422"/>
          </a:xfrm>
          <a:prstGeom prst="rect">
            <a:avLst/>
          </a:prstGeom>
        </p:spPr>
      </p:pic>
      <p:sp>
        <p:nvSpPr>
          <p:cNvPr id="617948579" name=""/>
          <p:cNvSpPr txBox="1"/>
          <p:nvPr/>
        </p:nvSpPr>
        <p:spPr bwMode="auto">
          <a:xfrm flipH="0" flipV="0">
            <a:off x="6412932" y="1740143"/>
            <a:ext cx="5480834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1736172853" name="Content Placeholder 2"/>
          <p:cNvSpPr>
            <a:spLocks noGrp="1"/>
          </p:cNvSpPr>
          <p:nvPr/>
        </p:nvSpPr>
        <p:spPr bwMode="auto">
          <a:xfrm flipH="0" flipV="0">
            <a:off x="6248398" y="1740143"/>
            <a:ext cx="5257798" cy="272927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bg-BG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bg-BG" b="0" i="1">
                <a:solidFill>
                  <a:schemeClr val="accent1">
                    <a:lumMod val="75000"/>
                  </a:schemeClr>
                </a:solidFill>
              </a:rPr>
              <a:t>Неутринна физика:</a:t>
            </a:r>
            <a:endParaRPr lang="bg-BG" b="0" i="1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bg-BG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Изследване на</a:t>
            </a:r>
            <a:r>
              <a:rPr lang="bg-BG" sz="2400" b="0" i="1" u="none" strike="noStrike" cap="none" spc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bg-BG" sz="2400" b="1" u="none" strike="noStrike" cap="none" spc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bg-BG" sz="2400" u="none" strike="noStrike" cap="none" spc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bg-BG" sz="2400" u="none" strike="noStrike" cap="none" spc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τ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en-US" sz="2400" b="0" i="1" u="none" strike="noStrike" cap="none" spc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bg-BG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и</a:t>
            </a:r>
            <a:r>
              <a:rPr lang="bg-BG" sz="2400" b="0" i="1" u="none" strike="noStrike" cap="none" spc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bg-BG" sz="2400" b="1" u="none" strike="noStrike" cap="none" spc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bg-BG" sz="2400" b="1" u="none" strike="noStrike" cap="none" spc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bi"/>
                                </m:rPr>
                                <a:rPr lang="bg-BG" sz="2400" u="none" strike="noStrike" cap="none" spc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ν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bi"/>
                            </m:rPr>
                            <a:rPr lang="bg-BG" sz="2400" u="none" strike="noStrike" cap="none" spc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τ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endParaRPr lang="en-US" sz="2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>
              <a:defRPr/>
            </a:pPr>
            <a:r>
              <a:rPr lang="bg-BG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Прецизни измервания на взаимодействията на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bg-BG" sz="2400" b="1" u="none" strike="noStrike" cap="none" spc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bg-BG" sz="2400" u="none" strike="noStrike" cap="none" spc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bg-BG" sz="2400" u="none" strike="noStrike" cap="none" spc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en-US" sz="2400" b="0" i="1" u="none" strike="noStrike" cap="none" spc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bg-BG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и</a:t>
            </a:r>
            <a:r>
              <a:rPr lang="bg-BG" sz="2400" b="0" i="1" u="none" strike="noStrike" cap="none" spc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bg-BG" sz="2400" u="none" strike="noStrike" cap="none" spc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bg-BG" sz="2400" u="none" strike="noStrike" cap="none" spc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bg-BG" sz="2400" u="none" strike="noStrike" cap="none" spc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μ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endParaRPr lang="bg-BG" b="0" i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b="1" i="1">
                <a:solidFill>
                  <a:schemeClr val="accent1">
                    <a:lumMod val="75000"/>
                  </a:schemeClr>
                </a:solidFill>
              </a:rPr>
              <a:t>SND</a:t>
            </a:r>
            <a:endParaRPr b="1" i="0">
              <a:solidFill>
                <a:schemeClr val="tx1"/>
              </a:solidFill>
            </a:endParaRPr>
          </a:p>
        </p:txBody>
      </p:sp>
      <p:sp>
        <p:nvSpPr>
          <p:cNvPr id="96657565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DF5CF6-4C5D-E599-010F-CC5A7938E3F2}" type="slidenum">
              <a:rPr lang="en-US"/>
              <a:t/>
            </a:fld>
            <a:endParaRPr/>
          </a:p>
        </p:txBody>
      </p:sp>
      <p:sp>
        <p:nvSpPr>
          <p:cNvPr id="17540731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488F256-BDEF-C24A-0D3A-24CB0F98EBFE}" type="datetime1">
              <a:rPr lang="en-US"/>
              <a:t>6/19/2025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245638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rPr lang="bg-BG" sz="4200" b="1">
                <a:solidFill>
                  <a:schemeClr val="accent1">
                    <a:lumMod val="50000"/>
                  </a:schemeClr>
                </a:solidFill>
              </a:rPr>
              <a:t>Софтуерно интегриран</a:t>
            </a:r>
            <a:r>
              <a:rPr lang="bg-BG" sz="4200" b="1">
                <a:solidFill>
                  <a:schemeClr val="accent1">
                    <a:lumMod val="50000"/>
                  </a:schemeClr>
                </a:solidFill>
              </a:rPr>
              <a:t>е на </a:t>
            </a:r>
            <a:r>
              <a:rPr lang="en-US" sz="4200" b="1" i="1">
                <a:solidFill>
                  <a:schemeClr val="accent1">
                    <a:lumMod val="50000"/>
                  </a:schemeClr>
                </a:solidFill>
              </a:rPr>
              <a:t>SND</a:t>
            </a:r>
            <a:r>
              <a:rPr lang="en-US" sz="42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sz="4200" b="1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bg-BG" sz="4200" b="1" i="1">
                <a:solidFill>
                  <a:schemeClr val="accent1">
                    <a:lumMod val="50000"/>
                  </a:schemeClr>
                </a:solidFill>
              </a:rPr>
              <a:t>Мюонната защита</a:t>
            </a:r>
            <a:endParaRPr sz="42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6087655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endParaRPr b="0"/>
          </a:p>
          <a:p>
            <a:pPr>
              <a:defRPr/>
            </a:pPr>
            <a:endParaRPr/>
          </a:p>
        </p:txBody>
      </p:sp>
      <p:pic>
        <p:nvPicPr>
          <p:cNvPr id="45463141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88028" y="2402288"/>
            <a:ext cx="10818524" cy="3198010"/>
          </a:xfrm>
          <a:prstGeom prst="rect">
            <a:avLst/>
          </a:prstGeom>
        </p:spPr>
      </p:pic>
      <p:sp>
        <p:nvSpPr>
          <p:cNvPr id="47776200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36EEA2B-C1E5-C780-0104-0865A71B3F0E}" type="slidenum">
              <a:rPr lang="en-US"/>
              <a:t/>
            </a:fld>
            <a:endParaRPr/>
          </a:p>
        </p:txBody>
      </p:sp>
      <p:sp>
        <p:nvSpPr>
          <p:cNvPr id="152298877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DCE07C-43CD-3F9C-5235-8F0FEB449A15}" type="datetime1">
              <a:rPr lang="en-US"/>
              <a:t>6/19/2025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938434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rPr lang="bg-BG" sz="4200" b="1">
                <a:solidFill>
                  <a:schemeClr val="accent1">
                    <a:lumMod val="50000"/>
                  </a:schemeClr>
                </a:solidFill>
              </a:rPr>
              <a:t>Софтуерно интегриран</a:t>
            </a:r>
            <a:r>
              <a:rPr lang="bg-BG" sz="4200" b="1">
                <a:solidFill>
                  <a:schemeClr val="accent1">
                    <a:lumMod val="50000"/>
                  </a:schemeClr>
                </a:solidFill>
              </a:rPr>
              <a:t>е на </a:t>
            </a:r>
            <a:r>
              <a:rPr lang="en-US" sz="4200" b="1" i="1">
                <a:solidFill>
                  <a:schemeClr val="accent1">
                    <a:lumMod val="50000"/>
                  </a:schemeClr>
                </a:solidFill>
              </a:rPr>
              <a:t>SND</a:t>
            </a:r>
            <a:r>
              <a:rPr lang="en-US" sz="42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sz="4200" b="1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bg-BG" sz="4200" b="1" i="1">
                <a:solidFill>
                  <a:schemeClr val="accent1">
                    <a:lumMod val="50000"/>
                  </a:schemeClr>
                </a:solidFill>
              </a:rPr>
              <a:t>Мюонната защита</a:t>
            </a:r>
            <a:r>
              <a:rPr sz="4200" b="1" i="1">
                <a:solidFill>
                  <a:schemeClr val="accent1">
                    <a:lumMod val="50000"/>
                  </a:schemeClr>
                </a:solidFill>
              </a:rPr>
              <a:t> (MTC)</a:t>
            </a:r>
            <a:endParaRPr sz="42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770996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endParaRPr b="0"/>
          </a:p>
          <a:p>
            <a:pPr>
              <a:defRPr/>
            </a:pPr>
            <a:endParaRPr/>
          </a:p>
        </p:txBody>
      </p:sp>
      <p:pic>
        <p:nvPicPr>
          <p:cNvPr id="118865540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952325" y="3681778"/>
            <a:ext cx="8134948" cy="2898164"/>
          </a:xfrm>
          <a:prstGeom prst="rect">
            <a:avLst/>
          </a:prstGeom>
        </p:spPr>
      </p:pic>
      <p:sp>
        <p:nvSpPr>
          <p:cNvPr id="1057767315" name="Content Placeholder 3"/>
          <p:cNvSpPr>
            <a:spLocks noGrp="1"/>
          </p:cNvSpPr>
          <p:nvPr>
            <p:ph sz="half" idx="2"/>
          </p:nvPr>
        </p:nvSpPr>
        <p:spPr bwMode="auto">
          <a:xfrm flipH="0" flipV="0">
            <a:off x="990599" y="1825624"/>
            <a:ext cx="10313053" cy="2348645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bg-BG"/>
              <a:t>Дотук, софтуерно е интегриран само </a:t>
            </a:r>
            <a:r>
              <a:rPr lang="en-US" b="1" i="1">
                <a:solidFill>
                  <a:schemeClr val="accent1">
                    <a:lumMod val="75000"/>
                  </a:schemeClr>
                </a:solidFill>
              </a:rPr>
              <a:t>MTC</a:t>
            </a:r>
            <a:r>
              <a:rPr lang="en-US" b="0" i="0">
                <a:solidFill>
                  <a:schemeClr val="tx1"/>
                </a:solidFill>
              </a:rPr>
              <a:t>:</a:t>
            </a:r>
            <a:endParaRPr b="0" i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bg-BG">
                <a:solidFill>
                  <a:schemeClr val="accent1">
                    <a:lumMod val="75000"/>
                  </a:schemeClr>
                </a:solidFill>
              </a:rPr>
              <a:t>Железни плочи:</a:t>
            </a:r>
            <a:r>
              <a:rPr lang="bg-BG"/>
              <a:t>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>
                          <m:sty m:val="p"/>
                        </m:rPr>
                        <a:rPr lang="bg-BG" sz="2400" u="none" strike="noStrike" cap="none" spc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50</m:t>
                      </m:r>
                      <m:r>
                        <m:rPr>
                          <m:sty m:val="p"/>
                        </m:rPr>
                        <a:rPr lang="bg-BG" sz="2400" u="none" strike="noStrike" cap="none" spc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bg-BG" sz="2400" u="none" strike="noStrike" cap="none" spc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50</m:t>
                      </m:r>
                      <m:r>
                        <m:rPr>
                          <m:sty m:val="p"/>
                        </m:rPr>
                        <a:rPr lang="bg-BG" sz="2400" u="none" strike="noStrike" cap="none" spc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bg-BG" sz="2400" u="none" strike="noStrike" cap="none" spc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5 </m:t>
                      </m:r>
                      <m:r>
                        <m:rPr>
                          <m:sty m:val="p"/>
                        </m:rPr>
                        <a:rPr lang="en-US" sz="2400" u="none" strike="noStrike" cap="none" spc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cm</m:t>
                      </m:r>
                    </m:oMath>
                  </m:oMathPara>
                </a14:m>
              </mc:Choice>
              <mc:Fallback/>
            </mc:AlternateContent>
            <a:endParaRPr lang="en-US"/>
          </a:p>
          <a:p>
            <a:pPr lvl="1"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SciFi:</a:t>
            </a:r>
            <a:r>
              <a:rPr lang="en-US"/>
              <a:t> 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>
                          <m:sty m:val="p"/>
                        </m:rPr>
                        <a:rPr lang="bg-BG" sz="2400" u="none" strike="noStrike" cap="none" spc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50</m:t>
                      </m:r>
                      <m:r>
                        <m:rPr>
                          <m:sty m:val="p"/>
                        </m:rPr>
                        <a:rPr lang="bg-BG" sz="2400" u="none" strike="noStrike" cap="none" spc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×50</m:t>
                      </m:r>
                      <m:r>
                        <m:rPr>
                          <m:sty m:val="p"/>
                        </m:rPr>
                        <a:rPr lang="bg-BG" sz="2400" u="none" strike="noStrike" cap="none" spc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×0.97 cm</m:t>
                      </m:r>
                    </m:oMath>
                  </m:oMathPara>
                </a14:m>
              </mc:Choice>
              <mc:Fallback/>
            </mc:AlternateContent>
            <a:endParaRPr lang="bg-BG"/>
          </a:p>
          <a:p>
            <a:pPr lvl="1">
              <a:defRPr/>
            </a:pPr>
            <a:r>
              <a:rPr lang="bg-BG">
                <a:solidFill>
                  <a:schemeClr val="accent1">
                    <a:lumMod val="75000"/>
                  </a:schemeClr>
                </a:solidFill>
              </a:rPr>
              <a:t>Сцинтилатор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bg-BG"/>
              <a:t> 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>
                          <m:sty m:val="p"/>
                        </m:rPr>
                        <a:rPr lang="bg-BG" sz="2400" u="none" strike="noStrike" cap="none" spc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50</m:t>
                      </m:r>
                      <m:r>
                        <m:rPr>
                          <m:sty m:val="p"/>
                        </m:rPr>
                        <a:rPr lang="bg-BG" sz="2400" u="none" strike="noStrike" cap="none" spc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×50</m:t>
                      </m:r>
                      <m:r>
                        <m:rPr>
                          <m:sty m:val="p"/>
                        </m:rPr>
                        <a:rPr lang="bg-BG" sz="2400" u="none" strike="noStrike" cap="none" spc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×1.5 cm</m:t>
                      </m:r>
                    </m:oMath>
                  </m:oMathPara>
                </a14:m>
              </mc:Choice>
              <mc:Fallback/>
            </mc:AlternateContent>
            <a:endParaRPr lang="bg-BG"/>
          </a:p>
        </p:txBody>
      </p:sp>
      <p:sp>
        <p:nvSpPr>
          <p:cNvPr id="3322900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F4095F-65E3-700F-EE83-8B4D501AA155}" type="slidenum">
              <a:rPr lang="en-US"/>
              <a:t/>
            </a:fld>
            <a:endParaRPr/>
          </a:p>
        </p:txBody>
      </p:sp>
      <p:sp>
        <p:nvSpPr>
          <p:cNvPr id="125260829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C5E7D1A-4BC0-F300-EA7E-AFA0981B7514}" type="datetime1">
              <a:rPr lang="en-US"/>
              <a:t>6/19/2025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831327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 b="1">
                <a:solidFill>
                  <a:schemeClr val="accent1">
                    <a:lumMod val="50000"/>
                  </a:schemeClr>
                </a:solidFill>
              </a:rPr>
              <a:t>Симулации на </a:t>
            </a:r>
            <a:r>
              <a:rPr lang="bg-BG" b="1">
                <a:solidFill>
                  <a:schemeClr val="accent1">
                    <a:lumMod val="50000"/>
                  </a:schemeClr>
                </a:solidFill>
              </a:rPr>
              <a:t>неутрино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b="1">
                <a:solidFill>
                  <a:schemeClr val="accent1">
                    <a:lumMod val="50000"/>
                  </a:schemeClr>
                </a:solidFill>
              </a:rPr>
              <a:t>през </a:t>
            </a:r>
            <a:r>
              <a:rPr lang="en-US" b="1" i="1">
                <a:solidFill>
                  <a:schemeClr val="accent1">
                    <a:lumMod val="50000"/>
                  </a:schemeClr>
                </a:solidFill>
              </a:rPr>
              <a:t>MTC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6272176" name="Content Placeholder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bg-BG" sz="2800" b="1" i="0" u="none" strike="noStrike" cap="none" spc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rPr>
              <a:t>Стъпки:</a:t>
            </a:r>
            <a:endParaRPr lang="en-US" sz="2800" b="1" i="1" u="none" strike="noStrike" cap="none" spc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394023" indent="-394023">
              <a:buFont typeface="Arial"/>
              <a:buAutoNum type="arabicPeriod"/>
              <a:defRPr/>
            </a:pPr>
            <a:r>
              <a:rPr lang="bg-BG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Генериране </a:t>
            </a:r>
            <a:r>
              <a:rPr lang="bg-BG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на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bg-BG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входни файлове с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bg-BG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bg-BG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bg-BG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e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bg-BG" sz="2800" u="none" strike="noStrike" cap="none" spc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,</m:t>
                      </m:r>
                      <m:sSub>
                        <m:sSubPr>
                          <m:ctrlPr>
                            <a:rPr lang="bg-BG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bg-BG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bg-BG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μ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en-US" sz="28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bg-BG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и</a:t>
            </a:r>
            <a:r>
              <a:rPr lang="bg-BG" sz="28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bg-BG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bg-BG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bg-BG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τ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bg-BG" sz="28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bg-BG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 </a:t>
            </a:r>
            <a:r>
              <a:rPr lang="en-US" sz="2800" b="1" i="1" u="none" strike="noStrike" cap="none" spc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rPr>
              <a:t>Genie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en-US"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94023" indent="-394023">
              <a:buFont typeface="Arial"/>
              <a:buAutoNum type="arabicPeriod"/>
              <a:defRPr/>
            </a:pPr>
            <a:r>
              <a:rPr lang="bg-BG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Разпространяване на входните частици през гореспоменатата геометрия на </a:t>
            </a:r>
            <a:r>
              <a:rPr lang="en-US" sz="2800" b="1" i="1" u="none" strike="noStrike" cap="none" spc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rPr>
              <a:t>MTC</a:t>
            </a:r>
            <a:r>
              <a:rPr lang="bg-BG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  <a:endParaRPr lang="bg-BG"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94023" indent="-394023">
              <a:buFont typeface="Arial"/>
              <a:buAutoNum type="arabicPeriod"/>
              <a:defRPr/>
            </a:pPr>
            <a:r>
              <a:rPr lang="bg-BG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Реконструкция и анализ на резултатите.</a:t>
            </a:r>
            <a:endParaRPr lang="en-US" sz="2800" b="1" i="1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02230841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7460D73-1A86-A1A6-98A5-71F9AF3DDC0E}" type="slidenum">
              <a:rPr lang="en-US"/>
              <a:t/>
            </a:fld>
            <a:endParaRPr/>
          </a:p>
        </p:txBody>
      </p:sp>
      <p:sp>
        <p:nvSpPr>
          <p:cNvPr id="92738531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822FF25-E781-215E-4763-82E830A97F42}" type="datetime1">
              <a:rPr lang="en-US"/>
              <a:t>6/19/2025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799746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 b="1">
                <a:solidFill>
                  <a:schemeClr val="accent1">
                    <a:lumMod val="50000"/>
                  </a:schemeClr>
                </a:solidFill>
              </a:rPr>
              <a:t>Симулации на </a:t>
            </a:r>
            <a:r>
              <a:rPr lang="bg-BG" b="1">
                <a:solidFill>
                  <a:schemeClr val="accent1">
                    <a:lumMod val="50000"/>
                  </a:schemeClr>
                </a:solidFill>
              </a:rPr>
              <a:t>неутрино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b="1">
                <a:solidFill>
                  <a:schemeClr val="accent1">
                    <a:lumMod val="50000"/>
                  </a:schemeClr>
                </a:solidFill>
              </a:rPr>
              <a:t>през </a:t>
            </a:r>
            <a:r>
              <a:rPr lang="en-US" b="1" i="1">
                <a:solidFill>
                  <a:schemeClr val="accent1">
                    <a:lumMod val="50000"/>
                  </a:schemeClr>
                </a:solidFill>
              </a:rPr>
              <a:t>MTC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47189274" name="Content Placeholder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bg-BG"/>
              <a:t>Използвани са тестови входни файлове с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bg-BG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bg-BG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bg-BG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, </a:t>
            </a:r>
            <a:r>
              <a:rPr lang="bg-BG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генерирани с </a:t>
            </a:r>
            <a:r>
              <a:rPr lang="en-US" sz="2800" b="1" i="1" u="none" strike="noStrike" cap="none" spc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rPr>
              <a:t>Genie</a:t>
            </a:r>
            <a:endParaRPr lang="en-US" sz="2800" b="1" i="1" u="none" strike="noStrike" cap="none" spc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84030623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109259" y="2726871"/>
            <a:ext cx="7973480" cy="4175090"/>
          </a:xfrm>
          <a:prstGeom prst="rect">
            <a:avLst/>
          </a:prstGeom>
        </p:spPr>
      </p:pic>
      <p:sp>
        <p:nvSpPr>
          <p:cNvPr id="146842473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3A1EE3-9E98-D03C-DC4B-D36888DDCF9F}" type="slidenum">
              <a:rPr lang="en-US"/>
              <a:t/>
            </a:fld>
            <a:endParaRPr/>
          </a:p>
        </p:txBody>
      </p:sp>
      <p:sp>
        <p:nvSpPr>
          <p:cNvPr id="172268936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4270586-0D38-7EA0-F630-E450F3DFEEE2}" type="datetime1">
              <a:rPr lang="en-US"/>
              <a:t>6/19/2025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657499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 b="1">
                <a:solidFill>
                  <a:schemeClr val="accent1">
                    <a:lumMod val="50000"/>
                  </a:schemeClr>
                </a:solidFill>
              </a:rPr>
              <a:t>Симулации на </a:t>
            </a:r>
            <a:r>
              <a:rPr lang="bg-BG" b="1">
                <a:solidFill>
                  <a:schemeClr val="accent1">
                    <a:lumMod val="50000"/>
                  </a:schemeClr>
                </a:solidFill>
              </a:rPr>
              <a:t>неутрино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b="1">
                <a:solidFill>
                  <a:schemeClr val="accent1">
                    <a:lumMod val="50000"/>
                  </a:schemeClr>
                </a:solidFill>
              </a:rPr>
              <a:t>през </a:t>
            </a:r>
            <a:r>
              <a:rPr lang="en-US" b="1" i="1">
                <a:solidFill>
                  <a:schemeClr val="accent1">
                    <a:lumMod val="50000"/>
                  </a:schemeClr>
                </a:solidFill>
              </a:rPr>
              <a:t>MTC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51959138" name="Content Placeholder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bg-BG" b="1">
                <a:solidFill>
                  <a:schemeClr val="accent1">
                    <a:lumMod val="75000"/>
                  </a:schemeClr>
                </a:solidFill>
              </a:rPr>
              <a:t>Първични резултати:</a:t>
            </a:r>
            <a:endParaRPr lang="bg-BG"/>
          </a:p>
          <a:p>
            <a:pPr marL="0" indent="0">
              <a:buFont typeface="Arial"/>
              <a:buNone/>
              <a:defRPr/>
            </a:pPr>
            <a:endParaRPr lang="bg-BG"/>
          </a:p>
        </p:txBody>
      </p:sp>
      <p:pic>
        <p:nvPicPr>
          <p:cNvPr id="117868619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09978" y="2273038"/>
            <a:ext cx="4334526" cy="2269653"/>
          </a:xfrm>
          <a:prstGeom prst="rect">
            <a:avLst/>
          </a:prstGeom>
        </p:spPr>
      </p:pic>
      <p:pic>
        <p:nvPicPr>
          <p:cNvPr id="207819606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189615" y="2403605"/>
            <a:ext cx="4234807" cy="2217438"/>
          </a:xfrm>
          <a:prstGeom prst="rect">
            <a:avLst/>
          </a:prstGeom>
        </p:spPr>
      </p:pic>
      <p:pic>
        <p:nvPicPr>
          <p:cNvPr id="607154031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6189615" y="4621043"/>
            <a:ext cx="4135076" cy="2165217"/>
          </a:xfrm>
          <a:prstGeom prst="rect">
            <a:avLst/>
          </a:prstGeom>
        </p:spPr>
      </p:pic>
      <p:pic>
        <p:nvPicPr>
          <p:cNvPr id="1746681964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709978" y="4490043"/>
            <a:ext cx="4385258" cy="2296217"/>
          </a:xfrm>
          <a:prstGeom prst="rect">
            <a:avLst/>
          </a:prstGeom>
        </p:spPr>
      </p:pic>
      <p:sp>
        <p:nvSpPr>
          <p:cNvPr id="46881278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B44099-F0DB-345A-4AB6-FC22ACA6343C}" type="slidenum">
              <a:rPr lang="en-US"/>
              <a:t/>
            </a:fld>
            <a:endParaRPr/>
          </a:p>
        </p:txBody>
      </p:sp>
      <p:sp>
        <p:nvSpPr>
          <p:cNvPr id="20147000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D65B65-F9A7-CDC0-F18E-48B7A22C220F}" type="datetime1">
              <a:rPr lang="en-US"/>
              <a:t>6/19/2025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039773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 b="1">
                <a:solidFill>
                  <a:schemeClr val="accent1">
                    <a:lumMod val="50000"/>
                  </a:schemeClr>
                </a:solidFill>
              </a:rPr>
              <a:t>Симулации на </a:t>
            </a:r>
            <a:r>
              <a:rPr lang="bg-BG" b="1">
                <a:solidFill>
                  <a:schemeClr val="accent1">
                    <a:lumMod val="50000"/>
                  </a:schemeClr>
                </a:solidFill>
              </a:rPr>
              <a:t>неутрино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b="1">
                <a:solidFill>
                  <a:schemeClr val="accent1">
                    <a:lumMod val="50000"/>
                  </a:schemeClr>
                </a:solidFill>
              </a:rPr>
              <a:t>през </a:t>
            </a:r>
            <a:r>
              <a:rPr lang="en-US" b="1" i="1">
                <a:solidFill>
                  <a:schemeClr val="accent1">
                    <a:lumMod val="50000"/>
                  </a:schemeClr>
                </a:solidFill>
              </a:rPr>
              <a:t>MTC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74020585" name="Content Placeholder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bg-BG" b="1">
                <a:solidFill>
                  <a:schemeClr val="accent1">
                    <a:lumMod val="75000"/>
                  </a:schemeClr>
                </a:solidFill>
              </a:rPr>
              <a:t>Следващи стъпки:</a:t>
            </a:r>
            <a:endParaRPr lang="bg-BG"/>
          </a:p>
          <a:p>
            <a:pPr>
              <a:defRPr/>
            </a:pPr>
            <a:r>
              <a:rPr lang="bg-BG"/>
              <a:t>Анализ на резултатите</a:t>
            </a:r>
            <a:endParaRPr lang="bg-BG"/>
          </a:p>
          <a:p>
            <a:pPr>
              <a:defRPr/>
            </a:pPr>
            <a:r>
              <a:rPr lang="bg-BG"/>
              <a:t>Генериране на нови входни файлове с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bg-BG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bg-BG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bg-BG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e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bg-BG" sz="2800" u="none" strike="noStrike" cap="none" spc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,</m:t>
                      </m:r>
                      <m:sSub>
                        <m:sSubPr>
                          <m:ctrlPr>
                            <a:rPr lang="bg-BG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bg-BG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bg-BG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μ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bg-BG" sz="2800" u="none" strike="noStrike" cap="none" spc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,</m:t>
                      </m:r>
                      <m:sSub>
                        <m:sSubPr>
                          <m:ctrlPr>
                            <a:rPr lang="bg-BG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bg-BG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bg-BG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τ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en-US"/>
              <a:t> </a:t>
            </a:r>
            <a:r>
              <a:rPr lang="bg-BG"/>
              <a:t>и техните античастици</a:t>
            </a:r>
            <a:endParaRPr lang="bg-BG"/>
          </a:p>
          <a:p>
            <a:pPr>
              <a:defRPr/>
            </a:pPr>
            <a:r>
              <a:rPr lang="bg-BG"/>
              <a:t>Провеждане на симулациите с новите входни файлове</a:t>
            </a:r>
            <a:endParaRPr lang="bg-BG"/>
          </a:p>
          <a:p>
            <a:pPr>
              <a:defRPr/>
            </a:pPr>
            <a:r>
              <a:rPr lang="bg-BG"/>
              <a:t>Анализ на резултатите</a:t>
            </a:r>
            <a:endParaRPr lang="bg-BG"/>
          </a:p>
        </p:txBody>
      </p:sp>
      <p:sp>
        <p:nvSpPr>
          <p:cNvPr id="103624232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97FC08-6273-5D4E-A117-A9F98C591DAE}" type="slidenum">
              <a:rPr lang="en-US"/>
              <a:t/>
            </a:fld>
            <a:endParaRPr/>
          </a:p>
        </p:txBody>
      </p:sp>
      <p:sp>
        <p:nvSpPr>
          <p:cNvPr id="192773723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EEF220B-A341-D6E9-23AE-48FB7E63E57A}" type="datetime1">
              <a:rPr lang="en-US"/>
              <a:t>6/19/2025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ONLYOFFICE/8.3.3.21</Application>
  <PresentationFormat>On-screen Show (4:3)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</cp:revision>
  <dcterms:modified xsi:type="dcterms:W3CDTF">2025-06-19T10:49:53Z</dcterms:modified>
</cp:coreProperties>
</file>