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9" r:id="rId2"/>
    <p:sldId id="421" r:id="rId3"/>
    <p:sldId id="423" r:id="rId4"/>
    <p:sldId id="270" r:id="rId5"/>
    <p:sldId id="419" r:id="rId6"/>
    <p:sldId id="418" r:id="rId7"/>
    <p:sldId id="426" r:id="rId8"/>
    <p:sldId id="274" r:id="rId9"/>
    <p:sldId id="424" r:id="rId10"/>
    <p:sldId id="367" r:id="rId11"/>
    <p:sldId id="403" r:id="rId12"/>
    <p:sldId id="422" r:id="rId13"/>
    <p:sldId id="380" r:id="rId14"/>
    <p:sldId id="261" r:id="rId15"/>
    <p:sldId id="262" r:id="rId16"/>
    <p:sldId id="425" r:id="rId17"/>
    <p:sldId id="405" r:id="rId18"/>
    <p:sldId id="263" r:id="rId19"/>
    <p:sldId id="264" r:id="rId20"/>
    <p:sldId id="266" r:id="rId21"/>
    <p:sldId id="267" r:id="rId22"/>
    <p:sldId id="411" r:id="rId23"/>
    <p:sldId id="406" r:id="rId24"/>
    <p:sldId id="407" r:id="rId25"/>
    <p:sldId id="408" r:id="rId26"/>
    <p:sldId id="409" r:id="rId27"/>
    <p:sldId id="420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32" userDrawn="1">
          <p15:clr>
            <a:srgbClr val="A4A3A4"/>
          </p15:clr>
        </p15:guide>
        <p15:guide id="2" pos="4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FF"/>
    <a:srgbClr val="00FF00"/>
    <a:srgbClr val="0D07FB"/>
    <a:srgbClr val="009E49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1" autoAdjust="0"/>
    <p:restoredTop sz="94660"/>
  </p:normalViewPr>
  <p:slideViewPr>
    <p:cSldViewPr>
      <p:cViewPr varScale="1">
        <p:scale>
          <a:sx n="60" d="100"/>
          <a:sy n="60" d="100"/>
        </p:scale>
        <p:origin x="1224" y="44"/>
      </p:cViewPr>
      <p:guideLst>
        <p:guide orient="horz" pos="2432"/>
        <p:guide pos="4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CCFFB8-D6CA-4E8A-B724-2F23ACB6C482}" type="datetimeFigureOut">
              <a:rPr lang="bg-BG" smtClean="0"/>
              <a:t>30.11.2024 г.</a:t>
            </a:fld>
            <a:endParaRPr lang="bg-B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4CC6B5-A31E-4DD7-A7F5-A700FF010B8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267037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CC6B5-A31E-4DD7-A7F5-A700FF010B86}" type="slidenum">
              <a:rPr lang="bg-BG" smtClean="0"/>
              <a:t>4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34591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CC6B5-A31E-4DD7-A7F5-A700FF010B86}" type="slidenum">
              <a:rPr lang="bg-BG" smtClean="0"/>
              <a:t>6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86558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CC6B5-A31E-4DD7-A7F5-A700FF010B86}" type="slidenum">
              <a:rPr lang="bg-BG" smtClean="0"/>
              <a:t>8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45601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382C0-E1DC-4DC0-8C9D-2A83EE75441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F7896-BA4A-48B1-B562-27A0B30B7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685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382C0-E1DC-4DC0-8C9D-2A83EE75441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F7896-BA4A-48B1-B562-27A0B30B7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607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382C0-E1DC-4DC0-8C9D-2A83EE75441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F7896-BA4A-48B1-B562-27A0B30B7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905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1B72B4-A137-4188-8E07-CF16D84FAE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927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382C0-E1DC-4DC0-8C9D-2A83EE75441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F7896-BA4A-48B1-B562-27A0B30B7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800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382C0-E1DC-4DC0-8C9D-2A83EE75441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F7896-BA4A-48B1-B562-27A0B30B7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910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382C0-E1DC-4DC0-8C9D-2A83EE75441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F7896-BA4A-48B1-B562-27A0B30B7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612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382C0-E1DC-4DC0-8C9D-2A83EE75441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F7896-BA4A-48B1-B562-27A0B30B7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130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382C0-E1DC-4DC0-8C9D-2A83EE75441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F7896-BA4A-48B1-B562-27A0B30B7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928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382C0-E1DC-4DC0-8C9D-2A83EE75441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F7896-BA4A-48B1-B562-27A0B30B7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24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382C0-E1DC-4DC0-8C9D-2A83EE75441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F7896-BA4A-48B1-B562-27A0B30B7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37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382C0-E1DC-4DC0-8C9D-2A83EE75441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F7896-BA4A-48B1-B562-27A0B30B7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626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8382C0-E1DC-4DC0-8C9D-2A83EE75441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F7896-BA4A-48B1-B562-27A0B30B7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129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emf"/><Relationship Id="rId7" Type="http://schemas.openxmlformats.org/officeDocument/2006/relationships/image" Target="../media/image47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4.png"/><Relationship Id="rId5" Type="http://schemas.openxmlformats.org/officeDocument/2006/relationships/image" Target="../media/image45.emf"/><Relationship Id="rId10" Type="http://schemas.openxmlformats.org/officeDocument/2006/relationships/image" Target="../media/image1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slide" Target="slide8.xml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gif"/><Relationship Id="rId15" Type="http://schemas.openxmlformats.org/officeDocument/2006/relationships/image" Target="../media/image4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emf"/><Relationship Id="rId4" Type="http://schemas.openxmlformats.org/officeDocument/2006/relationships/image" Target="../media/image5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emf"/><Relationship Id="rId4" Type="http://schemas.openxmlformats.org/officeDocument/2006/relationships/image" Target="../media/image5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emf"/><Relationship Id="rId4" Type="http://schemas.openxmlformats.org/officeDocument/2006/relationships/image" Target="../media/image5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emf"/><Relationship Id="rId4" Type="http://schemas.openxmlformats.org/officeDocument/2006/relationships/image" Target="../media/image55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83.emf"/><Relationship Id="rId7" Type="http://schemas.openxmlformats.org/officeDocument/2006/relationships/image" Target="../media/image87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emf"/><Relationship Id="rId5" Type="http://schemas.openxmlformats.org/officeDocument/2006/relationships/image" Target="../media/image85.emf"/><Relationship Id="rId4" Type="http://schemas.openxmlformats.org/officeDocument/2006/relationships/image" Target="../media/image84.emf"/><Relationship Id="rId9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w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4.png"/><Relationship Id="rId4" Type="http://schemas.openxmlformats.org/officeDocument/2006/relationships/image" Target="../media/image14.png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5.png"/><Relationship Id="rId3" Type="http://schemas.openxmlformats.org/officeDocument/2006/relationships/image" Target="../media/image21.png"/><Relationship Id="rId21" Type="http://schemas.openxmlformats.org/officeDocument/2006/relationships/image" Target="../media/image38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slide" Target="slide17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4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24" Type="http://schemas.openxmlformats.org/officeDocument/2006/relationships/image" Target="../media/image4.png"/><Relationship Id="rId5" Type="http://schemas.openxmlformats.org/officeDocument/2006/relationships/image" Target="../media/image23.png"/><Relationship Id="rId15" Type="http://schemas.openxmlformats.org/officeDocument/2006/relationships/image" Target="../media/image33.jpeg"/><Relationship Id="rId23" Type="http://schemas.openxmlformats.org/officeDocument/2006/relationships/image" Target="../media/image1.png"/><Relationship Id="rId10" Type="http://schemas.openxmlformats.org/officeDocument/2006/relationships/image" Target="../media/image28.png"/><Relationship Id="rId19" Type="http://schemas.openxmlformats.org/officeDocument/2006/relationships/image" Target="../media/image36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Relationship Id="rId22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>
            <a:extLst>
              <a:ext uri="{FF2B5EF4-FFF2-40B4-BE49-F238E27FC236}">
                <a16:creationId xmlns:a16="http://schemas.microsoft.com/office/drawing/2014/main" id="{C2E3F858-D37E-41F7-A122-B7E4CD3A393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115616" y="2276872"/>
            <a:ext cx="6910491" cy="4305115"/>
          </a:xfrm>
        </p:spPr>
        <p:txBody>
          <a:bodyPr>
            <a:noAutofit/>
          </a:bodyPr>
          <a:lstStyle/>
          <a:p>
            <a:r>
              <a:rPr lang="ru-RU" altLang="bg-BG" sz="2400" b="1" dirty="0">
                <a:solidFill>
                  <a:schemeClr val="tx1"/>
                </a:solidFill>
                <a:latin typeface="+mj-lt"/>
              </a:rPr>
              <a:t>МЬОСБАУЕРОВА СПЕКТРОСКОПИЯ И СКАНИРАЩА ЕЛЕКТРОННА МИКРОСКОПИЯ НА ПЪТНИ ПРАХОВИ СЕДИМЕНТИ В ГРАДСКАТА СРЕДА НА СОФИЯ</a:t>
            </a:r>
            <a:endParaRPr lang="en-US" altLang="bg-BG" sz="2400" b="1" dirty="0">
              <a:solidFill>
                <a:schemeClr val="tx1"/>
              </a:solidFill>
              <a:latin typeface="+mj-lt"/>
            </a:endParaRPr>
          </a:p>
          <a:p>
            <a:endParaRPr lang="ru-RU" altLang="bg-BG" sz="2000" b="1" dirty="0">
              <a:solidFill>
                <a:schemeClr val="tx1"/>
              </a:solidFill>
              <a:latin typeface="+mj-lt"/>
            </a:endParaRPr>
          </a:p>
          <a:p>
            <a:r>
              <a:rPr lang="ru-RU" altLang="bg-BG" sz="2000" b="1" dirty="0">
                <a:solidFill>
                  <a:schemeClr val="tx1"/>
                </a:solidFill>
                <a:latin typeface="+mj-lt"/>
              </a:rPr>
              <a:t>Б. Бончев</a:t>
            </a:r>
            <a:r>
              <a:rPr lang="ru-RU" altLang="bg-BG" sz="2000" b="1" baseline="30000" dirty="0">
                <a:solidFill>
                  <a:schemeClr val="tx1"/>
                </a:solidFill>
                <a:latin typeface="+mj-lt"/>
              </a:rPr>
              <a:t>1</a:t>
            </a:r>
            <a:r>
              <a:rPr lang="ru-RU" altLang="bg-BG" sz="2000" b="1" dirty="0">
                <a:solidFill>
                  <a:schemeClr val="tx1"/>
                </a:solidFill>
                <a:latin typeface="+mj-lt"/>
              </a:rPr>
              <a:t>, Н. Велинов</a:t>
            </a:r>
            <a:r>
              <a:rPr lang="ru-RU" altLang="bg-BG" sz="2000" b="1" baseline="30000" dirty="0">
                <a:solidFill>
                  <a:schemeClr val="tx1"/>
                </a:solidFill>
                <a:latin typeface="+mj-lt"/>
              </a:rPr>
              <a:t>2</a:t>
            </a:r>
            <a:r>
              <a:rPr lang="ru-RU" altLang="bg-BG" sz="20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bg-BG" altLang="bg-BG" sz="2000" b="1" dirty="0">
                <a:solidFill>
                  <a:schemeClr val="tx1"/>
                </a:solidFill>
                <a:latin typeface="+mj-lt"/>
              </a:rPr>
              <a:t>,</a:t>
            </a:r>
            <a:r>
              <a:rPr lang="ru-RU" altLang="bg-BG" sz="2000" b="1" dirty="0">
                <a:solidFill>
                  <a:schemeClr val="tx1"/>
                </a:solidFill>
                <a:latin typeface="+mj-lt"/>
              </a:rPr>
              <a:t> В. Русанов</a:t>
            </a:r>
            <a:r>
              <a:rPr lang="ru-RU" altLang="bg-BG" sz="2000" b="1" baseline="30000" dirty="0">
                <a:solidFill>
                  <a:schemeClr val="tx1"/>
                </a:solidFill>
                <a:latin typeface="+mj-lt"/>
              </a:rPr>
              <a:t>1</a:t>
            </a:r>
          </a:p>
          <a:p>
            <a:endParaRPr lang="ru-RU" altLang="bg-BG" sz="2000" b="1" dirty="0">
              <a:solidFill>
                <a:schemeClr val="tx1"/>
              </a:solidFill>
              <a:latin typeface="+mj-lt"/>
            </a:endParaRPr>
          </a:p>
          <a:p>
            <a:r>
              <a:rPr lang="ru-RU" altLang="bg-BG" sz="1400" b="1" baseline="30000" dirty="0">
                <a:solidFill>
                  <a:schemeClr val="tx1"/>
                </a:solidFill>
                <a:latin typeface="+mj-lt"/>
              </a:rPr>
              <a:t>1</a:t>
            </a:r>
            <a:r>
              <a:rPr lang="ru-RU" altLang="bg-BG" sz="1400" b="1" dirty="0">
                <a:solidFill>
                  <a:schemeClr val="tx1"/>
                </a:solidFill>
                <a:latin typeface="+mj-lt"/>
              </a:rPr>
              <a:t> Институт за ядрени изследвания и ядрена енергетика – БАН</a:t>
            </a:r>
          </a:p>
          <a:p>
            <a:r>
              <a:rPr lang="ru-RU" altLang="bg-BG" sz="1400" b="1" baseline="30000" dirty="0">
                <a:solidFill>
                  <a:schemeClr val="tx1"/>
                </a:solidFill>
                <a:latin typeface="+mj-lt"/>
              </a:rPr>
              <a:t>2</a:t>
            </a:r>
            <a:r>
              <a:rPr lang="ru-RU" altLang="bg-BG" sz="1400" b="1" dirty="0">
                <a:solidFill>
                  <a:schemeClr val="tx1"/>
                </a:solidFill>
                <a:latin typeface="+mj-lt"/>
              </a:rPr>
              <a:t> Институт по катализ – БАН</a:t>
            </a:r>
          </a:p>
          <a:p>
            <a:pPr eaLnBrk="1" hangingPunct="1"/>
            <a:endParaRPr lang="ru-RU" altLang="bg-BG" sz="20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D9BCE3-99C6-4AF9-8523-CB843E2C2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54" y="260648"/>
            <a:ext cx="1288014" cy="850089"/>
          </a:xfrm>
          <a:prstGeom prst="rect">
            <a:avLst/>
          </a:prstGeom>
        </p:spPr>
      </p:pic>
      <p:sp>
        <p:nvSpPr>
          <p:cNvPr id="16" name="Text Box 4">
            <a:extLst>
              <a:ext uri="{FF2B5EF4-FFF2-40B4-BE49-F238E27FC236}">
                <a16:creationId xmlns:a16="http://schemas.microsoft.com/office/drawing/2014/main" id="{7DACD9A1-8E1A-4B3E-9C00-7E7F99E6A8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720" y="177860"/>
            <a:ext cx="538455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2000" b="1" dirty="0">
                <a:latin typeface="+mj-lt"/>
              </a:rPr>
              <a:t>ИНСТИТУТ ЗА ЯДРЕНИ ИЗСЛЕДВАНИЯ И ЯДРЕНА ЕНЕРГЕТИКА</a:t>
            </a:r>
            <a:endParaRPr lang="en-US" sz="2000" b="1" dirty="0">
              <a:latin typeface="+mj-lt"/>
            </a:endParaRPr>
          </a:p>
          <a:p>
            <a:pPr algn="ctr" eaLnBrk="1" hangingPunct="1">
              <a:spcBef>
                <a:spcPts val="1200"/>
              </a:spcBef>
            </a:pPr>
            <a:r>
              <a:rPr lang="ru-RU" sz="2000" b="1" dirty="0">
                <a:latin typeface="+mj-lt"/>
              </a:rPr>
              <a:t>ИНСТИТУТ ПО КАТАЛИЗ</a:t>
            </a:r>
          </a:p>
          <a:p>
            <a:pPr algn="ctr" eaLnBrk="1" hangingPunct="1">
              <a:spcBef>
                <a:spcPts val="1200"/>
              </a:spcBef>
            </a:pPr>
            <a:r>
              <a:rPr lang="ru-RU" sz="2000" b="1" dirty="0">
                <a:latin typeface="+mj-lt"/>
              </a:rPr>
              <a:t>БЪЛГАРСКА АКАДЕМИЯ НА НАУКИТЕ</a:t>
            </a:r>
            <a:endParaRPr lang="en-US" sz="2000" b="1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54996"/>
            <a:ext cx="1063029" cy="85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6102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02AF00DF-98C4-48CF-8B0D-0E28ACA810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208558"/>
            <a:ext cx="5221560" cy="3639386"/>
          </a:xfrm>
          <a:prstGeom prst="rect">
            <a:avLst/>
          </a:prstGeom>
        </p:spPr>
      </p:pic>
      <p:sp>
        <p:nvSpPr>
          <p:cNvPr id="43" name="Text Box 46">
            <a:extLst>
              <a:ext uri="{FF2B5EF4-FFF2-40B4-BE49-F238E27FC236}">
                <a16:creationId xmlns:a16="http://schemas.microsoft.com/office/drawing/2014/main" id="{BEC47F67-BEB9-4D78-B09A-24EF139CAD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088" y="1186109"/>
            <a:ext cx="30566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bg-BG" altLang="bg-BG" dirty="0">
                <a:latin typeface="+mj-lt"/>
              </a:rPr>
              <a:t>Блок-схема на </a:t>
            </a:r>
            <a:r>
              <a:rPr lang="bg-BG" altLang="bg-BG" dirty="0" err="1">
                <a:latin typeface="+mj-lt"/>
              </a:rPr>
              <a:t>Мьосбауеров</a:t>
            </a:r>
            <a:r>
              <a:rPr lang="bg-BG" altLang="bg-BG" dirty="0">
                <a:latin typeface="+mj-lt"/>
              </a:rPr>
              <a:t> спектрометър</a:t>
            </a:r>
            <a:endParaRPr lang="en-US" altLang="bg-BG" dirty="0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0BE3C1-CE4D-4D24-9932-E04158606FF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857" y="5085184"/>
            <a:ext cx="3483637" cy="150416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 Box 46">
            <a:extLst>
              <a:ext uri="{FF2B5EF4-FFF2-40B4-BE49-F238E27FC236}">
                <a16:creationId xmlns:a16="http://schemas.microsoft.com/office/drawing/2014/main" id="{3E4A3737-ABBD-4AB2-A11B-43A8A56D5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0442" y="432988"/>
            <a:ext cx="53398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bg-BG" sz="2400" b="1" dirty="0" err="1">
                <a:latin typeface="+mj-lt"/>
              </a:rPr>
              <a:t>МЬОСБАУЕРОВА</a:t>
            </a:r>
            <a:r>
              <a:rPr lang="bg-BG" sz="2400" b="1" dirty="0">
                <a:latin typeface="+mj-lt"/>
              </a:rPr>
              <a:t> СПЕКТРОСКОПИЯ</a:t>
            </a:r>
            <a:endParaRPr lang="en-US" altLang="bg-BG" sz="2400" dirty="0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227914-FA76-47EA-8FD2-0FEFF3B74E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68" y="1119861"/>
            <a:ext cx="2439340" cy="33172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B76F24-FD8F-4CEA-A6B9-0D20714182D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83" y="4653136"/>
            <a:ext cx="2691765" cy="1310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CA9AD0-04BF-4BD7-B6AA-2A771635A2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1760" y="6063952"/>
            <a:ext cx="1013460" cy="533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0A43A31-6B6F-477F-9B60-B9FBEEF66E78}"/>
              </a:ext>
            </a:extLst>
          </p:cNvPr>
          <p:cNvSpPr txBox="1"/>
          <p:nvPr/>
        </p:nvSpPr>
        <p:spPr>
          <a:xfrm>
            <a:off x="395536" y="6165304"/>
            <a:ext cx="24482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sz="1400" dirty="0" err="1"/>
              <a:t>Доплерова</a:t>
            </a:r>
            <a:r>
              <a:rPr lang="bg-BG" sz="1400" dirty="0"/>
              <a:t> модулация </a:t>
            </a:r>
            <a:r>
              <a:rPr lang="en-US" sz="1400" dirty="0"/>
              <a:t> </a:t>
            </a:r>
            <a:r>
              <a:rPr lang="bg-BG" sz="1400" dirty="0"/>
              <a:t>-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582D430-BB7F-4CD5-9B2F-BD965B305F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51" y="5734535"/>
            <a:ext cx="852964" cy="1971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84081C-2FB6-49AE-8198-48E6771984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9872" y="2427639"/>
            <a:ext cx="857250" cy="3771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0454BF-F4D5-4839-A7AA-BA8FF0FC52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56668" y="3721786"/>
            <a:ext cx="975172" cy="278028"/>
          </a:xfrm>
          <a:prstGeom prst="rect">
            <a:avLst/>
          </a:prstGeom>
        </p:spPr>
      </p:pic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1763688" y="-39413"/>
            <a:ext cx="6444134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500" dirty="0">
                <a:latin typeface="+mj-lt"/>
              </a:rPr>
              <a:t>ИЯИЯЕ</a:t>
            </a:r>
            <a:r>
              <a:rPr lang="en-US" sz="1500" dirty="0">
                <a:latin typeface="+mj-lt"/>
              </a:rPr>
              <a:t>,</a:t>
            </a:r>
            <a:r>
              <a:rPr lang="bg-BG" sz="1500" dirty="0">
                <a:latin typeface="+mj-lt"/>
              </a:rPr>
              <a:t> Институт по </a:t>
            </a:r>
            <a:r>
              <a:rPr lang="bg-BG" sz="1500" dirty="0" err="1">
                <a:latin typeface="+mj-lt"/>
              </a:rPr>
              <a:t>катализ</a:t>
            </a:r>
            <a:r>
              <a:rPr lang="en-US" sz="1500" dirty="0">
                <a:latin typeface="+mj-lt"/>
              </a:rPr>
              <a:t> </a:t>
            </a:r>
            <a:r>
              <a:rPr lang="ru-RU" sz="1500" dirty="0">
                <a:latin typeface="+mj-lt"/>
              </a:rPr>
              <a:t> – БЪЛГАРСКА АКАДЕМИЯ НА НАУКИТЕ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554B9A4-4527-41CF-8A01-613808D904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4" y="87819"/>
            <a:ext cx="537764" cy="35492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1" y="83640"/>
            <a:ext cx="448879" cy="35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5639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6">
            <a:extLst>
              <a:ext uri="{FF2B5EF4-FFF2-40B4-BE49-F238E27FC236}">
                <a16:creationId xmlns:a16="http://schemas.microsoft.com/office/drawing/2014/main" id="{E1856FCC-9F5B-48DC-8D17-A347BC4307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430" y="1196752"/>
            <a:ext cx="838539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bg-BG" b="1" dirty="0">
                <a:latin typeface="+mj-lt"/>
              </a:rPr>
              <a:t>Сканираща електронна </a:t>
            </a:r>
            <a:r>
              <a:rPr lang="bg-BG" b="1" dirty="0" err="1">
                <a:latin typeface="+mj-lt"/>
              </a:rPr>
              <a:t>микроскопия</a:t>
            </a:r>
            <a:r>
              <a:rPr lang="bg-BG" b="1" dirty="0">
                <a:latin typeface="+mj-lt"/>
              </a:rPr>
              <a:t> </a:t>
            </a:r>
            <a:r>
              <a:rPr lang="bg-BG" dirty="0">
                <a:latin typeface="+mj-lt"/>
              </a:rPr>
              <a:t>с възможност за </a:t>
            </a:r>
            <a:r>
              <a:rPr lang="bg-BG" dirty="0" err="1">
                <a:latin typeface="+mj-lt"/>
              </a:rPr>
              <a:t>рентгенофлуоресцентен</a:t>
            </a:r>
            <a:r>
              <a:rPr lang="bg-BG" dirty="0">
                <a:latin typeface="+mj-lt"/>
              </a:rPr>
              <a:t> анализ и определяне на химичния </a:t>
            </a:r>
            <a:r>
              <a:rPr lang="bg-BG" dirty="0" err="1">
                <a:latin typeface="+mj-lt"/>
              </a:rPr>
              <a:t>елементен</a:t>
            </a:r>
            <a:r>
              <a:rPr lang="bg-BG" dirty="0">
                <a:latin typeface="+mj-lt"/>
              </a:rPr>
              <a:t> състав на обектите</a:t>
            </a:r>
            <a:endParaRPr lang="bg-BG" altLang="bg-BG" dirty="0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ACEA73-1FFF-47A4-BD9A-B8D123347ED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24" y="1988840"/>
            <a:ext cx="4873249" cy="41019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8E006F4-61E0-48EF-8ADF-F15C375A3DE7}"/>
              </a:ext>
            </a:extLst>
          </p:cNvPr>
          <p:cNvSpPr/>
          <p:nvPr/>
        </p:nvSpPr>
        <p:spPr>
          <a:xfrm>
            <a:off x="5508104" y="2348880"/>
            <a:ext cx="3394720" cy="1574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bg-BG" dirty="0">
                <a:ea typeface="Calibri" panose="020F0502020204030204" pitchFamily="34" charset="0"/>
                <a:cs typeface="Times New Roman" panose="02020603050405020304" pitchFamily="18" charset="0"/>
              </a:rPr>
              <a:t>Получени бяха голям брой изображения при различни степени на увеличение в режим на обратно разсеяни 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(BSE) </a:t>
            </a:r>
            <a:r>
              <a:rPr lang="bg-BG" dirty="0">
                <a:ea typeface="Calibri" panose="020F0502020204030204" pitchFamily="34" charset="0"/>
                <a:cs typeface="Times New Roman" panose="02020603050405020304" pitchFamily="18" charset="0"/>
              </a:rPr>
              <a:t>и вторични електрони 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(SE)</a:t>
            </a:r>
            <a:r>
              <a:rPr lang="bg-BG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763688" y="-39413"/>
            <a:ext cx="6444134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500" dirty="0">
                <a:latin typeface="+mj-lt"/>
              </a:rPr>
              <a:t>ИЯИЯЕ</a:t>
            </a:r>
            <a:r>
              <a:rPr lang="en-US" sz="1500" dirty="0">
                <a:latin typeface="+mj-lt"/>
              </a:rPr>
              <a:t>,</a:t>
            </a:r>
            <a:r>
              <a:rPr lang="bg-BG" sz="1500" dirty="0">
                <a:latin typeface="+mj-lt"/>
              </a:rPr>
              <a:t> Институт по </a:t>
            </a:r>
            <a:r>
              <a:rPr lang="bg-BG" sz="1500" dirty="0" err="1">
                <a:latin typeface="+mj-lt"/>
              </a:rPr>
              <a:t>катализ</a:t>
            </a:r>
            <a:r>
              <a:rPr lang="en-US" sz="1500" dirty="0">
                <a:latin typeface="+mj-lt"/>
              </a:rPr>
              <a:t> </a:t>
            </a:r>
            <a:r>
              <a:rPr lang="ru-RU" sz="1500" dirty="0">
                <a:latin typeface="+mj-lt"/>
              </a:rPr>
              <a:t> – БЪЛГАРСКА АКАДЕМИЯ НА НАУКИТЕ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54B9A4-4527-41CF-8A01-613808D904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4" y="87819"/>
            <a:ext cx="537764" cy="3549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1" y="83640"/>
            <a:ext cx="448879" cy="35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135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4205431"/>
              </p:ext>
            </p:extLst>
          </p:nvPr>
        </p:nvGraphicFramePr>
        <p:xfrm>
          <a:off x="755650" y="2132856"/>
          <a:ext cx="7632847" cy="1958421"/>
        </p:xfrm>
        <a:graphic>
          <a:graphicData uri="http://schemas.openxmlformats.org/drawingml/2006/table">
            <a:tbl>
              <a:tblPr firstRow="1" firstCol="1" bandRow="1"/>
              <a:tblGrid>
                <a:gridCol w="427716">
                  <a:extLst>
                    <a:ext uri="{9D8B030D-6E8A-4147-A177-3AD203B41FA5}">
                      <a16:colId xmlns:a16="http://schemas.microsoft.com/office/drawing/2014/main" val="1880809220"/>
                    </a:ext>
                  </a:extLst>
                </a:gridCol>
                <a:gridCol w="1583869">
                  <a:extLst>
                    <a:ext uri="{9D8B030D-6E8A-4147-A177-3AD203B41FA5}">
                      <a16:colId xmlns:a16="http://schemas.microsoft.com/office/drawing/2014/main" val="2492970006"/>
                    </a:ext>
                  </a:extLst>
                </a:gridCol>
                <a:gridCol w="3888048">
                  <a:extLst>
                    <a:ext uri="{9D8B030D-6E8A-4147-A177-3AD203B41FA5}">
                      <a16:colId xmlns:a16="http://schemas.microsoft.com/office/drawing/2014/main" val="1924682548"/>
                    </a:ext>
                  </a:extLst>
                </a:gridCol>
                <a:gridCol w="1733214">
                  <a:extLst>
                    <a:ext uri="{9D8B030D-6E8A-4147-A177-3AD203B41FA5}">
                      <a16:colId xmlns:a16="http://schemas.microsoft.com/office/drawing/2014/main" val="2154869871"/>
                    </a:ext>
                  </a:extLst>
                </a:gridCol>
              </a:tblGrid>
              <a:tr h="63962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bg-BG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Проба</a:t>
                      </a:r>
                      <a:endParaRPr lang="bg-BG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Локалитет</a:t>
                      </a:r>
                      <a:endParaRPr lang="bg-BG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(точките са от гр. София)</a:t>
                      </a:r>
                      <a:endParaRPr lang="bg-BG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Дата на събиране</a:t>
                      </a:r>
                      <a:endParaRPr lang="bg-BG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2992944"/>
                  </a:ext>
                </a:extLst>
              </a:tr>
              <a:tr h="2515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bg-BG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1149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-17Mv</a:t>
                      </a:r>
                      <a:endParaRPr lang="bg-BG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Метростанция „Джеймс Баучер“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юни 201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bg-BG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1960372"/>
                  </a:ext>
                </a:extLst>
              </a:tr>
              <a:tr h="2751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bg-BG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1145-17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Mv</a:t>
                      </a:r>
                      <a:endParaRPr lang="bg-BG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Метростанция „Джеймс Баучер“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януари 201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bg-BG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7182135"/>
                  </a:ext>
                </a:extLst>
              </a:tr>
              <a:tr h="2353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bg-BG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1143-17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Mv</a:t>
                      </a:r>
                      <a:endParaRPr lang="bg-BG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Орлов мост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юни 201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bg-BG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722402"/>
                  </a:ext>
                </a:extLst>
              </a:tr>
              <a:tr h="2353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bg-BG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1144-17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Mv</a:t>
                      </a:r>
                      <a:endParaRPr lang="bg-BG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Орлов мост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януари 201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bg-BG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6052256"/>
                  </a:ext>
                </a:extLst>
              </a:tr>
              <a:tr h="2353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bg-BG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1148-17Mv</a:t>
                      </a:r>
                      <a:endParaRPr lang="bg-BG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Метростанция „Люлин“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януари 201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bg-BG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308932"/>
                  </a:ext>
                </a:extLst>
              </a:tr>
            </a:tbl>
          </a:graphicData>
        </a:graphic>
      </p:graphicFrame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763688" y="-39413"/>
            <a:ext cx="6444134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500" dirty="0">
                <a:latin typeface="+mj-lt"/>
              </a:rPr>
              <a:t>ИЯИЯЕ</a:t>
            </a:r>
            <a:r>
              <a:rPr lang="en-US" sz="1500" dirty="0">
                <a:latin typeface="+mj-lt"/>
              </a:rPr>
              <a:t>,</a:t>
            </a:r>
            <a:r>
              <a:rPr lang="bg-BG" sz="1500" dirty="0">
                <a:latin typeface="+mj-lt"/>
              </a:rPr>
              <a:t> Институт по </a:t>
            </a:r>
            <a:r>
              <a:rPr lang="bg-BG" sz="1500" dirty="0" err="1">
                <a:latin typeface="+mj-lt"/>
              </a:rPr>
              <a:t>катализ</a:t>
            </a:r>
            <a:r>
              <a:rPr lang="en-US" sz="1500" dirty="0">
                <a:latin typeface="+mj-lt"/>
              </a:rPr>
              <a:t> </a:t>
            </a:r>
            <a:r>
              <a:rPr lang="ru-RU" sz="1500" dirty="0">
                <a:latin typeface="+mj-lt"/>
              </a:rPr>
              <a:t> – БЪЛГАРСКА АКАДЕМИЯ НА НАУКИТЕ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54B9A4-4527-41CF-8A01-613808D904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4" y="87819"/>
            <a:ext cx="537764" cy="3549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1" y="83640"/>
            <a:ext cx="448879" cy="35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3955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2C04B9-047C-4F0C-B7DA-6A8654C5AE67}"/>
              </a:ext>
            </a:extLst>
          </p:cNvPr>
          <p:cNvSpPr/>
          <p:nvPr/>
        </p:nvSpPr>
        <p:spPr>
          <a:xfrm>
            <a:off x="0" y="522447"/>
            <a:ext cx="9144000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bg-BG" b="1" dirty="0">
                <a:ea typeface="Calibri" panose="020F0502020204030204" pitchFamily="34" charset="0"/>
              </a:rPr>
              <a:t>фини </a:t>
            </a:r>
            <a:r>
              <a:rPr lang="bg-BG" b="1" dirty="0" err="1">
                <a:ea typeface="Calibri" panose="020F0502020204030204" pitchFamily="34" charset="0"/>
              </a:rPr>
              <a:t>прахови</a:t>
            </a:r>
            <a:r>
              <a:rPr lang="bg-BG" b="1" dirty="0">
                <a:ea typeface="Calibri" panose="020F0502020204030204" pitchFamily="34" charset="0"/>
              </a:rPr>
              <a:t> частици</a:t>
            </a:r>
            <a:r>
              <a:rPr lang="bg-BG" dirty="0">
                <a:ea typeface="Calibri" panose="020F0502020204030204" pitchFamily="34" charset="0"/>
              </a:rPr>
              <a:t>: 2.5 ÷ 10 μ</a:t>
            </a:r>
            <a:r>
              <a:rPr lang="en-US" dirty="0">
                <a:ea typeface="Calibri" panose="020F0502020204030204" pitchFamily="34" charset="0"/>
              </a:rPr>
              <a:t>m</a:t>
            </a:r>
            <a:endParaRPr lang="bg-BG" dirty="0">
              <a:ea typeface="Calibri" panose="020F0502020204030204" pitchFamily="34" charset="0"/>
            </a:endParaRPr>
          </a:p>
          <a:p>
            <a:pPr algn="ctr"/>
            <a:r>
              <a:rPr lang="ru-RU" b="1" dirty="0" err="1"/>
              <a:t>UFP</a:t>
            </a:r>
            <a:r>
              <a:rPr lang="ru-RU" b="1" dirty="0"/>
              <a:t>, </a:t>
            </a:r>
            <a:r>
              <a:rPr lang="ru-RU" b="1" dirty="0" err="1"/>
              <a:t>ултрафини</a:t>
            </a:r>
            <a:r>
              <a:rPr lang="ru-RU" b="1" dirty="0"/>
              <a:t> </a:t>
            </a:r>
            <a:r>
              <a:rPr lang="bg-BG" b="1" dirty="0" err="1">
                <a:ea typeface="Calibri" panose="020F0502020204030204" pitchFamily="34" charset="0"/>
              </a:rPr>
              <a:t>прахови</a:t>
            </a:r>
            <a:r>
              <a:rPr lang="bg-BG" b="1" dirty="0">
                <a:ea typeface="Calibri" panose="020F0502020204030204" pitchFamily="34" charset="0"/>
              </a:rPr>
              <a:t> частици</a:t>
            </a:r>
            <a:r>
              <a:rPr lang="ru-RU" dirty="0"/>
              <a:t>: 100 </a:t>
            </a:r>
            <a:r>
              <a:rPr lang="ru-RU" dirty="0" err="1"/>
              <a:t>nm</a:t>
            </a:r>
            <a:r>
              <a:rPr lang="ru-RU" dirty="0"/>
              <a:t> (0,1 µm).</a:t>
            </a:r>
            <a:endParaRPr lang="bg-BG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818E72-71E5-4A13-8A26-F836AE462330}"/>
              </a:ext>
            </a:extLst>
          </p:cNvPr>
          <p:cNvSpPr/>
          <p:nvPr/>
        </p:nvSpPr>
        <p:spPr>
          <a:xfrm>
            <a:off x="7248012" y="664722"/>
            <a:ext cx="1329851" cy="369332"/>
          </a:xfrm>
          <a:prstGeom prst="rect">
            <a:avLst/>
          </a:prstGeom>
          <a:solidFill>
            <a:srgbClr val="0D07FB"/>
          </a:solidFill>
        </p:spPr>
        <p:txBody>
          <a:bodyPr wrap="none">
            <a:spAutoFit/>
          </a:bodyPr>
          <a:lstStyle/>
          <a:p>
            <a:r>
              <a:rPr lang="bg-BG" dirty="0">
                <a:solidFill>
                  <a:schemeClr val="bg1"/>
                </a:solidFill>
                <a:ea typeface="Calibri" panose="020F0502020204030204" pitchFamily="34" charset="0"/>
              </a:rPr>
              <a:t>сито: 63 </a:t>
            </a:r>
            <a:r>
              <a:rPr lang="bg-BG" dirty="0" err="1">
                <a:solidFill>
                  <a:schemeClr val="bg1"/>
                </a:solidFill>
                <a:ea typeface="Calibri" panose="020F0502020204030204" pitchFamily="34" charset="0"/>
              </a:rPr>
              <a:t>μm</a:t>
            </a:r>
            <a:endParaRPr lang="bg-BG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B7A1BE-2BAD-4302-A0CF-45162AE02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822" y="1412597"/>
            <a:ext cx="6505575" cy="5133975"/>
          </a:xfrm>
          <a:prstGeom prst="rect">
            <a:avLst/>
          </a:prstGeom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763688" y="-39413"/>
            <a:ext cx="6444134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500" dirty="0">
                <a:latin typeface="+mj-lt"/>
              </a:rPr>
              <a:t>ИЯИЯЕ</a:t>
            </a:r>
            <a:r>
              <a:rPr lang="en-US" sz="1500" dirty="0">
                <a:latin typeface="+mj-lt"/>
              </a:rPr>
              <a:t>,</a:t>
            </a:r>
            <a:r>
              <a:rPr lang="bg-BG" sz="1500" dirty="0">
                <a:latin typeface="+mj-lt"/>
              </a:rPr>
              <a:t> Институт по </a:t>
            </a:r>
            <a:r>
              <a:rPr lang="bg-BG" sz="1500" dirty="0" err="1">
                <a:latin typeface="+mj-lt"/>
              </a:rPr>
              <a:t>катализ</a:t>
            </a:r>
            <a:r>
              <a:rPr lang="en-US" sz="1500" dirty="0">
                <a:latin typeface="+mj-lt"/>
              </a:rPr>
              <a:t> </a:t>
            </a:r>
            <a:r>
              <a:rPr lang="ru-RU" sz="1500" dirty="0">
                <a:latin typeface="+mj-lt"/>
              </a:rPr>
              <a:t> – БЪЛГАРСКА АКАДЕМИЯ НА НАУКИТЕ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54B9A4-4527-41CF-8A01-613808D904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4" y="87819"/>
            <a:ext cx="537764" cy="3549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1" y="83640"/>
            <a:ext cx="448879" cy="359103"/>
          </a:xfrm>
          <a:prstGeom prst="rect">
            <a:avLst/>
          </a:prstGeom>
        </p:spPr>
      </p:pic>
      <p:sp>
        <p:nvSpPr>
          <p:cNvPr id="4" name="Текстово поле 3"/>
          <p:cNvSpPr txBox="1"/>
          <p:nvPr/>
        </p:nvSpPr>
        <p:spPr>
          <a:xfrm>
            <a:off x="3995937" y="1196752"/>
            <a:ext cx="115212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bg-B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2809686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C4205B-455D-4D65-84A7-9881B15AC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" y="1556792"/>
            <a:ext cx="8343900" cy="3124200"/>
          </a:xfrm>
          <a:prstGeom prst="rect">
            <a:avLst/>
          </a:prstGeom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763688" y="-39413"/>
            <a:ext cx="6444134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500" dirty="0">
                <a:latin typeface="+mj-lt"/>
              </a:rPr>
              <a:t>ИЯИЯЕ</a:t>
            </a:r>
            <a:r>
              <a:rPr lang="en-US" sz="1500" dirty="0">
                <a:latin typeface="+mj-lt"/>
              </a:rPr>
              <a:t>,</a:t>
            </a:r>
            <a:r>
              <a:rPr lang="bg-BG" sz="1500" dirty="0">
                <a:latin typeface="+mj-lt"/>
              </a:rPr>
              <a:t> Институт по </a:t>
            </a:r>
            <a:r>
              <a:rPr lang="bg-BG" sz="1500" dirty="0" err="1">
                <a:latin typeface="+mj-lt"/>
              </a:rPr>
              <a:t>катализ</a:t>
            </a:r>
            <a:r>
              <a:rPr lang="en-US" sz="1500" dirty="0">
                <a:latin typeface="+mj-lt"/>
              </a:rPr>
              <a:t> </a:t>
            </a:r>
            <a:r>
              <a:rPr lang="ru-RU" sz="1500" dirty="0">
                <a:latin typeface="+mj-lt"/>
              </a:rPr>
              <a:t> – БЪЛГАРСКА АКАДЕМИЯ НА НАУКИТЕ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54B9A4-4527-41CF-8A01-613808D904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4" y="87819"/>
            <a:ext cx="537764" cy="3549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1" y="83640"/>
            <a:ext cx="448879" cy="35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476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EFE12D5-CB9A-46F8-AB34-58E8A219A81A}"/>
              </a:ext>
            </a:extLst>
          </p:cNvPr>
          <p:cNvCxnSpPr>
            <a:cxnSpLocks/>
          </p:cNvCxnSpPr>
          <p:nvPr/>
        </p:nvCxnSpPr>
        <p:spPr>
          <a:xfrm>
            <a:off x="7840" y="3429000"/>
            <a:ext cx="4816793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611B9D25-A740-467E-83F1-6F38E70C7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0" y="23812"/>
            <a:ext cx="4816793" cy="34051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EBC3D2-D337-4421-8A10-3F4452D35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0" y="3452812"/>
            <a:ext cx="4816793" cy="34051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CA303B-D423-46A8-84E8-B4B72BFA00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260648"/>
            <a:ext cx="3921760" cy="26720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6104306-9F0E-4EC5-ACAD-A561135275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7308" y="4221088"/>
            <a:ext cx="4248472" cy="165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988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extBox 1"/>
          <p:cNvSpPr txBox="1">
            <a:spLocks noChangeArrowheads="1"/>
          </p:cNvSpPr>
          <p:nvPr/>
        </p:nvSpPr>
        <p:spPr bwMode="auto">
          <a:xfrm>
            <a:off x="857250" y="4437063"/>
            <a:ext cx="7747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en-GB"/>
              <a:t>(left) The </a:t>
            </a:r>
            <a:r>
              <a:rPr lang="en-US"/>
              <a:t>Mössbauer spectrum from the metal part of the finding (image in the middle) confirms the presence of two major components: </a:t>
            </a:r>
            <a:r>
              <a:rPr lang="el-GR"/>
              <a:t>α</a:t>
            </a:r>
            <a:r>
              <a:rPr lang="en-US"/>
              <a:t>-Fe (blue) and cementite Fe</a:t>
            </a:r>
            <a:r>
              <a:rPr lang="en-US" baseline="-25000"/>
              <a:t>3</a:t>
            </a:r>
            <a:r>
              <a:rPr lang="en-US"/>
              <a:t>C (green); (right) The Mössbauer spectrum obtained from the nonmetal part. The major components are Fe</a:t>
            </a:r>
            <a:r>
              <a:rPr lang="en-US" baseline="30000"/>
              <a:t>3+</a:t>
            </a:r>
            <a:r>
              <a:rPr lang="en-US"/>
              <a:t>-</a:t>
            </a:r>
            <a:r>
              <a:rPr lang="en-US" baseline="30000"/>
              <a:t> </a:t>
            </a:r>
            <a:r>
              <a:rPr lang="en-US"/>
              <a:t>and Fe</a:t>
            </a:r>
            <a:r>
              <a:rPr lang="en-US" baseline="30000"/>
              <a:t>2+</a:t>
            </a:r>
            <a:r>
              <a:rPr lang="en-US"/>
              <a:t>-bearing silicates. </a:t>
            </a:r>
            <a:endParaRPr lang="bg-BG"/>
          </a:p>
        </p:txBody>
      </p:sp>
      <p:grpSp>
        <p:nvGrpSpPr>
          <p:cNvPr id="114691" name="Group 19"/>
          <p:cNvGrpSpPr>
            <a:grpSpLocks noChangeAspect="1"/>
          </p:cNvGrpSpPr>
          <p:nvPr/>
        </p:nvGrpSpPr>
        <p:grpSpPr bwMode="auto">
          <a:xfrm>
            <a:off x="34925" y="1052513"/>
            <a:ext cx="9182100" cy="3584575"/>
            <a:chOff x="0" y="0"/>
            <a:chExt cx="138331" cy="55875"/>
          </a:xfrm>
        </p:grpSpPr>
        <p:pic>
          <p:nvPicPr>
            <p:cNvPr id="114696" name="Picture 2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17" y="34"/>
              <a:ext cx="76414" cy="55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4F81B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4697" name="Picture 2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1861" cy="55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4698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63" t="5898" r="11086" b="17992"/>
            <a:stretch>
              <a:fillRect/>
            </a:stretch>
          </p:blipFill>
          <p:spPr bwMode="auto">
            <a:xfrm>
              <a:off x="63693" y="7804"/>
              <a:ext cx="25907" cy="325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4699" name="Oval 36"/>
            <p:cNvSpPr>
              <a:spLocks noChangeArrowheads="1"/>
            </p:cNvSpPr>
            <p:nvPr/>
          </p:nvSpPr>
          <p:spPr bwMode="auto">
            <a:xfrm>
              <a:off x="74599" y="12361"/>
              <a:ext cx="2420" cy="2545"/>
            </a:xfrm>
            <a:prstGeom prst="ellips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bg-BG" sz="1100">
                  <a:latin typeface="Calibri" pitchFamily="34" charset="0"/>
                  <a:cs typeface="Calibri" pitchFamily="34" charset="0"/>
                </a:rPr>
                <a:t> </a:t>
              </a:r>
            </a:p>
          </p:txBody>
        </p:sp>
        <p:sp>
          <p:nvSpPr>
            <p:cNvPr id="114700" name="Oval 37"/>
            <p:cNvSpPr>
              <a:spLocks noChangeArrowheads="1"/>
            </p:cNvSpPr>
            <p:nvPr/>
          </p:nvSpPr>
          <p:spPr bwMode="auto">
            <a:xfrm>
              <a:off x="80283" y="11513"/>
              <a:ext cx="2419" cy="2544"/>
            </a:xfrm>
            <a:prstGeom prst="ellips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bg-BG" sz="1100">
                  <a:latin typeface="Calibri" pitchFamily="34" charset="0"/>
                  <a:cs typeface="Calibri" pitchFamily="34" charset="0"/>
                </a:rPr>
                <a:t> </a:t>
              </a:r>
            </a:p>
          </p:txBody>
        </p:sp>
        <p:cxnSp>
          <p:nvCxnSpPr>
            <p:cNvPr id="114701" name="Straight Arrow Connector 38"/>
            <p:cNvCxnSpPr>
              <a:cxnSpLocks noChangeShapeType="1"/>
            </p:cNvCxnSpPr>
            <p:nvPr/>
          </p:nvCxnSpPr>
          <p:spPr bwMode="auto">
            <a:xfrm>
              <a:off x="82835" y="12785"/>
              <a:ext cx="14010" cy="0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cxnSp>
          <p:nvCxnSpPr>
            <p:cNvPr id="114702" name="Straight Arrow Connector 39"/>
            <p:cNvCxnSpPr>
              <a:cxnSpLocks noChangeShapeType="1"/>
            </p:cNvCxnSpPr>
            <p:nvPr/>
          </p:nvCxnSpPr>
          <p:spPr bwMode="auto">
            <a:xfrm flipH="1">
              <a:off x="57154" y="13633"/>
              <a:ext cx="17368" cy="0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</p:grpSp>
      <p:sp>
        <p:nvSpPr>
          <p:cNvPr id="114692" name="TextBox 2"/>
          <p:cNvSpPr txBox="1">
            <a:spLocks noChangeArrowheads="1"/>
          </p:cNvSpPr>
          <p:nvPr/>
        </p:nvSpPr>
        <p:spPr bwMode="auto">
          <a:xfrm>
            <a:off x="2752725" y="5915025"/>
            <a:ext cx="58515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200" b="1" dirty="0"/>
              <a:t>V. </a:t>
            </a:r>
            <a:r>
              <a:rPr lang="en-US" sz="1200" b="1" dirty="0" err="1"/>
              <a:t>Rusanov</a:t>
            </a:r>
            <a:r>
              <a:rPr lang="en-US" sz="1200" b="1" dirty="0"/>
              <a:t>, V. </a:t>
            </a:r>
            <a:r>
              <a:rPr lang="en-US" sz="1200" b="1" dirty="0" err="1"/>
              <a:t>Gushterov</a:t>
            </a:r>
            <a:r>
              <a:rPr lang="en-US" sz="1200" b="1" dirty="0"/>
              <a:t>, N. </a:t>
            </a:r>
            <a:r>
              <a:rPr lang="en-US" sz="1200" b="1" dirty="0" err="1"/>
              <a:t>Velinov</a:t>
            </a:r>
            <a:r>
              <a:rPr lang="en-US" sz="1200" b="1" dirty="0"/>
              <a:t>, I. </a:t>
            </a:r>
            <a:r>
              <a:rPr lang="en-US" sz="1200" b="1" dirty="0" err="1"/>
              <a:t>Mitov</a:t>
            </a:r>
            <a:r>
              <a:rPr lang="en-US" sz="1200" b="1" dirty="0"/>
              <a:t>, Real “Guests” from the Solar System or just Earth Rocks, Slag or Scrap, J</a:t>
            </a:r>
            <a:r>
              <a:rPr lang="en-GB" sz="1200" b="1" dirty="0" err="1"/>
              <a:t>ournal</a:t>
            </a:r>
            <a:r>
              <a:rPr lang="en-GB" sz="1200" b="1" dirty="0"/>
              <a:t> of Atmospheric and Solar-Terrestrial Physics</a:t>
            </a:r>
            <a:r>
              <a:rPr lang="en-US" sz="1200" b="1" dirty="0"/>
              <a:t>, </a:t>
            </a:r>
            <a:r>
              <a:rPr lang="bg-BG" sz="1200" b="1" dirty="0"/>
              <a:t>182, 39-44 </a:t>
            </a:r>
            <a:r>
              <a:rPr lang="en-US" sz="1200" b="1" dirty="0"/>
              <a:t>(2019).  </a:t>
            </a:r>
            <a:endParaRPr lang="bg-BG" sz="1200" b="1" dirty="0"/>
          </a:p>
        </p:txBody>
      </p:sp>
      <p:grpSp>
        <p:nvGrpSpPr>
          <p:cNvPr id="114693" name="Group 1"/>
          <p:cNvGrpSpPr>
            <a:grpSpLocks/>
          </p:cNvGrpSpPr>
          <p:nvPr/>
        </p:nvGrpSpPr>
        <p:grpSpPr bwMode="auto">
          <a:xfrm>
            <a:off x="250825" y="188913"/>
            <a:ext cx="8713788" cy="1152525"/>
            <a:chOff x="250825" y="188913"/>
            <a:chExt cx="8713788" cy="1152525"/>
          </a:xfrm>
        </p:grpSpPr>
        <p:pic>
          <p:nvPicPr>
            <p:cNvPr id="114694" name="Picture 3" descr="Uni_Sofia_transparen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188913"/>
              <a:ext cx="938213" cy="1152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4695" name="Text Box 4"/>
            <p:cNvSpPr txBox="1">
              <a:spLocks noChangeArrowheads="1"/>
            </p:cNvSpPr>
            <p:nvPr/>
          </p:nvSpPr>
          <p:spPr bwMode="auto">
            <a:xfrm>
              <a:off x="1331913" y="449263"/>
              <a:ext cx="76327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bg-BG" sz="1400"/>
                <a:t>Софийски университет „Св. Климент Охридски“, Физически факултет, Катедра Атомна физика</a:t>
              </a:r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2661175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15DDDE-5C70-44BB-A8C7-841373918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8792" y="908720"/>
            <a:ext cx="5795772" cy="487832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2DF6139-6169-47E7-8DE8-14006C9133A9}"/>
              </a:ext>
            </a:extLst>
          </p:cNvPr>
          <p:cNvSpPr/>
          <p:nvPr/>
        </p:nvSpPr>
        <p:spPr>
          <a:xfrm>
            <a:off x="558964" y="2636912"/>
            <a:ext cx="668427" cy="144016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01F70D2-B8EA-4365-AB99-9497A402E91F}"/>
              </a:ext>
            </a:extLst>
          </p:cNvPr>
          <p:cNvSpPr/>
          <p:nvPr/>
        </p:nvSpPr>
        <p:spPr>
          <a:xfrm>
            <a:off x="1190446" y="1879886"/>
            <a:ext cx="668427" cy="144016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B4DD9D-770F-43BC-AFB2-DC19EC86F7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6759" y="590488"/>
            <a:ext cx="860380" cy="10251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F9919-41AD-443E-A97F-1BD4288157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4342" y="499563"/>
            <a:ext cx="1432472" cy="1954932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6C069CD-BC63-48CD-ACF7-93F42342E418}"/>
              </a:ext>
            </a:extLst>
          </p:cNvPr>
          <p:cNvCxnSpPr>
            <a:cxnSpLocks/>
          </p:cNvCxnSpPr>
          <p:nvPr/>
        </p:nvCxnSpPr>
        <p:spPr>
          <a:xfrm>
            <a:off x="4870450" y="1879886"/>
            <a:ext cx="605414" cy="0"/>
          </a:xfrm>
          <a:prstGeom prst="straightConnector1">
            <a:avLst/>
          </a:prstGeom>
          <a:ln w="25400">
            <a:solidFill>
              <a:srgbClr val="FF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Box 4">
            <a:extLst>
              <a:ext uri="{FF2B5EF4-FFF2-40B4-BE49-F238E27FC236}">
                <a16:creationId xmlns:a16="http://schemas.microsoft.com/office/drawing/2014/main" id="{A2D05495-5949-4783-AFA1-21A7D6FB2D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6263" y="569739"/>
            <a:ext cx="3589908" cy="3231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500" dirty="0">
                <a:latin typeface="+mn-lt"/>
              </a:rPr>
              <a:t>James </a:t>
            </a:r>
            <a:r>
              <a:rPr lang="en-US" sz="1500" dirty="0" err="1">
                <a:latin typeface="+mn-lt"/>
              </a:rPr>
              <a:t>Bourchier</a:t>
            </a:r>
            <a:r>
              <a:rPr lang="en-US" sz="1500" dirty="0">
                <a:latin typeface="+mn-lt"/>
              </a:rPr>
              <a:t> </a:t>
            </a:r>
            <a:r>
              <a:rPr lang="en-US" sz="1500" dirty="0" err="1">
                <a:latin typeface="+mn-lt"/>
              </a:rPr>
              <a:t>blvd.</a:t>
            </a:r>
            <a:r>
              <a:rPr lang="en-US" sz="1500" dirty="0">
                <a:latin typeface="+mn-lt"/>
              </a:rPr>
              <a:t> Sofia - 2017 Summer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48A3A95-C702-4D2C-81C8-ABCE18490B71}"/>
              </a:ext>
            </a:extLst>
          </p:cNvPr>
          <p:cNvCxnSpPr>
            <a:cxnSpLocks/>
          </p:cNvCxnSpPr>
          <p:nvPr/>
        </p:nvCxnSpPr>
        <p:spPr>
          <a:xfrm>
            <a:off x="4875448" y="2436864"/>
            <a:ext cx="600416" cy="773003"/>
          </a:xfrm>
          <a:prstGeom prst="straightConnector1">
            <a:avLst/>
          </a:prstGeom>
          <a:ln w="25400">
            <a:solidFill>
              <a:schemeClr val="tx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F887DA8-FACC-41B8-897E-7310DDAA62B0}"/>
              </a:ext>
            </a:extLst>
          </p:cNvPr>
          <p:cNvCxnSpPr>
            <a:cxnSpLocks/>
          </p:cNvCxnSpPr>
          <p:nvPr/>
        </p:nvCxnSpPr>
        <p:spPr>
          <a:xfrm>
            <a:off x="5580112" y="2636912"/>
            <a:ext cx="3434925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041F1542-B254-44CD-A4DB-08430C070C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286" y="2780928"/>
            <a:ext cx="2270125" cy="1167963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6A60E8F-2750-4746-BDBE-ED7F988C40B8}"/>
              </a:ext>
            </a:extLst>
          </p:cNvPr>
          <p:cNvCxnSpPr>
            <a:cxnSpLocks/>
          </p:cNvCxnSpPr>
          <p:nvPr/>
        </p:nvCxnSpPr>
        <p:spPr>
          <a:xfrm>
            <a:off x="4880990" y="3410292"/>
            <a:ext cx="663735" cy="873657"/>
          </a:xfrm>
          <a:prstGeom prst="straightConnector1">
            <a:avLst/>
          </a:prstGeom>
          <a:ln w="25400">
            <a:solidFill>
              <a:srgbClr val="0D07FB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5824182-5092-43C1-9B1E-4305F37AD7DF}"/>
              </a:ext>
            </a:extLst>
          </p:cNvPr>
          <p:cNvCxnSpPr>
            <a:cxnSpLocks/>
          </p:cNvCxnSpPr>
          <p:nvPr/>
        </p:nvCxnSpPr>
        <p:spPr>
          <a:xfrm>
            <a:off x="4875448" y="3760350"/>
            <a:ext cx="490404" cy="1052783"/>
          </a:xfrm>
          <a:prstGeom prst="straightConnector1">
            <a:avLst/>
          </a:prstGeom>
          <a:ln w="25400">
            <a:solidFill>
              <a:srgbClr val="00FFFF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522E7A2F-5C15-425F-B651-1283BEF730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5864" y="4312025"/>
            <a:ext cx="925830" cy="17145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C2855F7-E4CD-4274-9107-6D80F5832C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8007" y="4876229"/>
            <a:ext cx="642938" cy="171450"/>
          </a:xfrm>
          <a:prstGeom prst="rect">
            <a:avLst/>
          </a:prstGeom>
        </p:spPr>
      </p:pic>
      <p:sp>
        <p:nvSpPr>
          <p:cNvPr id="45" name="Text Box 4">
            <a:extLst>
              <a:ext uri="{FF2B5EF4-FFF2-40B4-BE49-F238E27FC236}">
                <a16:creationId xmlns:a16="http://schemas.microsoft.com/office/drawing/2014/main" id="{46E1749C-54B0-40BB-9530-EDB11AE05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390" y="6397657"/>
            <a:ext cx="4797127" cy="215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800" dirty="0">
                <a:latin typeface="+mn-lt"/>
              </a:rPr>
              <a:t>Figure[1]-Andrea </a:t>
            </a:r>
            <a:r>
              <a:rPr lang="en-US" sz="800" dirty="0" err="1">
                <a:latin typeface="+mn-lt"/>
              </a:rPr>
              <a:t>Sanson</a:t>
            </a:r>
            <a:r>
              <a:rPr lang="en-US" sz="800" dirty="0">
                <a:latin typeface="+mn-lt"/>
              </a:rPr>
              <a:t> University of Padova | </a:t>
            </a:r>
            <a:r>
              <a:rPr lang="en-US" sz="800" dirty="0" err="1">
                <a:latin typeface="+mn-lt"/>
              </a:rPr>
              <a:t>UNIPD</a:t>
            </a:r>
            <a:r>
              <a:rPr lang="en-US" sz="800" dirty="0">
                <a:latin typeface="+mn-lt"/>
              </a:rPr>
              <a:t> · Department of Physics and Astronomy "Galileo Galilei"</a:t>
            </a:r>
          </a:p>
        </p:txBody>
      </p:sp>
      <p:sp>
        <p:nvSpPr>
          <p:cNvPr id="46" name="Text Box 4">
            <a:extLst>
              <a:ext uri="{FF2B5EF4-FFF2-40B4-BE49-F238E27FC236}">
                <a16:creationId xmlns:a16="http://schemas.microsoft.com/office/drawing/2014/main" id="{B0D17AC2-8987-45C5-B3D0-646B268DFA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390" y="6591303"/>
            <a:ext cx="262865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800" dirty="0">
                <a:latin typeface="+mn-lt"/>
              </a:rPr>
              <a:t>Figure [2]-Martin </a:t>
            </a:r>
            <a:r>
              <a:rPr lang="en-US" sz="800" dirty="0" err="1">
                <a:latin typeface="+mn-lt"/>
              </a:rPr>
              <a:t>Friák</a:t>
            </a:r>
            <a:r>
              <a:rPr lang="en-US" sz="800" dirty="0">
                <a:latin typeface="+mn-lt"/>
              </a:rPr>
              <a:t>  The Czech Academy of Sciences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4ACE0551-B0DA-4B52-9044-D2028DF3B2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209" y="4074331"/>
            <a:ext cx="2576448" cy="136919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5C60AAA-2CE3-4B6E-91E5-B5917D48B5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65852" y="5631893"/>
            <a:ext cx="942035" cy="1108276"/>
          </a:xfrm>
          <a:prstGeom prst="rect">
            <a:avLst/>
          </a:prstGeom>
        </p:spPr>
      </p:pic>
      <p:sp>
        <p:nvSpPr>
          <p:cNvPr id="50" name="Text Box 4">
            <a:extLst>
              <a:ext uri="{FF2B5EF4-FFF2-40B4-BE49-F238E27FC236}">
                <a16:creationId xmlns:a16="http://schemas.microsoft.com/office/drawing/2014/main" id="{989171B3-30D1-4F63-B313-751D18C45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2538" y="2236984"/>
            <a:ext cx="43580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800" dirty="0">
                <a:latin typeface="+mn-lt"/>
              </a:rPr>
              <a:t>[1]</a:t>
            </a:r>
          </a:p>
        </p:txBody>
      </p:sp>
      <p:sp>
        <p:nvSpPr>
          <p:cNvPr id="51" name="Text Box 4">
            <a:extLst>
              <a:ext uri="{FF2B5EF4-FFF2-40B4-BE49-F238E27FC236}">
                <a16:creationId xmlns:a16="http://schemas.microsoft.com/office/drawing/2014/main" id="{646FF7D8-2F9C-45A2-96D8-C04E945B3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4562" y="5375832"/>
            <a:ext cx="43580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800" dirty="0">
                <a:latin typeface="+mn-lt"/>
              </a:rPr>
              <a:t>[2]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963220-8BC6-4A67-9350-BADD5BC6D2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65462" y="1622882"/>
            <a:ext cx="1307306" cy="797243"/>
          </a:xfrm>
          <a:prstGeom prst="rect">
            <a:avLst/>
          </a:prstGeom>
        </p:spPr>
      </p:pic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F2538424-F2D8-4F3B-B477-A54E36E46EC8}"/>
              </a:ext>
            </a:extLst>
          </p:cNvPr>
          <p:cNvCxnSpPr>
            <a:cxnSpLocks/>
          </p:cNvCxnSpPr>
          <p:nvPr/>
        </p:nvCxnSpPr>
        <p:spPr>
          <a:xfrm>
            <a:off x="5559476" y="4145480"/>
            <a:ext cx="3332827" cy="1592085"/>
          </a:xfrm>
          <a:prstGeom prst="bentConnector3">
            <a:avLst>
              <a:gd name="adj1" fmla="val 28106"/>
            </a:avLst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673825A3-107A-46F8-9B90-C309A5E3CB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45853" y="3628709"/>
            <a:ext cx="1062990" cy="36433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B5F6344-9934-406E-B057-07CBB16DA30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45853" y="2709735"/>
            <a:ext cx="1367314" cy="861536"/>
          </a:xfrm>
          <a:prstGeom prst="rect">
            <a:avLst/>
          </a:prstGeom>
        </p:spPr>
      </p:pic>
      <p:sp>
        <p:nvSpPr>
          <p:cNvPr id="38" name="Action Button: Go Forward or Next 37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039D85A1-7AAC-483D-8B1D-E78708377368}"/>
              </a:ext>
            </a:extLst>
          </p:cNvPr>
          <p:cNvSpPr/>
          <p:nvPr/>
        </p:nvSpPr>
        <p:spPr>
          <a:xfrm rot="10800000">
            <a:off x="8732797" y="6461039"/>
            <a:ext cx="295735" cy="295735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3FB0319-B71E-4976-9684-759ED944A163}"/>
              </a:ext>
            </a:extLst>
          </p:cNvPr>
          <p:cNvSpPr/>
          <p:nvPr/>
        </p:nvSpPr>
        <p:spPr>
          <a:xfrm>
            <a:off x="558964" y="3014226"/>
            <a:ext cx="668427" cy="144016"/>
          </a:xfrm>
          <a:prstGeom prst="ellipse">
            <a:avLst/>
          </a:prstGeom>
          <a:noFill/>
          <a:ln w="127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F7ACCD9-33A9-4A78-8D93-F1BD3431A973}"/>
              </a:ext>
            </a:extLst>
          </p:cNvPr>
          <p:cNvSpPr/>
          <p:nvPr/>
        </p:nvSpPr>
        <p:spPr>
          <a:xfrm>
            <a:off x="2377401" y="3913710"/>
            <a:ext cx="552419" cy="405420"/>
          </a:xfrm>
          <a:prstGeom prst="ellipse">
            <a:avLst/>
          </a:prstGeom>
          <a:noFill/>
          <a:ln w="127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`</a:t>
            </a:r>
            <a:endParaRPr lang="bg-BG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F2E45EF-7F1B-4A48-8694-F4181FABD0E8}"/>
              </a:ext>
            </a:extLst>
          </p:cNvPr>
          <p:cNvSpPr/>
          <p:nvPr/>
        </p:nvSpPr>
        <p:spPr>
          <a:xfrm>
            <a:off x="2377401" y="3174686"/>
            <a:ext cx="552419" cy="405420"/>
          </a:xfrm>
          <a:prstGeom prst="ellipse">
            <a:avLst/>
          </a:prstGeom>
          <a:noFill/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`</a:t>
            </a:r>
            <a:endParaRPr lang="bg-BG" dirty="0"/>
          </a:p>
        </p:txBody>
      </p:sp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1763688" y="-39413"/>
            <a:ext cx="6444134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500" dirty="0">
                <a:latin typeface="+mj-lt"/>
              </a:rPr>
              <a:t>ИЯИЯЕ</a:t>
            </a:r>
            <a:r>
              <a:rPr lang="en-US" sz="1500" dirty="0">
                <a:latin typeface="+mj-lt"/>
              </a:rPr>
              <a:t>,</a:t>
            </a:r>
            <a:r>
              <a:rPr lang="bg-BG" sz="1500" dirty="0">
                <a:latin typeface="+mj-lt"/>
              </a:rPr>
              <a:t> Институт по </a:t>
            </a:r>
            <a:r>
              <a:rPr lang="bg-BG" sz="1500" dirty="0" err="1">
                <a:latin typeface="+mj-lt"/>
              </a:rPr>
              <a:t>катализ</a:t>
            </a:r>
            <a:r>
              <a:rPr lang="en-US" sz="1500" dirty="0">
                <a:latin typeface="+mj-lt"/>
              </a:rPr>
              <a:t> </a:t>
            </a:r>
            <a:r>
              <a:rPr lang="ru-RU" sz="1500" dirty="0">
                <a:latin typeface="+mj-lt"/>
              </a:rPr>
              <a:t> – БЪЛГАРСКА АКАДЕМИЯ НА НАУКИТЕ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554B9A4-4527-41CF-8A01-613808D9048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4" y="87819"/>
            <a:ext cx="537764" cy="35492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1" y="83640"/>
            <a:ext cx="448879" cy="35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5173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F252BE-96A4-417E-8215-03224D24C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1" y="0"/>
            <a:ext cx="4841558" cy="34051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511CAA-890C-4D00-86F1-85EB49CAC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1" y="3452812"/>
            <a:ext cx="4841558" cy="34051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49EA22-6032-44FB-B42B-CBC9134D8F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260648"/>
            <a:ext cx="3921760" cy="26720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FFD69A-5F11-4D01-AF63-39AF56D18A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0849" y="4221088"/>
            <a:ext cx="4277678" cy="164592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6CA923-9658-4BBA-859C-07E379212AB5}"/>
              </a:ext>
            </a:extLst>
          </p:cNvPr>
          <p:cNvCxnSpPr>
            <a:cxnSpLocks/>
          </p:cNvCxnSpPr>
          <p:nvPr/>
        </p:nvCxnSpPr>
        <p:spPr>
          <a:xfrm>
            <a:off x="7840" y="3429000"/>
            <a:ext cx="4816793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71372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AB10F3-6436-482E-B356-C7B7CAE9B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195"/>
            <a:ext cx="4841558" cy="33928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F3B309-071B-4306-A447-0A7050751F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65195"/>
            <a:ext cx="4841558" cy="3392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08AC45-1B7C-40F5-B940-05D3367E0E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260648"/>
            <a:ext cx="3921760" cy="26720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812F10-34A3-4E8D-B7B5-A1372C87A9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6677" y="4221088"/>
            <a:ext cx="4140518" cy="168021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878676D-D636-4AC7-878C-B3CB5CEB315C}"/>
              </a:ext>
            </a:extLst>
          </p:cNvPr>
          <p:cNvCxnSpPr>
            <a:cxnSpLocks/>
          </p:cNvCxnSpPr>
          <p:nvPr/>
        </p:nvCxnSpPr>
        <p:spPr>
          <a:xfrm>
            <a:off x="7840" y="3429000"/>
            <a:ext cx="4816793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1619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69863" y="6408738"/>
            <a:ext cx="441325" cy="476250"/>
          </a:xfrm>
        </p:spPr>
        <p:txBody>
          <a:bodyPr/>
          <a:lstStyle/>
          <a:p>
            <a:pPr algn="l">
              <a:defRPr/>
            </a:pPr>
            <a:fld id="{6CF48A4D-CBC0-4F9A-8782-2931E8D5A254}" type="slidenum">
              <a:rPr lang="en-US">
                <a:latin typeface="+mj-lt"/>
              </a:rPr>
              <a:pPr algn="l">
                <a:defRPr/>
              </a:pPr>
              <a:t>2</a:t>
            </a:fld>
            <a:endParaRPr lang="en-US">
              <a:latin typeface="+mj-lt"/>
            </a:endParaRPr>
          </a:p>
        </p:txBody>
      </p:sp>
      <p:sp>
        <p:nvSpPr>
          <p:cNvPr id="75785" name="Text Box 4"/>
          <p:cNvSpPr txBox="1">
            <a:spLocks noChangeArrowheads="1"/>
          </p:cNvSpPr>
          <p:nvPr/>
        </p:nvSpPr>
        <p:spPr bwMode="auto">
          <a:xfrm>
            <a:off x="1763688" y="-39413"/>
            <a:ext cx="6444134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500" dirty="0">
                <a:latin typeface="+mj-lt"/>
              </a:rPr>
              <a:t>ИЯИЯЕ</a:t>
            </a:r>
            <a:r>
              <a:rPr lang="en-US" sz="1500" dirty="0">
                <a:latin typeface="+mj-lt"/>
              </a:rPr>
              <a:t>,</a:t>
            </a:r>
            <a:r>
              <a:rPr lang="bg-BG" sz="1500" dirty="0">
                <a:latin typeface="+mj-lt"/>
              </a:rPr>
              <a:t> Институт по </a:t>
            </a:r>
            <a:r>
              <a:rPr lang="bg-BG" sz="1500" dirty="0" err="1">
                <a:latin typeface="+mj-lt"/>
              </a:rPr>
              <a:t>катализ</a:t>
            </a:r>
            <a:r>
              <a:rPr lang="en-US" sz="1500" dirty="0">
                <a:latin typeface="+mj-lt"/>
              </a:rPr>
              <a:t> </a:t>
            </a:r>
            <a:r>
              <a:rPr lang="ru-RU" sz="1500" dirty="0">
                <a:latin typeface="+mj-lt"/>
              </a:rPr>
              <a:t> – БЪЛГАРСКА АКАДЕМИЯ НА НАУКИТЕ</a:t>
            </a:r>
          </a:p>
        </p:txBody>
      </p:sp>
      <p:sp>
        <p:nvSpPr>
          <p:cNvPr id="75780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115616" y="169865"/>
            <a:ext cx="6985000" cy="639762"/>
          </a:xfrm>
        </p:spPr>
        <p:txBody>
          <a:bodyPr>
            <a:normAutofit/>
          </a:bodyPr>
          <a:lstStyle/>
          <a:p>
            <a:r>
              <a:rPr lang="bg-BG" sz="2800" dirty="0"/>
              <a:t>Какво предизвика изследването</a:t>
            </a:r>
            <a:r>
              <a:rPr lang="de-DE" sz="2800" dirty="0"/>
              <a:t>?</a:t>
            </a:r>
            <a:endParaRPr lang="en-US" sz="2700" dirty="0"/>
          </a:p>
        </p:txBody>
      </p:sp>
      <p:sp>
        <p:nvSpPr>
          <p:cNvPr id="75782" name="Text Box 8"/>
          <p:cNvSpPr txBox="1">
            <a:spLocks noChangeArrowheads="1"/>
          </p:cNvSpPr>
          <p:nvPr/>
        </p:nvSpPr>
        <p:spPr bwMode="auto">
          <a:xfrm>
            <a:off x="477748" y="6273362"/>
            <a:ext cx="8165430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bg-BG" sz="1400" dirty="0">
                <a:latin typeface="+mj-lt"/>
              </a:rPr>
              <a:t>Фините </a:t>
            </a:r>
            <a:r>
              <a:rPr lang="bg-BG" sz="1400" dirty="0" err="1">
                <a:latin typeface="+mj-lt"/>
              </a:rPr>
              <a:t>прахови</a:t>
            </a:r>
            <a:r>
              <a:rPr lang="bg-BG" sz="1400" dirty="0">
                <a:latin typeface="+mj-lt"/>
              </a:rPr>
              <a:t> частици означавани като </a:t>
            </a:r>
            <a:r>
              <a:rPr lang="de-DE" sz="1400" dirty="0">
                <a:latin typeface="+mj-lt"/>
              </a:rPr>
              <a:t>PM10 (Partikels-Mikrometers 10) </a:t>
            </a:r>
            <a:r>
              <a:rPr lang="bg-BG" sz="1400" dirty="0">
                <a:latin typeface="+mj-lt"/>
              </a:rPr>
              <a:t>например в Младост 1 на</a:t>
            </a:r>
            <a:r>
              <a:rPr lang="de-DE" sz="1400" dirty="0">
                <a:latin typeface="+mj-lt"/>
              </a:rPr>
              <a:t> 9.12.2016 </a:t>
            </a:r>
            <a:r>
              <a:rPr lang="bg-BG" sz="1400" dirty="0">
                <a:latin typeface="+mj-lt"/>
              </a:rPr>
              <a:t>в </a:t>
            </a:r>
            <a:r>
              <a:rPr lang="de-DE" sz="1400" dirty="0">
                <a:latin typeface="+mj-lt"/>
              </a:rPr>
              <a:t>14.00 </a:t>
            </a:r>
            <a:r>
              <a:rPr lang="bg-BG" sz="1400" dirty="0">
                <a:latin typeface="+mj-lt"/>
              </a:rPr>
              <a:t>часа имат концентрация от</a:t>
            </a:r>
            <a:r>
              <a:rPr lang="de-DE" sz="1400" dirty="0">
                <a:latin typeface="+mj-lt"/>
              </a:rPr>
              <a:t> 109,59 </a:t>
            </a:r>
            <a:r>
              <a:rPr lang="de-DE" sz="1400" dirty="0" err="1">
                <a:latin typeface="+mj-lt"/>
              </a:rPr>
              <a:t>μg</a:t>
            </a:r>
            <a:r>
              <a:rPr lang="de-DE" sz="1400" dirty="0">
                <a:latin typeface="+mj-lt"/>
              </a:rPr>
              <a:t>/m</a:t>
            </a:r>
            <a:r>
              <a:rPr lang="de-DE" sz="1400" baseline="30000" dirty="0">
                <a:latin typeface="+mj-lt"/>
              </a:rPr>
              <a:t>3</a:t>
            </a:r>
            <a:r>
              <a:rPr lang="de-DE" sz="1400" dirty="0">
                <a:latin typeface="+mj-lt"/>
              </a:rPr>
              <a:t> </a:t>
            </a:r>
            <a:r>
              <a:rPr lang="bg-BG" sz="1400" dirty="0">
                <a:latin typeface="+mj-lt"/>
              </a:rPr>
              <a:t>при допустима</a:t>
            </a:r>
            <a:r>
              <a:rPr lang="de-DE" sz="1400" dirty="0">
                <a:latin typeface="+mj-lt"/>
              </a:rPr>
              <a:t> (</a:t>
            </a:r>
            <a:r>
              <a:rPr lang="bg-BG" sz="1400" dirty="0">
                <a:latin typeface="+mj-lt"/>
              </a:rPr>
              <a:t>не е показана</a:t>
            </a:r>
            <a:r>
              <a:rPr lang="de-DE" sz="1400" dirty="0">
                <a:latin typeface="+mj-lt"/>
              </a:rPr>
              <a:t>) </a:t>
            </a:r>
            <a:r>
              <a:rPr lang="bg-BG" sz="1400" dirty="0">
                <a:latin typeface="+mj-lt"/>
              </a:rPr>
              <a:t>от</a:t>
            </a:r>
            <a:r>
              <a:rPr lang="de-DE" sz="1400" dirty="0">
                <a:latin typeface="+mj-lt"/>
              </a:rPr>
              <a:t> 50 μg/m</a:t>
            </a:r>
            <a:r>
              <a:rPr lang="de-DE" sz="1400" baseline="30000" dirty="0">
                <a:latin typeface="+mj-lt"/>
              </a:rPr>
              <a:t>3</a:t>
            </a:r>
            <a:r>
              <a:rPr lang="de-DE" sz="1400" dirty="0">
                <a:latin typeface="+mj-lt"/>
              </a:rPr>
              <a:t>.</a:t>
            </a:r>
            <a:endParaRPr lang="en-US" sz="1400" dirty="0">
              <a:latin typeface="+mj-lt"/>
              <a:cs typeface="Arial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54B9A4-4527-41CF-8A01-613808D904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4" y="87819"/>
            <a:ext cx="537764" cy="3549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810072"/>
            <a:ext cx="6025599" cy="54095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1" y="83640"/>
            <a:ext cx="448879" cy="35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8293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7F12EB-F73C-4422-8D83-2A63A1C55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27" y="23812"/>
            <a:ext cx="4841558" cy="34051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8C21F3-F57B-4D30-B98F-727D9CD2B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0" y="3501008"/>
            <a:ext cx="4841558" cy="34051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DEE53A-CDBA-4693-95E2-2E516EF83F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260648"/>
            <a:ext cx="3921760" cy="26720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4D5CCC-004E-4AFD-BCAC-F65F0C0904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0612" y="4221088"/>
            <a:ext cx="4243388" cy="168878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4ABCE53-160E-4F09-B161-30B6DE73E1AC}"/>
              </a:ext>
            </a:extLst>
          </p:cNvPr>
          <p:cNvCxnSpPr>
            <a:cxnSpLocks/>
          </p:cNvCxnSpPr>
          <p:nvPr/>
        </p:nvCxnSpPr>
        <p:spPr>
          <a:xfrm>
            <a:off x="7840" y="3429000"/>
            <a:ext cx="4816793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77301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E47C71-43F6-4930-A4CF-EFECB2326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17"/>
            <a:ext cx="4841558" cy="34051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5C7841-23BC-4A20-8D77-6647862D3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54137"/>
            <a:ext cx="4841558" cy="34051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D51300-0D6D-49F5-9B73-0E02E6A083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260648"/>
            <a:ext cx="3921760" cy="26720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15EB55-DF76-4BDB-81F4-16E4651DE4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6673" y="4221088"/>
            <a:ext cx="4200525" cy="169735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4641AB4-9A39-451D-9774-0688ADF01DF9}"/>
              </a:ext>
            </a:extLst>
          </p:cNvPr>
          <p:cNvCxnSpPr>
            <a:cxnSpLocks/>
          </p:cNvCxnSpPr>
          <p:nvPr/>
        </p:nvCxnSpPr>
        <p:spPr>
          <a:xfrm>
            <a:off x="7840" y="3429000"/>
            <a:ext cx="4816793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991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6D51300-0D6D-49F5-9B73-0E02E6A08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248" y="4296817"/>
            <a:ext cx="3384376" cy="2305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26D562-C91A-4D2D-BE17-EE09C939D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175" y="1171418"/>
            <a:ext cx="3293745" cy="12801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4D2B63-DEDC-48DC-8A29-DB21496B8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2645217"/>
            <a:ext cx="3220403" cy="13068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E6D5A5-D51B-428D-84C0-4FD42B1658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0072" y="1171418"/>
            <a:ext cx="3327083" cy="12801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24E167-6FF9-4DAC-B831-A2304D2225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0072" y="2638549"/>
            <a:ext cx="3300413" cy="13134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5A045C-29B6-4146-AD5C-4D4DA4FAF7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5365" y="4149080"/>
            <a:ext cx="3267075" cy="1320165"/>
          </a:xfrm>
          <a:prstGeom prst="rect">
            <a:avLst/>
          </a:prstGeom>
        </p:spPr>
      </p:pic>
      <p:sp>
        <p:nvSpPr>
          <p:cNvPr id="14" name="Text Box 4">
            <a:extLst>
              <a:ext uri="{FF2B5EF4-FFF2-40B4-BE49-F238E27FC236}">
                <a16:creationId xmlns:a16="http://schemas.microsoft.com/office/drawing/2014/main" id="{6F6CE57F-2352-4EB2-A184-9C090F2A5E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688" y="729571"/>
            <a:ext cx="864096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500" dirty="0">
                <a:latin typeface="+mn-lt"/>
              </a:rPr>
              <a:t>Summer</a:t>
            </a: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E3489F25-8B3E-4B5F-BA3D-65387C884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00" y="729570"/>
            <a:ext cx="784731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500" dirty="0">
                <a:latin typeface="+mn-lt"/>
              </a:rPr>
              <a:t>Winter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6DBB2B4-3B65-4131-8F46-D52949223AE0}"/>
              </a:ext>
            </a:extLst>
          </p:cNvPr>
          <p:cNvCxnSpPr/>
          <p:nvPr/>
        </p:nvCxnSpPr>
        <p:spPr>
          <a:xfrm>
            <a:off x="558175" y="2564904"/>
            <a:ext cx="79089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C634E1-3006-49A0-81B4-DE45D364BF00}"/>
              </a:ext>
            </a:extLst>
          </p:cNvPr>
          <p:cNvCxnSpPr/>
          <p:nvPr/>
        </p:nvCxnSpPr>
        <p:spPr>
          <a:xfrm>
            <a:off x="558175" y="4077072"/>
            <a:ext cx="79089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B1B2613-BA6F-4C5C-99CE-484839DEFAA6}"/>
              </a:ext>
            </a:extLst>
          </p:cNvPr>
          <p:cNvCxnSpPr/>
          <p:nvPr/>
        </p:nvCxnSpPr>
        <p:spPr>
          <a:xfrm>
            <a:off x="558175" y="1124744"/>
            <a:ext cx="79089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DC0C539-73B8-4E77-823D-A126C5E9AF91}"/>
              </a:ext>
            </a:extLst>
          </p:cNvPr>
          <p:cNvCxnSpPr>
            <a:cxnSpLocks/>
          </p:cNvCxnSpPr>
          <p:nvPr/>
        </p:nvCxnSpPr>
        <p:spPr>
          <a:xfrm>
            <a:off x="4572000" y="620688"/>
            <a:ext cx="0" cy="63367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Box 4">
            <a:extLst>
              <a:ext uri="{FF2B5EF4-FFF2-40B4-BE49-F238E27FC236}">
                <a16:creationId xmlns:a16="http://schemas.microsoft.com/office/drawing/2014/main" id="{5A42D68E-34A4-463A-8726-C1DC43912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1219" y="1124744"/>
            <a:ext cx="1901561" cy="3231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500" dirty="0">
                <a:latin typeface="+mn-lt"/>
              </a:rPr>
              <a:t>James </a:t>
            </a:r>
            <a:r>
              <a:rPr lang="en-US" sz="1500" dirty="0" err="1">
                <a:latin typeface="+mn-lt"/>
              </a:rPr>
              <a:t>Bourchier</a:t>
            </a:r>
            <a:r>
              <a:rPr lang="en-US" sz="1500" dirty="0">
                <a:latin typeface="+mn-lt"/>
              </a:rPr>
              <a:t> </a:t>
            </a:r>
            <a:r>
              <a:rPr lang="en-US" sz="1500" dirty="0" err="1">
                <a:latin typeface="+mn-lt"/>
              </a:rPr>
              <a:t>blvd.</a:t>
            </a:r>
            <a:endParaRPr lang="en-US" sz="1500" dirty="0">
              <a:latin typeface="+mn-lt"/>
            </a:endParaRPr>
          </a:p>
        </p:txBody>
      </p:sp>
      <p:sp>
        <p:nvSpPr>
          <p:cNvPr id="24" name="Text Box 4">
            <a:extLst>
              <a:ext uri="{FF2B5EF4-FFF2-40B4-BE49-F238E27FC236}">
                <a16:creationId xmlns:a16="http://schemas.microsoft.com/office/drawing/2014/main" id="{E6321801-C8A9-48CD-8712-AE170A5B7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1858" y="2573119"/>
            <a:ext cx="1166805" cy="3231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500" dirty="0">
                <a:latin typeface="+mn-lt"/>
              </a:rPr>
              <a:t>Eagle Bridge</a:t>
            </a:r>
          </a:p>
        </p:txBody>
      </p:sp>
      <p:sp>
        <p:nvSpPr>
          <p:cNvPr id="25" name="Text Box 4">
            <a:extLst>
              <a:ext uri="{FF2B5EF4-FFF2-40B4-BE49-F238E27FC236}">
                <a16:creationId xmlns:a16="http://schemas.microsoft.com/office/drawing/2014/main" id="{AD97DF58-80FB-46D0-8E74-88FE38451D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6589" y="4077072"/>
            <a:ext cx="1690820" cy="3231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500" dirty="0" err="1">
                <a:latin typeface="+mn-lt"/>
              </a:rPr>
              <a:t>Lulin</a:t>
            </a:r>
            <a:r>
              <a:rPr lang="en-US" sz="1500" dirty="0">
                <a:latin typeface="+mn-lt"/>
              </a:rPr>
              <a:t> Metro Station</a:t>
            </a:r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1763688" y="-39413"/>
            <a:ext cx="6444134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500" dirty="0">
                <a:latin typeface="+mj-lt"/>
              </a:rPr>
              <a:t>ИЯИЯЕ</a:t>
            </a:r>
            <a:r>
              <a:rPr lang="en-US" sz="1500" dirty="0">
                <a:latin typeface="+mj-lt"/>
              </a:rPr>
              <a:t>,</a:t>
            </a:r>
            <a:r>
              <a:rPr lang="bg-BG" sz="1500" dirty="0">
                <a:latin typeface="+mj-lt"/>
              </a:rPr>
              <a:t> Институт по </a:t>
            </a:r>
            <a:r>
              <a:rPr lang="bg-BG" sz="1500" dirty="0" err="1">
                <a:latin typeface="+mj-lt"/>
              </a:rPr>
              <a:t>катализ</a:t>
            </a:r>
            <a:r>
              <a:rPr lang="en-US" sz="1500" dirty="0">
                <a:latin typeface="+mj-lt"/>
              </a:rPr>
              <a:t> </a:t>
            </a:r>
            <a:r>
              <a:rPr lang="ru-RU" sz="1500" dirty="0">
                <a:latin typeface="+mj-lt"/>
              </a:rPr>
              <a:t> – БЪЛГАРСКА АКАДЕМИЯ НА НАУКИТЕ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554B9A4-4527-41CF-8A01-613808D904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4" y="87819"/>
            <a:ext cx="537764" cy="35492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1" y="83640"/>
            <a:ext cx="448879" cy="35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6201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F51F423-F1E2-4DFA-8223-A614314E85C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762000"/>
            <a:ext cx="5760720" cy="5334000"/>
          </a:xfrm>
          <a:prstGeom prst="rect">
            <a:avLst/>
          </a:prstGeom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763688" y="-39413"/>
            <a:ext cx="6444134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500" dirty="0">
                <a:latin typeface="+mj-lt"/>
              </a:rPr>
              <a:t>ИЯИЯЕ</a:t>
            </a:r>
            <a:r>
              <a:rPr lang="en-US" sz="1500" dirty="0">
                <a:latin typeface="+mj-lt"/>
              </a:rPr>
              <a:t>,</a:t>
            </a:r>
            <a:r>
              <a:rPr lang="bg-BG" sz="1500" dirty="0">
                <a:latin typeface="+mj-lt"/>
              </a:rPr>
              <a:t> Институт по </a:t>
            </a:r>
            <a:r>
              <a:rPr lang="bg-BG" sz="1500" dirty="0" err="1">
                <a:latin typeface="+mj-lt"/>
              </a:rPr>
              <a:t>катализ</a:t>
            </a:r>
            <a:r>
              <a:rPr lang="en-US" sz="1500" dirty="0">
                <a:latin typeface="+mj-lt"/>
              </a:rPr>
              <a:t> </a:t>
            </a:r>
            <a:r>
              <a:rPr lang="ru-RU" sz="1500" dirty="0">
                <a:latin typeface="+mj-lt"/>
              </a:rPr>
              <a:t> – БЪЛГАРСКА АКАДЕМИЯ НА НАУКИТЕ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54B9A4-4527-41CF-8A01-613808D904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4" y="87819"/>
            <a:ext cx="537764" cy="3549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1" y="83640"/>
            <a:ext cx="448879" cy="35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9818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D47609-F59A-462C-BB39-307922C26FE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06" y="980728"/>
            <a:ext cx="4460875" cy="447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2243E0-D6A3-48A8-87E9-62A81B5948E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108" y="980728"/>
            <a:ext cx="4531360" cy="367792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A6ACF7BC-9891-4E3A-AD5F-86373D7C2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9866" y="-45188"/>
            <a:ext cx="4261068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bg-BG" sz="1500" dirty="0" err="1">
                <a:latin typeface="+mj-lt"/>
              </a:rPr>
              <a:t>ИЯИЯЕ</a:t>
            </a:r>
            <a:r>
              <a:rPr lang="bg-BG" sz="1500" dirty="0">
                <a:latin typeface="+mj-lt"/>
              </a:rPr>
              <a:t> – БЪЛГАРСКА АКАДЕМИЯ НА НАУКИТЕ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0860B1-1BB7-41AC-8BDE-A6A93F1D2F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4" y="87819"/>
            <a:ext cx="537764" cy="35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0802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8861C25-5E35-46ED-89B5-9BD8B4D767C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40" y="568642"/>
            <a:ext cx="5760720" cy="572071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763688" y="-39413"/>
            <a:ext cx="6444134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500" dirty="0">
                <a:latin typeface="+mj-lt"/>
              </a:rPr>
              <a:t>ИЯИЯЕ</a:t>
            </a:r>
            <a:r>
              <a:rPr lang="en-US" sz="1500" dirty="0">
                <a:latin typeface="+mj-lt"/>
              </a:rPr>
              <a:t>,</a:t>
            </a:r>
            <a:r>
              <a:rPr lang="bg-BG" sz="1500" dirty="0">
                <a:latin typeface="+mj-lt"/>
              </a:rPr>
              <a:t> Институт по </a:t>
            </a:r>
            <a:r>
              <a:rPr lang="bg-BG" sz="1500" dirty="0" err="1">
                <a:latin typeface="+mj-lt"/>
              </a:rPr>
              <a:t>катализ</a:t>
            </a:r>
            <a:r>
              <a:rPr lang="en-US" sz="1500" dirty="0">
                <a:latin typeface="+mj-lt"/>
              </a:rPr>
              <a:t> </a:t>
            </a:r>
            <a:r>
              <a:rPr lang="ru-RU" sz="1500" dirty="0">
                <a:latin typeface="+mj-lt"/>
              </a:rPr>
              <a:t> – БЪЛГАРСКА АКАДЕМИЯ НА НАУКИТЕ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54B9A4-4527-41CF-8A01-613808D904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4" y="87819"/>
            <a:ext cx="537764" cy="3549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1" y="83640"/>
            <a:ext cx="448879" cy="35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0787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BDFAC6-7973-4EFE-9AB7-992A8B2FAF6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678687"/>
            <a:ext cx="5760720" cy="258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00E938-4C92-4FBF-8D01-5412CC67140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331170"/>
            <a:ext cx="5760720" cy="29781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1FE22FC-C61B-4FD5-91F5-B3B0A10B2A90}"/>
              </a:ext>
            </a:extLst>
          </p:cNvPr>
          <p:cNvSpPr/>
          <p:nvPr/>
        </p:nvSpPr>
        <p:spPr>
          <a:xfrm>
            <a:off x="7812360" y="1583806"/>
            <a:ext cx="11256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22222"/>
                </a:solidFill>
                <a:cs typeface="Times New Roman" panose="02020603050405020304" pitchFamily="18" charset="0"/>
              </a:rPr>
              <a:t>CuFeS</a:t>
            </a:r>
            <a:r>
              <a:rPr lang="en-US" sz="2400" baseline="-25000" dirty="0">
                <a:solidFill>
                  <a:srgbClr val="222222"/>
                </a:solidFill>
                <a:cs typeface="Times New Roman" panose="02020603050405020304" pitchFamily="18" charset="0"/>
              </a:rPr>
              <a:t>2</a:t>
            </a:r>
            <a:endParaRPr lang="bg-BG" sz="2400" dirty="0"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C0FB6A-3A8A-4F94-BE4C-55CE762147B7}"/>
              </a:ext>
            </a:extLst>
          </p:cNvPr>
          <p:cNvSpPr txBox="1"/>
          <p:nvPr/>
        </p:nvSpPr>
        <p:spPr>
          <a:xfrm>
            <a:off x="7812360" y="4437112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400" dirty="0"/>
              <a:t>ZrSiO</a:t>
            </a:r>
            <a:r>
              <a:rPr lang="en-US" sz="2400" baseline="-25000" dirty="0"/>
              <a:t>4</a:t>
            </a:r>
            <a:endParaRPr lang="bg-BG" sz="2400" dirty="0"/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763688" y="-39413"/>
            <a:ext cx="6444134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500" dirty="0">
                <a:latin typeface="+mj-lt"/>
              </a:rPr>
              <a:t>ИЯИЯЕ</a:t>
            </a:r>
            <a:r>
              <a:rPr lang="en-US" sz="1500" dirty="0">
                <a:latin typeface="+mj-lt"/>
              </a:rPr>
              <a:t>,</a:t>
            </a:r>
            <a:r>
              <a:rPr lang="bg-BG" sz="1500" dirty="0">
                <a:latin typeface="+mj-lt"/>
              </a:rPr>
              <a:t> Институт по </a:t>
            </a:r>
            <a:r>
              <a:rPr lang="bg-BG" sz="1500" dirty="0" err="1">
                <a:latin typeface="+mj-lt"/>
              </a:rPr>
              <a:t>катализ</a:t>
            </a:r>
            <a:r>
              <a:rPr lang="en-US" sz="1500" dirty="0">
                <a:latin typeface="+mj-lt"/>
              </a:rPr>
              <a:t> </a:t>
            </a:r>
            <a:r>
              <a:rPr lang="ru-RU" sz="1500" dirty="0">
                <a:latin typeface="+mj-lt"/>
              </a:rPr>
              <a:t> – БЪЛГАРСКА АКАДЕМИЯ НА НАУКИТЕ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54B9A4-4527-41CF-8A01-613808D904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4" y="87819"/>
            <a:ext cx="537764" cy="3549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1" y="83640"/>
            <a:ext cx="448879" cy="35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3360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391C9C3-0AA1-4C32-B55A-C7242B97CB07}"/>
              </a:ext>
            </a:extLst>
          </p:cNvPr>
          <p:cNvSpPr txBox="1"/>
          <p:nvPr/>
        </p:nvSpPr>
        <p:spPr>
          <a:xfrm>
            <a:off x="179512" y="908720"/>
            <a:ext cx="8676456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1" indent="-342900" algn="just" defTabSz="628650">
              <a:buAutoNum type="arabicPeriod"/>
              <a:tabLst>
                <a:tab pos="442913" algn="l"/>
              </a:tabLst>
            </a:pPr>
            <a:r>
              <a:rPr lang="bg-BG" sz="1400" dirty="0"/>
              <a:t>Наблюдаваме корелация между наличието на фини </a:t>
            </a:r>
            <a:r>
              <a:rPr lang="bg-BG" sz="1400" dirty="0" err="1"/>
              <a:t>прахови</a:t>
            </a:r>
            <a:r>
              <a:rPr lang="bg-BG" sz="1400" dirty="0"/>
              <a:t> частици в седиментите, интензивния автомобилен трафик и извършването на мащабни строителни дейности, което е очакван резултат. </a:t>
            </a:r>
            <a:endParaRPr lang="en-US" sz="1400" dirty="0"/>
          </a:p>
          <a:p>
            <a:pPr marL="342900" lvl="1" indent="-342900" algn="just" defTabSz="628650">
              <a:buAutoNum type="arabicPeriod"/>
              <a:tabLst>
                <a:tab pos="442913" algn="l"/>
              </a:tabLst>
            </a:pPr>
            <a:endParaRPr lang="bg-BG" sz="1400" dirty="0"/>
          </a:p>
          <a:p>
            <a:pPr marL="342900" indent="-342900" algn="just" defTabSz="442913">
              <a:buAutoNum type="arabicPeriod" startAt="2"/>
            </a:pPr>
            <a:r>
              <a:rPr lang="bg-BG" sz="1400" dirty="0" err="1"/>
              <a:t>Желязосъдържащите</a:t>
            </a:r>
            <a:r>
              <a:rPr lang="bg-BG" sz="1400" dirty="0"/>
              <a:t> химични съединения и минерали са разнообразни. </a:t>
            </a:r>
            <a:r>
              <a:rPr lang="bg-BG" sz="1400" b="1" dirty="0"/>
              <a:t>Желязото е включено под формата на оксиди и хидроксиди</a:t>
            </a:r>
            <a:r>
              <a:rPr lang="bg-BG" sz="1400" dirty="0"/>
              <a:t>. В голямата си част тези компоненти могат да имат </a:t>
            </a:r>
            <a:r>
              <a:rPr lang="bg-BG" sz="1400" b="1" dirty="0" err="1"/>
              <a:t>теригенен</a:t>
            </a:r>
            <a:r>
              <a:rPr lang="bg-BG" sz="1400" b="1" dirty="0"/>
              <a:t> произход, но и техногенен не може да бъде изключен</a:t>
            </a:r>
            <a:r>
              <a:rPr lang="bg-BG" sz="1400" dirty="0"/>
              <a:t>. </a:t>
            </a:r>
            <a:endParaRPr lang="en-US" sz="1400" dirty="0"/>
          </a:p>
          <a:p>
            <a:pPr marL="342900" indent="-342900" algn="just" defTabSz="442913">
              <a:buAutoNum type="arabicPeriod" startAt="2"/>
            </a:pPr>
            <a:endParaRPr lang="bg-BG" sz="1400" dirty="0"/>
          </a:p>
          <a:p>
            <a:pPr marL="342900" indent="-342900" algn="just" defTabSz="442913">
              <a:buAutoNum type="arabicPeriod" startAt="3"/>
            </a:pPr>
            <a:r>
              <a:rPr lang="bg-BG" sz="1400" dirty="0"/>
              <a:t>Изненадващо е присъствието на голямо количество фини прахови частици от метално желязо</a:t>
            </a:r>
            <a:r>
              <a:rPr lang="bg-BG" sz="1400" b="1" dirty="0"/>
              <a:t>, </a:t>
            </a:r>
            <a:r>
              <a:rPr lang="bg-BG" sz="1400" b="1" dirty="0">
                <a:sym typeface="Symbol" panose="05050102010706020507" pitchFamily="18" charset="2"/>
              </a:rPr>
              <a:t></a:t>
            </a:r>
            <a:r>
              <a:rPr lang="bg-BG" sz="1400" b="1" dirty="0"/>
              <a:t>-</a:t>
            </a:r>
            <a:r>
              <a:rPr lang="bg-BG" sz="1400" b="1" dirty="0" err="1"/>
              <a:t>Fe</a:t>
            </a:r>
            <a:r>
              <a:rPr lang="bg-BG" sz="1400" b="1" dirty="0"/>
              <a:t>. </a:t>
            </a:r>
            <a:r>
              <a:rPr lang="bg-BG" sz="1400" dirty="0"/>
              <a:t>Вероятно в спектрите присъстват и малки количества </a:t>
            </a:r>
            <a:r>
              <a:rPr lang="bg-BG" sz="1400" dirty="0" err="1"/>
              <a:t>циментит</a:t>
            </a:r>
            <a:r>
              <a:rPr lang="bg-BG" sz="1400" dirty="0"/>
              <a:t>, Fe</a:t>
            </a:r>
            <a:r>
              <a:rPr lang="bg-BG" sz="1400" baseline="-25000" dirty="0"/>
              <a:t>3</a:t>
            </a:r>
            <a:r>
              <a:rPr lang="bg-BG" sz="1400" dirty="0"/>
              <a:t>C. Присъствието на тези компоненти в спектъра е явно доказателство за съществен </a:t>
            </a:r>
            <a:r>
              <a:rPr lang="bg-BG" sz="1400" dirty="0" err="1"/>
              <a:t>техногенен</a:t>
            </a:r>
            <a:r>
              <a:rPr lang="bg-BG" sz="1400" dirty="0"/>
              <a:t> принос. Техният произход дефинитивно трябва да се свърже с износването на двигателите с вътрешно горене и интензивния автомобилен трафик в столицата. </a:t>
            </a:r>
            <a:endParaRPr lang="en-US" sz="1400" dirty="0"/>
          </a:p>
          <a:p>
            <a:pPr marL="342900" indent="-342900" algn="just" defTabSz="442913">
              <a:buAutoNum type="arabicPeriod" startAt="3"/>
            </a:pPr>
            <a:endParaRPr lang="bg-BG" sz="1400" dirty="0"/>
          </a:p>
          <a:p>
            <a:pPr marL="342900" indent="-342900" algn="just" defTabSz="442913">
              <a:buAutoNum type="arabicPeriod" startAt="4"/>
            </a:pPr>
            <a:r>
              <a:rPr lang="bg-BG" sz="1400" dirty="0"/>
              <a:t>Основният състав на седиментите е свързан с различни силикатни, глинести и карбонатни минерални компоненти, които определено са с </a:t>
            </a:r>
            <a:r>
              <a:rPr lang="bg-BG" sz="1400" dirty="0" err="1"/>
              <a:t>теригенен</a:t>
            </a:r>
            <a:r>
              <a:rPr lang="bg-BG" sz="1400" dirty="0"/>
              <a:t> произход. Едрите частици с размери десетки микрони са изцяло свързани с </a:t>
            </a:r>
            <a:r>
              <a:rPr lang="bg-BG" sz="1400" dirty="0" err="1"/>
              <a:t>теригенната</a:t>
            </a:r>
            <a:r>
              <a:rPr lang="bg-BG" sz="1400" dirty="0"/>
              <a:t> силикатна компонента. </a:t>
            </a:r>
            <a:r>
              <a:rPr lang="bg-BG" sz="1400" dirty="0" err="1"/>
              <a:t>Технотенната</a:t>
            </a:r>
            <a:r>
              <a:rPr lang="bg-BG" sz="1400" dirty="0"/>
              <a:t> компонента е със сравнително по-малки размери, които са в </a:t>
            </a:r>
            <a:r>
              <a:rPr lang="bg-BG" sz="1400" dirty="0" err="1"/>
              <a:t>субмикронната</a:t>
            </a:r>
            <a:r>
              <a:rPr lang="bg-BG" sz="1400" dirty="0"/>
              <a:t> и дори </a:t>
            </a:r>
            <a:r>
              <a:rPr lang="bg-BG" sz="1400" dirty="0" err="1"/>
              <a:t>нанометричната</a:t>
            </a:r>
            <a:r>
              <a:rPr lang="bg-BG" sz="1400" dirty="0"/>
              <a:t> област. Както показват </a:t>
            </a:r>
            <a:r>
              <a:rPr lang="bg-BG" sz="1400" dirty="0" err="1"/>
              <a:t>Мьосбауеровите</a:t>
            </a:r>
            <a:r>
              <a:rPr lang="bg-BG" sz="1400" dirty="0"/>
              <a:t> спектри получени при температурата на кипене на течният азот, </a:t>
            </a:r>
            <a:r>
              <a:rPr lang="bg-BG" sz="1400" b="1" dirty="0"/>
              <a:t>най-фината прахова компонента с концентрации между 10 и 20 % е в </a:t>
            </a:r>
            <a:r>
              <a:rPr lang="bg-BG" sz="1400" b="1" dirty="0" err="1"/>
              <a:t>суперпарамагнитно</a:t>
            </a:r>
            <a:r>
              <a:rPr lang="bg-BG" sz="1400" b="1" dirty="0"/>
              <a:t> състояние. Техногенните </a:t>
            </a:r>
            <a:r>
              <a:rPr lang="bg-BG" sz="1400" b="1" dirty="0" err="1"/>
              <a:t>желязосъдържащи</a:t>
            </a:r>
            <a:r>
              <a:rPr lang="bg-BG" sz="1400" b="1" dirty="0"/>
              <a:t> частици се наблюдават като фини инкрустации върху повърхността на силикатните. Наблюдавани бяха редица екзотични фини прахови обекти със странни форми и химичен състав. </a:t>
            </a:r>
            <a:endParaRPr lang="en-US" sz="1400" b="1" dirty="0"/>
          </a:p>
          <a:p>
            <a:pPr marL="342900" indent="-342900" algn="just" defTabSz="442913">
              <a:buAutoNum type="arabicPeriod" startAt="4"/>
            </a:pPr>
            <a:endParaRPr lang="bg-BG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DA5CAD-E6AE-4B56-8927-E4A73E47E6AA}"/>
              </a:ext>
            </a:extLst>
          </p:cNvPr>
          <p:cNvSpPr txBox="1"/>
          <p:nvPr/>
        </p:nvSpPr>
        <p:spPr>
          <a:xfrm>
            <a:off x="3995936" y="404664"/>
            <a:ext cx="18722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sz="2400" b="1" dirty="0"/>
              <a:t>ИЗВОДИ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763688" y="-39413"/>
            <a:ext cx="6444134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500" dirty="0">
                <a:latin typeface="+mj-lt"/>
              </a:rPr>
              <a:t>ИЯИЯЕ</a:t>
            </a:r>
            <a:r>
              <a:rPr lang="en-US" sz="1500" dirty="0">
                <a:latin typeface="+mj-lt"/>
              </a:rPr>
              <a:t>,</a:t>
            </a:r>
            <a:r>
              <a:rPr lang="bg-BG" sz="1500" dirty="0">
                <a:latin typeface="+mj-lt"/>
              </a:rPr>
              <a:t> Институт по </a:t>
            </a:r>
            <a:r>
              <a:rPr lang="bg-BG" sz="1500" dirty="0" err="1">
                <a:latin typeface="+mj-lt"/>
              </a:rPr>
              <a:t>катализ</a:t>
            </a:r>
            <a:r>
              <a:rPr lang="en-US" sz="1500" dirty="0">
                <a:latin typeface="+mj-lt"/>
              </a:rPr>
              <a:t> </a:t>
            </a:r>
            <a:r>
              <a:rPr lang="ru-RU" sz="1500" dirty="0">
                <a:latin typeface="+mj-lt"/>
              </a:rPr>
              <a:t> – БЪЛГАРСКА АКАДЕМИЯ НА НАУКИТЕ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54B9A4-4527-41CF-8A01-613808D904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4" y="87819"/>
            <a:ext cx="537764" cy="3549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1" y="83640"/>
            <a:ext cx="448879" cy="359103"/>
          </a:xfrm>
          <a:prstGeom prst="rect">
            <a:avLst/>
          </a:prstGeom>
        </p:spPr>
      </p:pic>
      <p:sp>
        <p:nvSpPr>
          <p:cNvPr id="3" name="Текстово поле 2"/>
          <p:cNvSpPr txBox="1"/>
          <p:nvPr/>
        </p:nvSpPr>
        <p:spPr>
          <a:xfrm>
            <a:off x="2627784" y="5805264"/>
            <a:ext cx="43874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800" dirty="0">
                <a:latin typeface="Times New Roman" pitchFamily="18" charset="0"/>
                <a:cs typeface="Times New Roman" pitchFamily="18" charset="0"/>
              </a:rPr>
              <a:t>Благодаря за  вниманието !</a:t>
            </a:r>
          </a:p>
        </p:txBody>
      </p:sp>
    </p:spTree>
    <p:extLst>
      <p:ext uri="{BB962C8B-B14F-4D97-AF65-F5344CB8AC3E}">
        <p14:creationId xmlns:p14="http://schemas.microsoft.com/office/powerpoint/2010/main" val="3982145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763688" y="-39413"/>
            <a:ext cx="6444134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500" dirty="0">
                <a:latin typeface="+mj-lt"/>
              </a:rPr>
              <a:t>ИЯИЯЕ</a:t>
            </a:r>
            <a:r>
              <a:rPr lang="en-US" sz="1500" dirty="0">
                <a:latin typeface="+mj-lt"/>
              </a:rPr>
              <a:t>,</a:t>
            </a:r>
            <a:r>
              <a:rPr lang="bg-BG" sz="1500" dirty="0">
                <a:latin typeface="+mj-lt"/>
              </a:rPr>
              <a:t> Институт по </a:t>
            </a:r>
            <a:r>
              <a:rPr lang="bg-BG" sz="1500" dirty="0" err="1">
                <a:latin typeface="+mj-lt"/>
              </a:rPr>
              <a:t>катализ</a:t>
            </a:r>
            <a:r>
              <a:rPr lang="en-US" sz="1500" dirty="0">
                <a:latin typeface="+mj-lt"/>
              </a:rPr>
              <a:t> </a:t>
            </a:r>
            <a:r>
              <a:rPr lang="ru-RU" sz="1500" dirty="0">
                <a:latin typeface="+mj-lt"/>
              </a:rPr>
              <a:t> – БЪЛГАРСКА АКАДЕМИЯ НА НАУКИТЕ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54B9A4-4527-41CF-8A01-613808D904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4" y="87819"/>
            <a:ext cx="537764" cy="3549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1" y="83640"/>
            <a:ext cx="448879" cy="3591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720" y="316046"/>
            <a:ext cx="4943252" cy="6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090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Fig11">
            <a:extLst>
              <a:ext uri="{FF2B5EF4-FFF2-40B4-BE49-F238E27FC236}">
                <a16:creationId xmlns:a16="http://schemas.microsoft.com/office/drawing/2014/main" id="{32323758-7EEE-48D5-A567-D6928A4A2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215" y="939861"/>
            <a:ext cx="3325812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Rudolf Mössbauer">
            <a:extLst>
              <a:ext uri="{FF2B5EF4-FFF2-40B4-BE49-F238E27FC236}">
                <a16:creationId xmlns:a16="http://schemas.microsoft.com/office/drawing/2014/main" id="{5D280394-6864-4BC2-860E-A99BCC3CD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273" y="260648"/>
            <a:ext cx="1781175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BA1F970-ED9C-433F-8E05-4509640B299F}"/>
              </a:ext>
            </a:extLst>
          </p:cNvPr>
          <p:cNvSpPr/>
          <p:nvPr/>
        </p:nvSpPr>
        <p:spPr>
          <a:xfrm>
            <a:off x="6845633" y="2708920"/>
            <a:ext cx="17588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g-BG" altLang="bg-BG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Рудолф</a:t>
            </a:r>
            <a:r>
              <a:rPr lang="en-US" altLang="bg-BG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altLang="bg-BG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Мьосбауер</a:t>
            </a:r>
            <a:endParaRPr lang="en-US" altLang="bg-BG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bg-BG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*</a:t>
            </a:r>
            <a:r>
              <a:rPr lang="bg-BG" altLang="bg-BG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31.01.1929 ‒ †14.09.2011</a:t>
            </a:r>
          </a:p>
          <a:p>
            <a:pPr algn="ctr"/>
            <a:r>
              <a:rPr lang="bg-BG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Нобелова награда по физика</a:t>
            </a:r>
          </a:p>
          <a:p>
            <a:pPr algn="ctr"/>
            <a:r>
              <a:rPr lang="bg-BG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1961 година</a:t>
            </a:r>
          </a:p>
        </p:txBody>
      </p:sp>
      <p:pic>
        <p:nvPicPr>
          <p:cNvPr id="8" name="Picture 32" descr="RM1">
            <a:extLst>
              <a:ext uri="{FF2B5EF4-FFF2-40B4-BE49-F238E27FC236}">
                <a16:creationId xmlns:a16="http://schemas.microsoft.com/office/drawing/2014/main" id="{E7BA322A-9376-477E-AE78-F02BBF1C5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7" y="502147"/>
            <a:ext cx="2912618" cy="2936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89E38AB-D005-414A-B72D-4377DE9855C6}"/>
              </a:ext>
            </a:extLst>
          </p:cNvPr>
          <p:cNvSpPr/>
          <p:nvPr/>
        </p:nvSpPr>
        <p:spPr>
          <a:xfrm>
            <a:off x="457653" y="3460417"/>
            <a:ext cx="457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g-BG" sz="1600" dirty="0">
                <a:latin typeface="+mj-lt"/>
                <a:ea typeface="Calibri" panose="020F0502020204030204" pitchFamily="34" charset="0"/>
              </a:rPr>
              <a:t>Времената на живот на атомните ядра, участващи в процесите на резонансна флуоресценция</a:t>
            </a:r>
            <a:r>
              <a:rPr lang="en-US" sz="1600" dirty="0">
                <a:latin typeface="+mj-lt"/>
                <a:ea typeface="Calibri" panose="020F0502020204030204" pitchFamily="34" charset="0"/>
              </a:rPr>
              <a:t>.</a:t>
            </a:r>
            <a:endParaRPr lang="bg-BG" sz="1600" dirty="0">
              <a:latin typeface="+mj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92A101-21FF-4C86-B121-FEE5B9704E60}"/>
              </a:ext>
            </a:extLst>
          </p:cNvPr>
          <p:cNvSpPr/>
          <p:nvPr/>
        </p:nvSpPr>
        <p:spPr>
          <a:xfrm>
            <a:off x="457653" y="403188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bg-BG" sz="1600" dirty="0">
                <a:latin typeface="+mj-lt"/>
              </a:rPr>
              <a:t>Ширините на линиите, които отговарят на тези времена</a:t>
            </a:r>
            <a:r>
              <a:rPr lang="en-US" sz="1600" dirty="0">
                <a:latin typeface="+mj-lt"/>
              </a:rPr>
              <a:t>.</a:t>
            </a:r>
            <a:endParaRPr lang="bg-BG" sz="1600" dirty="0"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DC0434D-F476-4138-95AD-EBF3E8886C12}"/>
              </a:ext>
            </a:extLst>
          </p:cNvPr>
          <p:cNvSpPr/>
          <p:nvPr/>
        </p:nvSpPr>
        <p:spPr>
          <a:xfrm>
            <a:off x="457653" y="5249536"/>
            <a:ext cx="3736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600" dirty="0">
                <a:latin typeface="+mj-lt"/>
              </a:rPr>
              <a:t>Типичните </a:t>
            </a:r>
            <a:r>
              <a:rPr lang="bg-BG" sz="1600" dirty="0" err="1">
                <a:latin typeface="+mj-lt"/>
              </a:rPr>
              <a:t>Мьосбауерови</a:t>
            </a:r>
            <a:r>
              <a:rPr lang="bg-BG" sz="1600" dirty="0">
                <a:latin typeface="+mj-lt"/>
              </a:rPr>
              <a:t> преходи.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BF566B-68F0-434D-8D8B-A805D8BA835D}"/>
              </a:ext>
            </a:extLst>
          </p:cNvPr>
          <p:cNvSpPr/>
          <p:nvPr/>
        </p:nvSpPr>
        <p:spPr>
          <a:xfrm>
            <a:off x="459542" y="5661248"/>
            <a:ext cx="39837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b="1" dirty="0">
                <a:latin typeface="+mj-lt"/>
              </a:rPr>
              <a:t>Това прави ядрения гама-резонанс най-тесния известен досега резонанс в природата.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DA8057-B885-4410-84D7-8523FEFD125D}"/>
              </a:ext>
            </a:extLst>
          </p:cNvPr>
          <p:cNvSpPr/>
          <p:nvPr/>
        </p:nvSpPr>
        <p:spPr>
          <a:xfrm>
            <a:off x="457653" y="4621800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bg-BG" sz="1600" dirty="0"/>
              <a:t>Молекула идеален газ при стайна температура</a:t>
            </a:r>
            <a:r>
              <a:rPr lang="en-US" sz="1600" dirty="0"/>
              <a:t>.</a:t>
            </a:r>
            <a:endParaRPr lang="bg-BG" sz="1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C79D3C-96ED-47C6-93E0-14F7AD06CD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2080" y="3500062"/>
            <a:ext cx="3724275" cy="3105150"/>
          </a:xfrm>
          <a:prstGeom prst="rect">
            <a:avLst/>
          </a:prstGeom>
        </p:spPr>
      </p:pic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1763688" y="-39413"/>
            <a:ext cx="6444134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500" dirty="0">
                <a:latin typeface="+mj-lt"/>
              </a:rPr>
              <a:t>ИЯИЯЕ</a:t>
            </a:r>
            <a:r>
              <a:rPr lang="en-US" sz="1500" dirty="0">
                <a:latin typeface="+mj-lt"/>
              </a:rPr>
              <a:t>,</a:t>
            </a:r>
            <a:r>
              <a:rPr lang="bg-BG" sz="1500" dirty="0">
                <a:latin typeface="+mj-lt"/>
              </a:rPr>
              <a:t> Институт по </a:t>
            </a:r>
            <a:r>
              <a:rPr lang="bg-BG" sz="1500" dirty="0" err="1">
                <a:latin typeface="+mj-lt"/>
              </a:rPr>
              <a:t>катализ</a:t>
            </a:r>
            <a:r>
              <a:rPr lang="en-US" sz="1500" dirty="0">
                <a:latin typeface="+mj-lt"/>
              </a:rPr>
              <a:t> </a:t>
            </a:r>
            <a:r>
              <a:rPr lang="ru-RU" sz="1500" dirty="0">
                <a:latin typeface="+mj-lt"/>
              </a:rPr>
              <a:t> – БЪЛГАРСКА АКАДЕМИЯ НА НАУКИТЕ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554B9A4-4527-41CF-8A01-613808D904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4" y="87819"/>
            <a:ext cx="537764" cy="35492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1" y="83640"/>
            <a:ext cx="448879" cy="35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718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2A7DF7A-C1B9-4356-8FCA-471BAA960E6C}"/>
              </a:ext>
            </a:extLst>
          </p:cNvPr>
          <p:cNvSpPr txBox="1"/>
          <p:nvPr/>
        </p:nvSpPr>
        <p:spPr>
          <a:xfrm>
            <a:off x="629090" y="419180"/>
            <a:ext cx="8208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sz="1600" b="1" dirty="0"/>
              <a:t>Ефект на Мьосбауер:</a:t>
            </a:r>
          </a:p>
          <a:p>
            <a:pPr algn="just"/>
            <a:r>
              <a:rPr lang="bg-BG" sz="1600" dirty="0"/>
              <a:t>Ефектът на Мьосбауер (безоткатна ядрена резонанса флуоресценция) представлява резонансно излъчване, поглъщане и </a:t>
            </a:r>
            <a:r>
              <a:rPr lang="bg-BG" sz="1600" dirty="0" err="1"/>
              <a:t>преизлъчване</a:t>
            </a:r>
            <a:r>
              <a:rPr lang="bg-BG" sz="1600" dirty="0"/>
              <a:t> на гама-кванти от ядра като при това енергията на резонансната линия не се променя за сметка на откат и не се разширява за сметка на </a:t>
            </a:r>
            <a:r>
              <a:rPr lang="bg-BG" sz="1600" dirty="0" err="1"/>
              <a:t>доплеров</a:t>
            </a:r>
            <a:r>
              <a:rPr lang="bg-BG" sz="1600" dirty="0"/>
              <a:t> ефект от първи порядък, свързан с топлинното движение на атомите и техните ядра. 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763688" y="-39413"/>
            <a:ext cx="6444134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500" dirty="0">
                <a:latin typeface="+mj-lt"/>
              </a:rPr>
              <a:t>ИЯИЯЕ</a:t>
            </a:r>
            <a:r>
              <a:rPr lang="en-US" sz="1500" dirty="0">
                <a:latin typeface="+mj-lt"/>
              </a:rPr>
              <a:t>,</a:t>
            </a:r>
            <a:r>
              <a:rPr lang="bg-BG" sz="1500" dirty="0">
                <a:latin typeface="+mj-lt"/>
              </a:rPr>
              <a:t> Институт по </a:t>
            </a:r>
            <a:r>
              <a:rPr lang="bg-BG" sz="1500" dirty="0" err="1">
                <a:latin typeface="+mj-lt"/>
              </a:rPr>
              <a:t>катализ</a:t>
            </a:r>
            <a:r>
              <a:rPr lang="en-US" sz="1500" dirty="0">
                <a:latin typeface="+mj-lt"/>
              </a:rPr>
              <a:t> </a:t>
            </a:r>
            <a:r>
              <a:rPr lang="ru-RU" sz="1500" dirty="0">
                <a:latin typeface="+mj-lt"/>
              </a:rPr>
              <a:t> – БЪЛГАРСКА АКАДЕМИЯ НА НАУКИТЕ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54B9A4-4527-41CF-8A01-613808D904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4" y="87819"/>
            <a:ext cx="537764" cy="3549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1" y="83640"/>
            <a:ext cx="448879" cy="359103"/>
          </a:xfrm>
          <a:prstGeom prst="rect">
            <a:avLst/>
          </a:prstGeom>
        </p:spPr>
      </p:pic>
      <p:graphicFrame>
        <p:nvGraphicFramePr>
          <p:cNvPr id="2" name="Об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7962571"/>
              </p:ext>
            </p:extLst>
          </p:nvPr>
        </p:nvGraphicFramePr>
        <p:xfrm>
          <a:off x="323528" y="1628800"/>
          <a:ext cx="6444009" cy="49824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7993080" imgH="6180120" progId="Origin50.Graph">
                  <p:embed/>
                </p:oleObj>
              </mc:Choice>
              <mc:Fallback>
                <p:oleObj name="Graph" r:id="rId4" imgW="7993080" imgH="6180120" progId="Origin50.Graph">
                  <p:embed/>
                  <p:pic>
                    <p:nvPicPr>
                      <p:cNvPr id="0" name="Об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1628800"/>
                        <a:ext cx="6444009" cy="49824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988840"/>
            <a:ext cx="1993900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053" y="2852936"/>
            <a:ext cx="2084387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2"/>
          <p:cNvSpPr/>
          <p:nvPr/>
        </p:nvSpPr>
        <p:spPr>
          <a:xfrm>
            <a:off x="6336287" y="4266962"/>
            <a:ext cx="270020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1200" b="1" dirty="0">
                <a:latin typeface="Trebuchet MS" pitchFamily="34" charset="0"/>
              </a:rPr>
              <a:t>H. Paulsen, V. </a:t>
            </a:r>
            <a:r>
              <a:rPr lang="en-US" sz="1200" b="1" dirty="0" err="1">
                <a:latin typeface="Trebuchet MS" pitchFamily="34" charset="0"/>
              </a:rPr>
              <a:t>Rusanov</a:t>
            </a:r>
            <a:r>
              <a:rPr lang="en-US" sz="1200" b="1" dirty="0">
                <a:latin typeface="Trebuchet MS" pitchFamily="34" charset="0"/>
              </a:rPr>
              <a:t>, R. Benda, Chr. </a:t>
            </a:r>
            <a:r>
              <a:rPr lang="en-US" sz="1200" b="1" dirty="0" err="1">
                <a:latin typeface="Trebuchet MS" pitchFamily="34" charset="0"/>
              </a:rPr>
              <a:t>Herta</a:t>
            </a:r>
            <a:r>
              <a:rPr lang="en-US" sz="1200" b="1" dirty="0">
                <a:latin typeface="Trebuchet MS" pitchFamily="34" charset="0"/>
              </a:rPr>
              <a:t>, V. </a:t>
            </a:r>
            <a:r>
              <a:rPr lang="en-US" sz="1200" b="1" dirty="0" err="1">
                <a:latin typeface="Trebuchet MS" pitchFamily="34" charset="0"/>
              </a:rPr>
              <a:t>Schünemann</a:t>
            </a:r>
            <a:r>
              <a:rPr lang="en-US" sz="1200" b="1" dirty="0">
                <a:latin typeface="Trebuchet MS" pitchFamily="34" charset="0"/>
              </a:rPr>
              <a:t>, Chr. </a:t>
            </a:r>
            <a:r>
              <a:rPr lang="en-GB" sz="1200" b="1" dirty="0" err="1">
                <a:latin typeface="Trebuchet MS" pitchFamily="34" charset="0"/>
              </a:rPr>
              <a:t>Janiak</a:t>
            </a:r>
            <a:r>
              <a:rPr lang="en-GB" sz="1200" b="1" dirty="0">
                <a:latin typeface="Trebuchet MS" pitchFamily="34" charset="0"/>
              </a:rPr>
              <a:t>, Th. Dorn, A. </a:t>
            </a:r>
            <a:r>
              <a:rPr lang="en-GB" sz="1200" b="1" dirty="0" err="1">
                <a:latin typeface="Trebuchet MS" pitchFamily="34" charset="0"/>
              </a:rPr>
              <a:t>Chumakov</a:t>
            </a:r>
            <a:r>
              <a:rPr lang="en-GB" sz="1200" b="1" dirty="0">
                <a:latin typeface="Trebuchet MS" pitchFamily="34" charset="0"/>
              </a:rPr>
              <a:t>, H. Winkler and A. X. </a:t>
            </a:r>
            <a:r>
              <a:rPr lang="en-GB" sz="1200" b="1" dirty="0" err="1">
                <a:latin typeface="Trebuchet MS" pitchFamily="34" charset="0"/>
              </a:rPr>
              <a:t>Trautwein</a:t>
            </a:r>
            <a:r>
              <a:rPr lang="en-GB" sz="1200" b="1" dirty="0">
                <a:latin typeface="Trebuchet MS" pitchFamily="34" charset="0"/>
              </a:rPr>
              <a:t>, Metastable </a:t>
            </a:r>
            <a:r>
              <a:rPr lang="en-GB" sz="1200" b="1" dirty="0" err="1">
                <a:latin typeface="Trebuchet MS" pitchFamily="34" charset="0"/>
              </a:rPr>
              <a:t>Isonitrosyl</a:t>
            </a:r>
            <a:r>
              <a:rPr lang="en-GB" sz="1200" b="1" dirty="0">
                <a:latin typeface="Trebuchet MS" pitchFamily="34" charset="0"/>
              </a:rPr>
              <a:t> Structure of the </a:t>
            </a:r>
            <a:r>
              <a:rPr lang="en-GB" sz="1200" b="1" dirty="0" err="1">
                <a:latin typeface="Trebuchet MS" pitchFamily="34" charset="0"/>
              </a:rPr>
              <a:t>Nitroprusside</a:t>
            </a:r>
            <a:r>
              <a:rPr lang="en-GB" sz="1200" b="1" dirty="0">
                <a:latin typeface="Trebuchet MS" pitchFamily="34" charset="0"/>
              </a:rPr>
              <a:t> Anion Confirmed by Nuclear Inelastic Scattering, Journal of American Chemical Society, </a:t>
            </a:r>
            <a:r>
              <a:rPr lang="en-US" sz="1200" b="1" dirty="0">
                <a:latin typeface="Trebuchet MS" pitchFamily="34" charset="0"/>
              </a:rPr>
              <a:t>124, 3007-3011 (2002)</a:t>
            </a:r>
            <a:r>
              <a:rPr lang="en-GB" sz="1200" b="1" dirty="0">
                <a:latin typeface="Trebuchet MS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60894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DD0654-A8E0-4474-A381-4709035F750C}"/>
              </a:ext>
            </a:extLst>
          </p:cNvPr>
          <p:cNvSpPr/>
          <p:nvPr/>
        </p:nvSpPr>
        <p:spPr>
          <a:xfrm>
            <a:off x="341530" y="806595"/>
            <a:ext cx="84609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266700"/>
            <a:r>
              <a:rPr lang="bg-BG" b="1" dirty="0">
                <a:ea typeface="Calibri" panose="020F0502020204030204" pitchFamily="34" charset="0"/>
              </a:rPr>
              <a:t>	Промените на ядрените състояния при наличие на електрични и магнитни полета в мястото на ядрото създават т.нар. </a:t>
            </a:r>
            <a:r>
              <a:rPr lang="bg-BG" b="1" dirty="0" err="1">
                <a:ea typeface="Calibri" panose="020F0502020204030204" pitchFamily="34" charset="0"/>
              </a:rPr>
              <a:t>свръхфина</a:t>
            </a:r>
            <a:r>
              <a:rPr lang="bg-BG" b="1" dirty="0">
                <a:ea typeface="Calibri" panose="020F0502020204030204" pitchFamily="34" charset="0"/>
              </a:rPr>
              <a:t> структура – отместване и разцепване на ядрените нива.</a:t>
            </a:r>
            <a:endParaRPr lang="bg-BG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7419CC-A221-48EA-9675-7BDBE6FE6120}"/>
              </a:ext>
            </a:extLst>
          </p:cNvPr>
          <p:cNvSpPr/>
          <p:nvPr/>
        </p:nvSpPr>
        <p:spPr>
          <a:xfrm>
            <a:off x="1330151" y="368589"/>
            <a:ext cx="67327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400" b="1" dirty="0">
                <a:ea typeface="Calibri" panose="020F0502020204030204" pitchFamily="34" charset="0"/>
              </a:rPr>
              <a:t>ЕФЕКТ НА МЬОСБАУЕР И </a:t>
            </a:r>
            <a:r>
              <a:rPr lang="bg-BG" sz="2400" b="1" dirty="0" err="1">
                <a:ea typeface="Calibri" panose="020F0502020204030204" pitchFamily="34" charset="0"/>
              </a:rPr>
              <a:t>СВРЪХФИНА</a:t>
            </a:r>
            <a:r>
              <a:rPr lang="bg-BG" sz="2400" b="1" dirty="0">
                <a:ea typeface="Calibri" panose="020F0502020204030204" pitchFamily="34" charset="0"/>
              </a:rPr>
              <a:t> СТРУКТУРА</a:t>
            </a:r>
            <a:endParaRPr lang="bg-BG" sz="2400" b="1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55D129B-700D-4735-A0B3-68B4A1DA1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3659" y="6510243"/>
            <a:ext cx="906780" cy="32004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57916098-3D7B-4DC8-8BD9-E021FDA6FBE3}"/>
              </a:ext>
            </a:extLst>
          </p:cNvPr>
          <p:cNvSpPr txBox="1"/>
          <p:nvPr/>
        </p:nvSpPr>
        <p:spPr>
          <a:xfrm>
            <a:off x="4481864" y="6120079"/>
            <a:ext cx="2203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/>
              <a:t>електрични преходи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1F3E260-1235-49A2-B34D-D79F807FFBEA}"/>
              </a:ext>
            </a:extLst>
          </p:cNvPr>
          <p:cNvSpPr txBox="1"/>
          <p:nvPr/>
        </p:nvSpPr>
        <p:spPr>
          <a:xfrm>
            <a:off x="6901166" y="6114894"/>
            <a:ext cx="1991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/>
              <a:t>магнитни преходи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7DA58A5-EEE7-481D-A21B-89001F8BE4C1}"/>
              </a:ext>
            </a:extLst>
          </p:cNvPr>
          <p:cNvCxnSpPr/>
          <p:nvPr/>
        </p:nvCxnSpPr>
        <p:spPr>
          <a:xfrm flipH="1">
            <a:off x="5845059" y="5861319"/>
            <a:ext cx="657948" cy="258760"/>
          </a:xfrm>
          <a:prstGeom prst="straightConnector1">
            <a:avLst/>
          </a:prstGeom>
          <a:ln w="22225">
            <a:solidFill>
              <a:srgbClr val="0D07F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33905144-1243-48C5-BCDE-B448F139ED4A}"/>
              </a:ext>
            </a:extLst>
          </p:cNvPr>
          <p:cNvCxnSpPr>
            <a:cxnSpLocks/>
          </p:cNvCxnSpPr>
          <p:nvPr/>
        </p:nvCxnSpPr>
        <p:spPr>
          <a:xfrm>
            <a:off x="6685737" y="5861319"/>
            <a:ext cx="622567" cy="268628"/>
          </a:xfrm>
          <a:prstGeom prst="straightConnector1">
            <a:avLst/>
          </a:prstGeom>
          <a:ln w="22225">
            <a:solidFill>
              <a:srgbClr val="0D07F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Picture 65">
            <a:extLst>
              <a:ext uri="{FF2B5EF4-FFF2-40B4-BE49-F238E27FC236}">
                <a16:creationId xmlns:a16="http://schemas.microsoft.com/office/drawing/2014/main" id="{107908A7-6AB6-4228-B86B-9E1EB69A9A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19" y="1907455"/>
            <a:ext cx="4279763" cy="46272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C2196E-74B4-4214-892F-3628BA6108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2320" y="4319849"/>
            <a:ext cx="1250085" cy="1319534"/>
          </a:xfrm>
          <a:prstGeom prst="rect">
            <a:avLst/>
          </a:prstGeom>
          <a:ln>
            <a:solidFill>
              <a:srgbClr val="0D07FB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FAA863-0788-4B53-9682-4DBAA56BA1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4950" y="6501967"/>
            <a:ext cx="1000125" cy="3267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A11273-FEFF-4DE0-B376-0C0ABC3026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1392" y="4727355"/>
            <a:ext cx="1793558" cy="7000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D955D4-E2FD-47B9-B076-BFD229BBD9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7617" y="5435083"/>
            <a:ext cx="266700" cy="438150"/>
          </a:xfrm>
          <a:prstGeom prst="rect">
            <a:avLst/>
          </a:prstGeom>
        </p:spPr>
      </p:pic>
      <p:sp>
        <p:nvSpPr>
          <p:cNvPr id="18" name="Rectangle 50">
            <a:extLst>
              <a:ext uri="{FF2B5EF4-FFF2-40B4-BE49-F238E27FC236}">
                <a16:creationId xmlns:a16="http://schemas.microsoft.com/office/drawing/2014/main" id="{100B58A6-E481-47C2-A3C3-574B4DB1519A}"/>
              </a:ext>
            </a:extLst>
          </p:cNvPr>
          <p:cNvSpPr txBox="1">
            <a:spLocks noChangeArrowheads="1"/>
          </p:cNvSpPr>
          <p:nvPr/>
        </p:nvSpPr>
        <p:spPr>
          <a:xfrm>
            <a:off x="4466345" y="1608791"/>
            <a:ext cx="4188833" cy="2592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360363">
              <a:buFont typeface="Symbol" panose="05050102010706020507" pitchFamily="18" charset="2"/>
              <a:buChar char="·"/>
            </a:pPr>
            <a:r>
              <a:rPr lang="en-US" altLang="bg-BG" sz="1600" b="1" dirty="0">
                <a:cs typeface="Times New Roman" panose="02020603050405020304" pitchFamily="18" charset="0"/>
              </a:rPr>
              <a:t> </a:t>
            </a:r>
            <a:r>
              <a:rPr lang="bg-BG" altLang="bg-BG" sz="1600" b="1" dirty="0">
                <a:cs typeface="Times New Roman" panose="02020603050405020304" pitchFamily="18" charset="0"/>
              </a:rPr>
              <a:t>Изомерно отместване</a:t>
            </a:r>
            <a:r>
              <a:rPr lang="en-US" altLang="bg-BG" sz="1600" b="1" dirty="0">
                <a:cs typeface="Times New Roman" panose="02020603050405020304" pitchFamily="18" charset="0"/>
              </a:rPr>
              <a:t> </a:t>
            </a:r>
            <a:r>
              <a:rPr lang="bg-BG" altLang="bg-BG" sz="1600" dirty="0">
                <a:cs typeface="Times New Roman" panose="02020603050405020304" pitchFamily="18" charset="0"/>
                <a:sym typeface="Symbol" panose="05050102010706020507" pitchFamily="18" charset="2"/>
              </a:rPr>
              <a:t>–</a:t>
            </a:r>
            <a:r>
              <a:rPr lang="en-US" altLang="bg-BG" sz="1600" b="1" dirty="0"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bg-BG" altLang="bg-BG" sz="1600" dirty="0">
                <a:cs typeface="Times New Roman" panose="02020603050405020304" pitchFamily="18" charset="0"/>
                <a:sym typeface="Symbol" panose="05050102010706020507" pitchFamily="18" charset="2"/>
              </a:rPr>
              <a:t>изменение на енергията на ядрените нива вследствие </a:t>
            </a:r>
            <a:r>
              <a:rPr lang="bg-BG" altLang="bg-BG" sz="1600" i="1" dirty="0">
                <a:cs typeface="Times New Roman" panose="02020603050405020304" pitchFamily="18" charset="0"/>
                <a:sym typeface="Symbol" panose="05050102010706020507" pitchFamily="18" charset="2"/>
              </a:rPr>
              <a:t>електрично монополно взаимодействие</a:t>
            </a:r>
            <a:r>
              <a:rPr lang="bg-BG" altLang="bg-BG" sz="1600" dirty="0">
                <a:cs typeface="Times New Roman" panose="02020603050405020304" pitchFamily="18" charset="0"/>
                <a:sym typeface="Symbol" panose="05050102010706020507" pitchFamily="18" charset="2"/>
              </a:rPr>
              <a:t>.</a:t>
            </a:r>
            <a:br>
              <a:rPr lang="en-US" sz="1600" dirty="0">
                <a:ea typeface="Calibri" panose="020F0502020204030204" pitchFamily="34" charset="0"/>
              </a:rPr>
            </a:br>
            <a:br>
              <a:rPr lang="en-US" sz="1600" dirty="0">
                <a:ea typeface="Calibri" panose="020F0502020204030204" pitchFamily="34" charset="0"/>
              </a:rPr>
            </a:br>
            <a:r>
              <a:rPr lang="bg-BG" altLang="bg-BG" sz="1600" b="1" dirty="0"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en-US" altLang="bg-BG" sz="1600" b="1" dirty="0"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bg-BG" altLang="bg-BG" sz="1600" b="1" dirty="0"/>
              <a:t>Квадруполно разцепване</a:t>
            </a:r>
            <a:r>
              <a:rPr lang="en-US" altLang="bg-BG" sz="1600" b="1" dirty="0"/>
              <a:t> </a:t>
            </a:r>
            <a:r>
              <a:rPr lang="bg-BG" altLang="bg-BG" sz="1600" dirty="0">
                <a:sym typeface="Symbol" panose="05050102010706020507" pitchFamily="18" charset="2"/>
              </a:rPr>
              <a:t>– разцепване на ядрените нива вследствие</a:t>
            </a:r>
            <a:r>
              <a:rPr lang="en-US" altLang="bg-BG" sz="1600" dirty="0">
                <a:sym typeface="Symbol" panose="05050102010706020507" pitchFamily="18" charset="2"/>
              </a:rPr>
              <a:t> </a:t>
            </a:r>
            <a:r>
              <a:rPr lang="bg-BG" altLang="bg-BG" sz="1600" dirty="0">
                <a:sym typeface="Symbol" panose="05050102010706020507" pitchFamily="18" charset="2"/>
              </a:rPr>
              <a:t>на </a:t>
            </a:r>
            <a:r>
              <a:rPr lang="bg-BG" altLang="bg-BG" sz="1600" i="1" dirty="0">
                <a:sym typeface="Symbol" panose="05050102010706020507" pitchFamily="18" charset="2"/>
              </a:rPr>
              <a:t>електрично </a:t>
            </a:r>
            <a:r>
              <a:rPr lang="ru-RU" altLang="bg-BG" sz="1600" i="1" dirty="0">
                <a:sym typeface="Symbol" panose="05050102010706020507" pitchFamily="18" charset="2"/>
              </a:rPr>
              <a:t>квадруполно взаимодействие</a:t>
            </a:r>
            <a:r>
              <a:rPr lang="ru-RU" altLang="bg-BG" sz="1600" dirty="0">
                <a:sym typeface="Symbol" panose="05050102010706020507" pitchFamily="18" charset="2"/>
              </a:rPr>
              <a:t>.</a:t>
            </a:r>
            <a:endParaRPr lang="en-US" altLang="bg-BG" sz="1600" dirty="0">
              <a:sym typeface="Symbol" panose="05050102010706020507" pitchFamily="18" charset="2"/>
            </a:endParaRPr>
          </a:p>
          <a:p>
            <a:pPr algn="just" defTabSz="360363"/>
            <a:br>
              <a:rPr lang="en-US" altLang="bg-BG" sz="1600" dirty="0">
                <a:sym typeface="Symbol" panose="05050102010706020507" pitchFamily="18" charset="2"/>
              </a:rPr>
            </a:br>
            <a:r>
              <a:rPr lang="bg-BG" altLang="bg-BG" sz="1600" b="1" dirty="0"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en-US" altLang="bg-BG" sz="1600" b="1" dirty="0"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bg-BG" altLang="bg-BG" sz="1600" b="1" dirty="0">
                <a:cs typeface="Times New Roman" panose="02020603050405020304" pitchFamily="18" charset="0"/>
              </a:rPr>
              <a:t>Магнитно разцепване </a:t>
            </a:r>
            <a:r>
              <a:rPr lang="bg-BG" altLang="bg-BG" sz="1600" dirty="0">
                <a:sym typeface="Symbol" panose="05050102010706020507" pitchFamily="18" charset="2"/>
              </a:rPr>
              <a:t>– разцепване на ядрените нива вследствие на </a:t>
            </a:r>
            <a:r>
              <a:rPr lang="bg-BG" altLang="bg-BG" sz="1600" i="1" dirty="0">
                <a:sym typeface="Symbol" panose="05050102010706020507" pitchFamily="18" charset="2"/>
              </a:rPr>
              <a:t>магнитно взаимодействие</a:t>
            </a:r>
            <a:r>
              <a:rPr lang="bg-BG" altLang="bg-BG" sz="1600" dirty="0">
                <a:sym typeface="Symbol" panose="05050102010706020507" pitchFamily="18" charset="2"/>
              </a:rPr>
              <a:t>.</a:t>
            </a:r>
            <a:endParaRPr lang="en-US" altLang="bg-BG" sz="1600" b="1" dirty="0"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0A62B8-C3E2-4391-B23A-F009F2FB35F6}"/>
              </a:ext>
            </a:extLst>
          </p:cNvPr>
          <p:cNvSpPr txBox="1"/>
          <p:nvPr/>
        </p:nvSpPr>
        <p:spPr>
          <a:xfrm>
            <a:off x="4696525" y="5683197"/>
            <a:ext cx="1304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000" dirty="0" err="1"/>
              <a:t>преразпраделение</a:t>
            </a:r>
            <a:r>
              <a:rPr lang="bg-BG" sz="1000" dirty="0"/>
              <a:t> на ел. заряди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F33C6C-741C-448F-836A-FB85634DF29D}"/>
              </a:ext>
            </a:extLst>
          </p:cNvPr>
          <p:cNvSpPr txBox="1"/>
          <p:nvPr/>
        </p:nvSpPr>
        <p:spPr>
          <a:xfrm>
            <a:off x="7212852" y="5665613"/>
            <a:ext cx="1319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000" dirty="0" err="1"/>
              <a:t>преразпраделение</a:t>
            </a:r>
            <a:r>
              <a:rPr lang="bg-BG" sz="1000" dirty="0"/>
              <a:t> на маг. моменти</a:t>
            </a: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1763688" y="-39413"/>
            <a:ext cx="6444134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500" dirty="0">
                <a:latin typeface="+mj-lt"/>
              </a:rPr>
              <a:t>ИЯИЯЕ</a:t>
            </a:r>
            <a:r>
              <a:rPr lang="en-US" sz="1500" dirty="0">
                <a:latin typeface="+mj-lt"/>
              </a:rPr>
              <a:t>,</a:t>
            </a:r>
            <a:r>
              <a:rPr lang="bg-BG" sz="1500" dirty="0">
                <a:latin typeface="+mj-lt"/>
              </a:rPr>
              <a:t> Институт по </a:t>
            </a:r>
            <a:r>
              <a:rPr lang="bg-BG" sz="1500" dirty="0" err="1">
                <a:latin typeface="+mj-lt"/>
              </a:rPr>
              <a:t>катализ</a:t>
            </a:r>
            <a:r>
              <a:rPr lang="en-US" sz="1500" dirty="0">
                <a:latin typeface="+mj-lt"/>
              </a:rPr>
              <a:t> </a:t>
            </a:r>
            <a:r>
              <a:rPr lang="ru-RU" sz="1500" dirty="0">
                <a:latin typeface="+mj-lt"/>
              </a:rPr>
              <a:t> – БЪЛГАРСКА АКАДЕМИЯ НА НАУКИТЕ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554B9A4-4527-41CF-8A01-613808D904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4" y="87819"/>
            <a:ext cx="537764" cy="35492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1" y="83640"/>
            <a:ext cx="448879" cy="35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8719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4284663" y="57340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bg-BG" altLang="bg-BG">
              <a:latin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37873A-CC4A-4EE5-AE63-325FA3EEE045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2150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bg-BG" altLang="bg-BG"/>
          </a:p>
        </p:txBody>
      </p:sp>
      <p:graphicFrame>
        <p:nvGraphicFramePr>
          <p:cNvPr id="21509" name="Object 3"/>
          <p:cNvGraphicFramePr>
            <a:graphicFrameLocks noChangeAspect="1"/>
          </p:cNvGraphicFramePr>
          <p:nvPr/>
        </p:nvGraphicFramePr>
        <p:xfrm>
          <a:off x="-36513" y="144463"/>
          <a:ext cx="5129213" cy="6669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3165043" imgH="4184294" progId="Origin50.Graph">
                  <p:embed/>
                </p:oleObj>
              </mc:Choice>
              <mc:Fallback>
                <p:oleObj name="Graph" r:id="rId2" imgW="3165043" imgH="4184294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6513" y="144463"/>
                        <a:ext cx="5129213" cy="6669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0" name="Rectangle 4"/>
          <p:cNvSpPr>
            <a:spLocks noChangeArrowheads="1"/>
          </p:cNvSpPr>
          <p:nvPr/>
        </p:nvSpPr>
        <p:spPr bwMode="auto">
          <a:xfrm>
            <a:off x="4787900" y="2047875"/>
            <a:ext cx="4176713" cy="310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Tx/>
              <a:buAutoNum type="alphaLcParenBoth"/>
            </a:pPr>
            <a:r>
              <a:rPr lang="bg-BG" altLang="bg-BG" sz="1400"/>
              <a:t>Мьосбауеров спектър на поликристална проба от </a:t>
            </a:r>
            <a:r>
              <a:rPr lang="en-US" altLang="bg-BG" sz="1400"/>
              <a:t>K</a:t>
            </a:r>
            <a:r>
              <a:rPr lang="bg-BG" altLang="bg-BG" sz="1400" baseline="-25000"/>
              <a:t>4</a:t>
            </a:r>
            <a:r>
              <a:rPr lang="bg-BG" altLang="bg-BG" sz="1400"/>
              <a:t>[</a:t>
            </a:r>
            <a:r>
              <a:rPr lang="en-US" altLang="bg-BG" sz="1400"/>
              <a:t>Fe</a:t>
            </a:r>
            <a:r>
              <a:rPr lang="bg-BG" altLang="bg-BG" sz="1400"/>
              <a:t>(</a:t>
            </a:r>
            <a:r>
              <a:rPr lang="en-US" altLang="bg-BG" sz="1400"/>
              <a:t>CN</a:t>
            </a:r>
            <a:r>
              <a:rPr lang="bg-BG" altLang="bg-BG" sz="1400"/>
              <a:t>)</a:t>
            </a:r>
            <a:r>
              <a:rPr lang="bg-BG" altLang="bg-BG" sz="1400" baseline="-25000"/>
              <a:t>6</a:t>
            </a:r>
            <a:r>
              <a:rPr lang="bg-BG" altLang="bg-BG" sz="1400"/>
              <a:t>]·3</a:t>
            </a:r>
            <a:r>
              <a:rPr lang="en-US" altLang="bg-BG" sz="1400"/>
              <a:t>H</a:t>
            </a:r>
            <a:r>
              <a:rPr lang="bg-BG" altLang="bg-BG" sz="1400" baseline="-25000"/>
              <a:t>2</a:t>
            </a:r>
            <a:r>
              <a:rPr lang="en-US" altLang="bg-BG" sz="1400"/>
              <a:t>O</a:t>
            </a:r>
            <a:r>
              <a:rPr lang="bg-BG" altLang="bg-BG" sz="1400"/>
              <a:t>. </a:t>
            </a:r>
            <a:endParaRPr lang="en-US" altLang="bg-BG" sz="1400"/>
          </a:p>
          <a:p>
            <a:pPr eaLnBrk="1" hangingPunct="1">
              <a:buFontTx/>
              <a:buAutoNum type="alphaLcParenBoth"/>
            </a:pPr>
            <a:r>
              <a:rPr lang="bg-BG" altLang="bg-BG" sz="1400"/>
              <a:t>Мьосбауеров спектъра на поликристална проба от </a:t>
            </a:r>
            <a:r>
              <a:rPr lang="en-US" altLang="bg-BG" sz="1400"/>
              <a:t>Na</a:t>
            </a:r>
            <a:r>
              <a:rPr lang="bg-BG" altLang="bg-BG" sz="1400" baseline="-25000"/>
              <a:t>2</a:t>
            </a:r>
            <a:r>
              <a:rPr lang="bg-BG" altLang="bg-BG" sz="1400"/>
              <a:t>[</a:t>
            </a:r>
            <a:r>
              <a:rPr lang="en-US" altLang="bg-BG" sz="1400"/>
              <a:t>Fe</a:t>
            </a:r>
            <a:r>
              <a:rPr lang="bg-BG" altLang="bg-BG" sz="1400"/>
              <a:t>(</a:t>
            </a:r>
            <a:r>
              <a:rPr lang="en-US" altLang="bg-BG" sz="1400"/>
              <a:t>CN</a:t>
            </a:r>
            <a:r>
              <a:rPr lang="bg-BG" altLang="bg-BG" sz="1400"/>
              <a:t>)</a:t>
            </a:r>
            <a:r>
              <a:rPr lang="bg-BG" altLang="bg-BG" sz="1400" baseline="-25000"/>
              <a:t>5</a:t>
            </a:r>
            <a:r>
              <a:rPr lang="en-US" altLang="bg-BG" sz="1400"/>
              <a:t>NO</a:t>
            </a:r>
            <a:r>
              <a:rPr lang="bg-BG" altLang="bg-BG" sz="1400"/>
              <a:t>]·2</a:t>
            </a:r>
            <a:r>
              <a:rPr lang="en-US" altLang="bg-BG" sz="1400"/>
              <a:t>H</a:t>
            </a:r>
            <a:r>
              <a:rPr lang="bg-BG" altLang="bg-BG" sz="1400" baseline="-25000"/>
              <a:t>2</a:t>
            </a:r>
            <a:r>
              <a:rPr lang="en-US" altLang="bg-BG" sz="1400"/>
              <a:t>O</a:t>
            </a:r>
            <a:r>
              <a:rPr lang="bg-BG" altLang="bg-BG" sz="1400"/>
              <a:t>. </a:t>
            </a:r>
            <a:endParaRPr lang="en-US" altLang="bg-BG" sz="1400"/>
          </a:p>
          <a:p>
            <a:pPr eaLnBrk="1" hangingPunct="1">
              <a:buFontTx/>
              <a:buAutoNum type="alphaLcParenBoth"/>
            </a:pPr>
            <a:r>
              <a:rPr lang="bg-BG" altLang="bg-BG" sz="1400"/>
              <a:t>Мьосбауеров спектър получен от моно</a:t>
            </a:r>
            <a:r>
              <a:rPr lang="en-US" altLang="bg-BG" sz="1400"/>
              <a:t>-</a:t>
            </a:r>
            <a:r>
              <a:rPr lang="bg-BG" altLang="bg-BG" sz="1400"/>
              <a:t>кристален </a:t>
            </a:r>
            <a:r>
              <a:rPr lang="bg-BG" altLang="bg-BG" sz="1400" b="1"/>
              <a:t>а</a:t>
            </a:r>
            <a:r>
              <a:rPr lang="bg-BG" altLang="bg-BG" sz="1400"/>
              <a:t>-срез на (</a:t>
            </a:r>
            <a:r>
              <a:rPr lang="en-US" altLang="bg-BG" sz="1400"/>
              <a:t>CN</a:t>
            </a:r>
            <a:r>
              <a:rPr lang="bg-BG" altLang="bg-BG" sz="1400" baseline="-25000"/>
              <a:t>3</a:t>
            </a:r>
            <a:r>
              <a:rPr lang="en-US" altLang="bg-BG" sz="1400"/>
              <a:t>H</a:t>
            </a:r>
            <a:r>
              <a:rPr lang="bg-BG" altLang="bg-BG" sz="1400" baseline="-25000"/>
              <a:t>6</a:t>
            </a:r>
            <a:r>
              <a:rPr lang="bg-BG" altLang="bg-BG" sz="1400"/>
              <a:t>)</a:t>
            </a:r>
            <a:r>
              <a:rPr lang="bg-BG" altLang="bg-BG" sz="1400" baseline="-25000"/>
              <a:t>2</a:t>
            </a:r>
            <a:r>
              <a:rPr lang="bg-BG" altLang="bg-BG" sz="1400"/>
              <a:t>[</a:t>
            </a:r>
            <a:r>
              <a:rPr lang="en-US" altLang="bg-BG" sz="1400"/>
              <a:t>Fe</a:t>
            </a:r>
            <a:r>
              <a:rPr lang="bg-BG" altLang="bg-BG" sz="1400"/>
              <a:t>(</a:t>
            </a:r>
            <a:r>
              <a:rPr lang="en-US" altLang="bg-BG" sz="1400"/>
              <a:t>CN</a:t>
            </a:r>
            <a:r>
              <a:rPr lang="bg-BG" altLang="bg-BG" sz="1400"/>
              <a:t>)</a:t>
            </a:r>
            <a:r>
              <a:rPr lang="bg-BG" altLang="bg-BG" sz="1400" baseline="-25000"/>
              <a:t>5</a:t>
            </a:r>
            <a:r>
              <a:rPr lang="en-US" altLang="bg-BG" sz="1400"/>
              <a:t>NO</a:t>
            </a:r>
            <a:r>
              <a:rPr lang="bg-BG" altLang="bg-BG" sz="1400"/>
              <a:t>] с дебелина 330(5) </a:t>
            </a:r>
            <a:r>
              <a:rPr lang="en-US" altLang="bg-BG" sz="1400"/>
              <a:t>μm</a:t>
            </a:r>
            <a:r>
              <a:rPr lang="bg-BG" altLang="bg-BG" sz="1400"/>
              <a:t>. </a:t>
            </a:r>
            <a:endParaRPr lang="en-US" altLang="bg-BG" sz="1400"/>
          </a:p>
          <a:p>
            <a:pPr eaLnBrk="1" hangingPunct="1">
              <a:buFontTx/>
              <a:buAutoNum type="alphaLcParenBoth"/>
            </a:pPr>
            <a:r>
              <a:rPr lang="bg-BG" altLang="bg-BG" sz="1400"/>
              <a:t>(</a:t>
            </a:r>
            <a:r>
              <a:rPr lang="en-US" altLang="bg-BG" sz="1400"/>
              <a:t>d</a:t>
            </a:r>
            <a:r>
              <a:rPr lang="bg-BG" altLang="bg-BG" sz="1400"/>
              <a:t>) Мьосбауеров спектър получен от моно</a:t>
            </a:r>
            <a:r>
              <a:rPr lang="en-US" altLang="bg-BG" sz="1400"/>
              <a:t>-</a:t>
            </a:r>
            <a:r>
              <a:rPr lang="bg-BG" altLang="bg-BG" sz="1400"/>
              <a:t>кристален </a:t>
            </a:r>
            <a:r>
              <a:rPr lang="en-US" altLang="bg-BG" sz="1400" b="1"/>
              <a:t>c</a:t>
            </a:r>
            <a:r>
              <a:rPr lang="bg-BG" altLang="bg-BG" sz="1400"/>
              <a:t>-срез на (</a:t>
            </a:r>
            <a:r>
              <a:rPr lang="en-US" altLang="bg-BG" sz="1400"/>
              <a:t>CN</a:t>
            </a:r>
            <a:r>
              <a:rPr lang="bg-BG" altLang="bg-BG" sz="1400" baseline="-25000"/>
              <a:t>3</a:t>
            </a:r>
            <a:r>
              <a:rPr lang="en-US" altLang="bg-BG" sz="1400"/>
              <a:t>H</a:t>
            </a:r>
            <a:r>
              <a:rPr lang="bg-BG" altLang="bg-BG" sz="1400" baseline="-25000"/>
              <a:t>6</a:t>
            </a:r>
            <a:r>
              <a:rPr lang="bg-BG" altLang="bg-BG" sz="1400"/>
              <a:t>)</a:t>
            </a:r>
            <a:r>
              <a:rPr lang="bg-BG" altLang="bg-BG" sz="1400" baseline="-25000"/>
              <a:t>2</a:t>
            </a:r>
            <a:r>
              <a:rPr lang="bg-BG" altLang="bg-BG" sz="1400"/>
              <a:t>[</a:t>
            </a:r>
            <a:r>
              <a:rPr lang="en-US" altLang="bg-BG" sz="1400"/>
              <a:t>Fe</a:t>
            </a:r>
            <a:r>
              <a:rPr lang="bg-BG" altLang="bg-BG" sz="1400"/>
              <a:t>(</a:t>
            </a:r>
            <a:r>
              <a:rPr lang="en-US" altLang="bg-BG" sz="1400"/>
              <a:t>CN</a:t>
            </a:r>
            <a:r>
              <a:rPr lang="bg-BG" altLang="bg-BG" sz="1400"/>
              <a:t>)</a:t>
            </a:r>
            <a:r>
              <a:rPr lang="bg-BG" altLang="bg-BG" sz="1400" baseline="-25000"/>
              <a:t>5</a:t>
            </a:r>
            <a:r>
              <a:rPr lang="en-US" altLang="bg-BG" sz="1400"/>
              <a:t>NO</a:t>
            </a:r>
            <a:r>
              <a:rPr lang="bg-BG" altLang="bg-BG" sz="1400"/>
              <a:t>] с дебелина 165(5) </a:t>
            </a:r>
            <a:r>
              <a:rPr lang="en-US" altLang="bg-BG" sz="1400"/>
              <a:t>μm</a:t>
            </a:r>
            <a:r>
              <a:rPr lang="bg-BG" altLang="bg-BG" sz="1400"/>
              <a:t>. </a:t>
            </a:r>
            <a:endParaRPr lang="en-US" altLang="bg-BG" sz="1400"/>
          </a:p>
          <a:p>
            <a:pPr eaLnBrk="1" hangingPunct="1">
              <a:buFontTx/>
              <a:buAutoNum type="alphaLcParenBoth"/>
            </a:pPr>
            <a:r>
              <a:rPr lang="bg-BG" altLang="bg-BG" sz="1400"/>
              <a:t>Мьосбауеров спектър получен от </a:t>
            </a:r>
            <a:r>
              <a:rPr lang="en-US" altLang="bg-BG" sz="1400"/>
              <a:t>α</a:t>
            </a:r>
            <a:r>
              <a:rPr lang="bg-BG" altLang="bg-BG" sz="1400"/>
              <a:t>-</a:t>
            </a:r>
            <a:r>
              <a:rPr lang="en-US" altLang="bg-BG" sz="1400"/>
              <a:t>Fe</a:t>
            </a:r>
            <a:r>
              <a:rPr lang="bg-BG" altLang="bg-BG" sz="1400"/>
              <a:t> фолио с дебелина 25 μ</a:t>
            </a:r>
            <a:r>
              <a:rPr lang="en-US" altLang="bg-BG" sz="1400"/>
              <a:t>m</a:t>
            </a:r>
            <a:r>
              <a:rPr lang="bg-BG" altLang="bg-BG" sz="1400"/>
              <a:t>. </a:t>
            </a:r>
            <a:endParaRPr lang="en-US" altLang="bg-BG" sz="1400"/>
          </a:p>
          <a:p>
            <a:pPr eaLnBrk="1" hangingPunct="1">
              <a:buFontTx/>
              <a:buAutoNum type="alphaLcParenBoth"/>
            </a:pPr>
            <a:r>
              <a:rPr lang="bg-BG" altLang="bg-BG" sz="1400"/>
              <a:t>Мьосбауеров спектър на поликристална проба от </a:t>
            </a:r>
            <a:r>
              <a:rPr lang="en-US" altLang="bg-BG" sz="1400"/>
              <a:t>α</a:t>
            </a:r>
            <a:r>
              <a:rPr lang="bg-BG" altLang="bg-BG" sz="1400"/>
              <a:t>-</a:t>
            </a:r>
            <a:r>
              <a:rPr lang="en-US" altLang="bg-BG" sz="1400"/>
              <a:t>Fe</a:t>
            </a:r>
            <a:r>
              <a:rPr lang="bg-BG" altLang="bg-BG" sz="1400" baseline="-25000"/>
              <a:t>2</a:t>
            </a:r>
            <a:r>
              <a:rPr lang="en-US" altLang="bg-BG" sz="1400"/>
              <a:t>O</a:t>
            </a:r>
            <a:r>
              <a:rPr lang="bg-BG" altLang="bg-BG" sz="1400" baseline="-25000"/>
              <a:t>3</a:t>
            </a:r>
            <a:r>
              <a:rPr lang="bg-BG" altLang="bg-BG" sz="1400"/>
              <a:t> измерена при 130 </a:t>
            </a:r>
            <a:r>
              <a:rPr lang="en-US" altLang="bg-BG" sz="1400"/>
              <a:t>K</a:t>
            </a:r>
            <a:r>
              <a:rPr lang="bg-BG" altLang="bg-BG" sz="1400"/>
              <a:t>.</a:t>
            </a:r>
          </a:p>
        </p:txBody>
      </p:sp>
      <p:grpSp>
        <p:nvGrpSpPr>
          <p:cNvPr id="21511" name="Group 1"/>
          <p:cNvGrpSpPr>
            <a:grpSpLocks/>
          </p:cNvGrpSpPr>
          <p:nvPr/>
        </p:nvGrpSpPr>
        <p:grpSpPr bwMode="auto">
          <a:xfrm>
            <a:off x="4787900" y="260350"/>
            <a:ext cx="4176713" cy="1152525"/>
            <a:chOff x="250825" y="188913"/>
            <a:chExt cx="4176464" cy="1152525"/>
          </a:xfrm>
        </p:grpSpPr>
        <p:pic>
          <p:nvPicPr>
            <p:cNvPr id="21512" name="Picture 3" descr="Uni_Sofia_transparen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188913"/>
              <a:ext cx="938213" cy="1152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513" name="Text Box 4"/>
            <p:cNvSpPr txBox="1">
              <a:spLocks noChangeArrowheads="1"/>
            </p:cNvSpPr>
            <p:nvPr/>
          </p:nvSpPr>
          <p:spPr bwMode="auto">
            <a:xfrm>
              <a:off x="1222083" y="449263"/>
              <a:ext cx="3205206" cy="73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bg-BG" altLang="bg-BG" sz="1400"/>
                <a:t>Софийски </a:t>
              </a:r>
              <a:r>
                <a:rPr lang="en-US" altLang="bg-BG" sz="1400"/>
                <a:t> </a:t>
              </a:r>
              <a:r>
                <a:rPr lang="bg-BG" altLang="bg-BG" sz="1400"/>
                <a:t>университет </a:t>
              </a:r>
              <a:r>
                <a:rPr lang="en-US" altLang="bg-BG" sz="1400"/>
                <a:t> </a:t>
              </a:r>
              <a:r>
                <a:rPr lang="bg-BG" altLang="bg-BG" sz="1400"/>
                <a:t>„Св. </a:t>
              </a:r>
              <a:r>
                <a:rPr lang="en-US" altLang="bg-BG" sz="1400"/>
                <a:t> </a:t>
              </a:r>
              <a:r>
                <a:rPr lang="bg-BG" altLang="bg-BG" sz="1400"/>
                <a:t>Климент Охридски“, Физически факултет, Катедра Атомна физика</a:t>
              </a:r>
              <a:endParaRPr lang="en-US" altLang="bg-BG" sz="1400"/>
            </a:p>
          </p:txBody>
        </p:sp>
      </p:grpSp>
      <p:sp>
        <p:nvSpPr>
          <p:cNvPr id="2" name="Текстово поле 1"/>
          <p:cNvSpPr txBox="1"/>
          <p:nvPr/>
        </p:nvSpPr>
        <p:spPr>
          <a:xfrm>
            <a:off x="5002565" y="5917406"/>
            <a:ext cx="3888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 Русанов, </a:t>
            </a:r>
            <a:r>
              <a:rPr lang="bg-BG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Мьосбауерова</a:t>
            </a:r>
            <a:r>
              <a:rPr lang="bg-BG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спектроскопия: Принципи</a:t>
            </a:r>
          </a:p>
          <a:p>
            <a:r>
              <a:rPr lang="bg-BG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приложения,  </a:t>
            </a:r>
            <a:r>
              <a:rPr lang="bg-BG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Тита</a:t>
            </a:r>
            <a:r>
              <a:rPr lang="bg-BG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Консулт, 2023</a:t>
            </a:r>
          </a:p>
        </p:txBody>
      </p:sp>
    </p:spTree>
    <p:extLst>
      <p:ext uri="{BB962C8B-B14F-4D97-AF65-F5344CB8AC3E}">
        <p14:creationId xmlns:p14="http://schemas.microsoft.com/office/powerpoint/2010/main" val="2058908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8C3D893-253A-48CD-BBC5-C5FF8D3915D4}"/>
              </a:ext>
            </a:extLst>
          </p:cNvPr>
          <p:cNvSpPr/>
          <p:nvPr/>
        </p:nvSpPr>
        <p:spPr>
          <a:xfrm>
            <a:off x="2735051" y="270204"/>
            <a:ext cx="36738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400" b="1" dirty="0" err="1">
                <a:ea typeface="Calibri" panose="020F0502020204030204" pitchFamily="34" charset="0"/>
              </a:rPr>
              <a:t>СУПЕРПАРАМАГНЕТИЗЪМ</a:t>
            </a:r>
            <a:endParaRPr lang="bg-BG" sz="2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065888-1B32-4A43-877A-984A7AB304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65" y="1896976"/>
            <a:ext cx="1658783" cy="22322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745D6F-B873-474C-BDB7-91ED7F4E79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56" y="1559391"/>
            <a:ext cx="1320165" cy="273368"/>
          </a:xfrm>
          <a:prstGeom prst="rect">
            <a:avLst/>
          </a:prstGeom>
          <a:ln w="25400">
            <a:solidFill>
              <a:srgbClr val="0D07FB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62444E-F89A-4738-A09F-DD5F9E7B77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7162" y="1620944"/>
            <a:ext cx="1840230" cy="2333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667940-4F80-4DF6-A8F4-0E41FCBC3F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2478" y="1439376"/>
            <a:ext cx="1006792" cy="4200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80F5C9-8C7A-4E28-9F3F-8C6EE41C3B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4356" y="1439376"/>
            <a:ext cx="1020127" cy="5133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E13907-CC48-4BA9-98DA-D075F70B26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8623" y="1388028"/>
            <a:ext cx="1000125" cy="4000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D230A1-EBB1-482B-A398-69E5256DD5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5991" y="1649402"/>
            <a:ext cx="152400" cy="1000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12AEA2-0B14-418F-B628-18D53BE0D3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28735" y="1649402"/>
            <a:ext cx="152400" cy="1000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51FD2B-E35B-4554-BC69-496E55D0C1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9381" y="1649402"/>
            <a:ext cx="152400" cy="1000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7BF0AE9-C24E-442F-9845-6159681228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64675" y="1649402"/>
            <a:ext cx="152400" cy="10001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DC8C670-3C9A-4EC8-B305-25BCC0A75F46}"/>
              </a:ext>
            </a:extLst>
          </p:cNvPr>
          <p:cNvSpPr/>
          <p:nvPr/>
        </p:nvSpPr>
        <p:spPr>
          <a:xfrm>
            <a:off x="6527281" y="1309783"/>
            <a:ext cx="1117466" cy="720080"/>
          </a:xfrm>
          <a:prstGeom prst="rect">
            <a:avLst/>
          </a:prstGeom>
          <a:noFill/>
          <a:ln>
            <a:solidFill>
              <a:srgbClr val="0D07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2FB828A-6207-4A64-B609-FE393C08905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57" y="4375363"/>
            <a:ext cx="1527024" cy="2265605"/>
          </a:xfrm>
          <a:prstGeom prst="rect">
            <a:avLst/>
          </a:prstGeom>
        </p:spPr>
      </p:pic>
      <p:sp>
        <p:nvSpPr>
          <p:cNvPr id="23" name="Rectangle 50">
            <a:extLst>
              <a:ext uri="{FF2B5EF4-FFF2-40B4-BE49-F238E27FC236}">
                <a16:creationId xmlns:a16="http://schemas.microsoft.com/office/drawing/2014/main" id="{7506FC52-A2E7-4905-839A-6E2538A4F3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87869" y="1620944"/>
            <a:ext cx="6640663" cy="4340335"/>
          </a:xfrm>
        </p:spPr>
        <p:txBody>
          <a:bodyPr>
            <a:noAutofit/>
          </a:bodyPr>
          <a:lstStyle/>
          <a:p>
            <a:pPr algn="l" defTabSz="360363"/>
            <a:r>
              <a:rPr lang="bg-BG" altLang="bg-BG" sz="1800" b="1" dirty="0"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  </a:t>
            </a:r>
            <a:r>
              <a:rPr lang="bg-BG" altLang="bg-BG" sz="1800" i="1" dirty="0"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bg-BG" altLang="bg-BG" sz="1800" dirty="0"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  -</a:t>
            </a:r>
            <a:r>
              <a:rPr lang="en-US" altLang="bg-BG" sz="1800" dirty="0"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bg-BG" altLang="bg-BG" sz="1800" dirty="0" err="1"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намагнитеността</a:t>
            </a:r>
            <a:r>
              <a:rPr lang="bg-BG" altLang="bg-BG" sz="1800" dirty="0"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 е </a:t>
            </a:r>
            <a:r>
              <a:rPr lang="bg-BG" altLang="bg-BG" sz="1800" dirty="0" err="1"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е</a:t>
            </a:r>
            <a:r>
              <a:rPr lang="ru-RU" altLang="bg-BG" sz="1800" dirty="0">
                <a:latin typeface="+mn-lt"/>
                <a:cs typeface="Times New Roman" panose="02020603050405020304" pitchFamily="18" charset="0"/>
              </a:rPr>
              <a:t>днозначна ф</a:t>
            </a:r>
            <a:r>
              <a:rPr lang="bg-BG" altLang="bg-BG" sz="1800" dirty="0" err="1">
                <a:latin typeface="+mn-lt"/>
                <a:cs typeface="Times New Roman" panose="02020603050405020304" pitchFamily="18" charset="0"/>
              </a:rPr>
              <a:t>ункция</a:t>
            </a:r>
            <a:r>
              <a:rPr lang="en-US" altLang="bg-BG" sz="1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bg-BG" altLang="bg-BG" sz="1800" dirty="0">
                <a:latin typeface="+mn-lt"/>
                <a:cs typeface="Times New Roman" panose="02020603050405020304" pitchFamily="18" charset="0"/>
              </a:rPr>
              <a:t> на интензитета </a:t>
            </a:r>
            <a:r>
              <a:rPr lang="en-US" altLang="bg-BG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br>
              <a:rPr lang="en-US" sz="1800" dirty="0">
                <a:latin typeface="+mn-lt"/>
                <a:ea typeface="Calibri" panose="020F0502020204030204" pitchFamily="34" charset="0"/>
              </a:rPr>
            </a:br>
            <a:br>
              <a:rPr lang="en-US" sz="1800" dirty="0">
                <a:latin typeface="+mn-lt"/>
                <a:ea typeface="Calibri" panose="020F0502020204030204" pitchFamily="34" charset="0"/>
              </a:rPr>
            </a:br>
            <a:r>
              <a:rPr lang="bg-BG" altLang="bg-BG" sz="1800" b="1" dirty="0">
                <a:cs typeface="Times New Roman" panose="02020603050405020304" pitchFamily="18" charset="0"/>
                <a:sym typeface="Symbol" panose="05050102010706020507" pitchFamily="18" charset="2"/>
              </a:rPr>
              <a:t> </a:t>
            </a:r>
            <a:r>
              <a:rPr lang="en-US" altLang="bg-BG" sz="1800" b="1" dirty="0"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bg-BG" altLang="bg-BG" sz="1800" i="1" dirty="0">
                <a:cs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bg-BG" altLang="bg-BG" sz="1800" b="1" dirty="0">
                <a:cs typeface="Times New Roman" panose="02020603050405020304" pitchFamily="18" charset="0"/>
                <a:sym typeface="Symbol" panose="05050102010706020507" pitchFamily="18" charset="2"/>
              </a:rPr>
              <a:t>  </a:t>
            </a:r>
            <a:r>
              <a:rPr lang="bg-BG" altLang="bg-BG" sz="1800" dirty="0"/>
              <a:t>универсална функция</a:t>
            </a:r>
            <a:r>
              <a:rPr lang="en-US" altLang="bg-BG" sz="1800" dirty="0"/>
              <a:t> </a:t>
            </a:r>
            <a:r>
              <a:rPr lang="bg-BG" altLang="bg-BG" sz="1800" dirty="0"/>
              <a:t>на </a:t>
            </a:r>
            <a:r>
              <a:rPr lang="en-US" altLang="bg-BG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H/T:</a:t>
            </a:r>
            <a:br>
              <a:rPr lang="en-US" altLang="bg-BG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altLang="bg-BG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altLang="bg-BG" sz="1800" b="1" dirty="0"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en-US" altLang="bg-BG" sz="1800" b="1" dirty="0">
                <a:cs typeface="Times New Roman" panose="02020603050405020304" pitchFamily="18" charset="0"/>
                <a:sym typeface="Symbol" panose="05050102010706020507" pitchFamily="18" charset="2"/>
              </a:rPr>
              <a:t>   </a:t>
            </a:r>
            <a:r>
              <a:rPr lang="ru-RU" altLang="bg-BG" sz="1800" dirty="0" err="1">
                <a:cs typeface="Times New Roman" panose="02020603050405020304" pitchFamily="18" charset="0"/>
                <a:sym typeface="Symbol" panose="05050102010706020507" pitchFamily="18" charset="2"/>
              </a:rPr>
              <a:t>блокираща</a:t>
            </a:r>
            <a:r>
              <a:rPr lang="ru-RU" altLang="bg-BG" sz="1800" dirty="0">
                <a:cs typeface="Times New Roman" panose="02020603050405020304" pitchFamily="18" charset="0"/>
                <a:sym typeface="Symbol" panose="05050102010706020507" pitchFamily="18" charset="2"/>
              </a:rPr>
              <a:t> температура</a:t>
            </a:r>
            <a:br>
              <a:rPr lang="en-US" altLang="bg-BG" sz="1800" dirty="0">
                <a:cs typeface="Times New Roman" panose="02020603050405020304" pitchFamily="18" charset="0"/>
                <a:sym typeface="Symbol" panose="05050102010706020507" pitchFamily="18" charset="2"/>
              </a:rPr>
            </a:br>
            <a:br>
              <a:rPr lang="en-US" altLang="bg-BG" sz="1800" dirty="0">
                <a:cs typeface="Times New Roman" panose="02020603050405020304" pitchFamily="18" charset="0"/>
                <a:sym typeface="Symbol" panose="05050102010706020507" pitchFamily="18" charset="2"/>
              </a:rPr>
            </a:br>
            <a:r>
              <a:rPr lang="bg-BG" altLang="bg-BG" sz="1800" b="1" dirty="0">
                <a:cs typeface="Times New Roman" panose="02020603050405020304" pitchFamily="18" charset="0"/>
                <a:sym typeface="Symbol" panose="05050102010706020507" pitchFamily="18" charset="2"/>
              </a:rPr>
              <a:t>	 </a:t>
            </a:r>
            <a:r>
              <a:rPr lang="bg-BG" altLang="bg-BG" sz="1800" dirty="0">
                <a:cs typeface="Times New Roman" panose="02020603050405020304" pitchFamily="18" charset="0"/>
                <a:sym typeface="Symbol" panose="05050102010706020507" pitchFamily="18" charset="2"/>
              </a:rPr>
              <a:t>зависи линейно от </a:t>
            </a:r>
            <a:r>
              <a:rPr lang="en-US" altLang="bg-BG" sz="1800" dirty="0">
                <a:cs typeface="Times New Roman" panose="02020603050405020304" pitchFamily="18" charset="0"/>
                <a:sym typeface="Symbol" panose="05050102010706020507" pitchFamily="18" charset="2"/>
              </a:rPr>
              <a:t>   </a:t>
            </a:r>
            <a:r>
              <a:rPr lang="bg-BG" altLang="bg-BG" sz="1800" dirty="0">
                <a:cs typeface="Times New Roman" panose="02020603050405020304" pitchFamily="18" charset="0"/>
                <a:sym typeface="Symbol" panose="05050102010706020507" pitchFamily="18" charset="2"/>
              </a:rPr>
              <a:t>и </a:t>
            </a:r>
            <a:r>
              <a:rPr lang="en-US" altLang="bg-BG" sz="1800" i="1" dirty="0"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br>
              <a:rPr lang="en-US" altLang="bg-BG" sz="1800" dirty="0">
                <a:cs typeface="Times New Roman" panose="02020603050405020304" pitchFamily="18" charset="0"/>
                <a:sym typeface="Symbol" panose="05050102010706020507" pitchFamily="18" charset="2"/>
              </a:rPr>
            </a:br>
            <a:br>
              <a:rPr lang="en-US" altLang="bg-BG" sz="1800" b="1" dirty="0">
                <a:cs typeface="Times New Roman" panose="02020603050405020304" pitchFamily="18" charset="0"/>
                <a:sym typeface="Symbol" panose="05050102010706020507" pitchFamily="18" charset="2"/>
              </a:rPr>
            </a:br>
            <a:br>
              <a:rPr lang="en-US" altLang="bg-BG" sz="1800" b="1" dirty="0">
                <a:cs typeface="Times New Roman" panose="02020603050405020304" pitchFamily="18" charset="0"/>
                <a:sym typeface="Symbol" panose="05050102010706020507" pitchFamily="18" charset="2"/>
              </a:rPr>
            </a:br>
            <a:r>
              <a:rPr lang="bg-BG" altLang="bg-BG" sz="1800" b="1" dirty="0"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br>
              <a:rPr lang="bg-BG" altLang="bg-BG" sz="1800" b="1" dirty="0">
                <a:cs typeface="Times New Roman" panose="02020603050405020304" pitchFamily="18" charset="0"/>
                <a:sym typeface="Symbol" panose="05050102010706020507" pitchFamily="18" charset="2"/>
              </a:rPr>
            </a:br>
            <a:br>
              <a:rPr lang="bg-BG" altLang="bg-BG" sz="1800" b="1" dirty="0">
                <a:cs typeface="Times New Roman" panose="02020603050405020304" pitchFamily="18" charset="0"/>
                <a:sym typeface="Symbol" panose="05050102010706020507" pitchFamily="18" charset="2"/>
              </a:rPr>
            </a:br>
            <a:r>
              <a:rPr lang="bg-BG" altLang="bg-BG" sz="1800" b="1" dirty="0"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endParaRPr lang="en-US" altLang="bg-BG" sz="1800" b="1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C5E25AE-BC07-4E24-8191-498C4DF1D18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56521" y="4181687"/>
            <a:ext cx="1853565" cy="5800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14F0D9F-C617-4DFD-8FF1-91B51974E9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31324" y="1890525"/>
            <a:ext cx="955834" cy="1928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097F745-C928-45E7-87C6-9A2B6B0261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39115" y="5278606"/>
            <a:ext cx="1473518" cy="28003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DF49E52-0081-427C-BCD4-CEF570A433C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47211" y="4992643"/>
            <a:ext cx="866775" cy="95345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EACECE2-122C-4638-A2AC-690CA402C73E}"/>
              </a:ext>
            </a:extLst>
          </p:cNvPr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283" y="2924944"/>
            <a:ext cx="2533133" cy="3828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47843E8-38B7-4A66-A2F2-0AA294F757E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93048" y="3283138"/>
            <a:ext cx="240030" cy="25336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2969585-365A-45B7-87A2-5A0D6F812492}"/>
              </a:ext>
            </a:extLst>
          </p:cNvPr>
          <p:cNvSpPr txBox="1"/>
          <p:nvPr/>
        </p:nvSpPr>
        <p:spPr>
          <a:xfrm>
            <a:off x="127056" y="693914"/>
            <a:ext cx="90796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dirty="0"/>
              <a:t>Сумарният магнитен момент на феромагнитни, </a:t>
            </a:r>
            <a:r>
              <a:rPr lang="bg-BG" dirty="0" err="1"/>
              <a:t>феримагнитни</a:t>
            </a:r>
            <a:r>
              <a:rPr lang="bg-BG" dirty="0"/>
              <a:t> или антиферомагнитни прахови частици зависи от размера им. Еднодоменен и </a:t>
            </a:r>
            <a:r>
              <a:rPr lang="bg-BG" dirty="0" err="1"/>
              <a:t>субдоменен</a:t>
            </a:r>
            <a:r>
              <a:rPr lang="bg-BG" dirty="0"/>
              <a:t> размер на частиците.</a:t>
            </a:r>
          </a:p>
        </p:txBody>
      </p:sp>
      <p:sp>
        <p:nvSpPr>
          <p:cNvPr id="2" name="Action Button: Go Forward or Next 1">
            <a:hlinkClick r:id="rId17" action="ppaction://hlinksldjump" highlightClick="1"/>
            <a:extLst>
              <a:ext uri="{FF2B5EF4-FFF2-40B4-BE49-F238E27FC236}">
                <a16:creationId xmlns:a16="http://schemas.microsoft.com/office/drawing/2014/main" id="{5D52BBE6-DB18-445D-A9FB-C25BDECFD573}"/>
              </a:ext>
            </a:extLst>
          </p:cNvPr>
          <p:cNvSpPr/>
          <p:nvPr/>
        </p:nvSpPr>
        <p:spPr>
          <a:xfrm>
            <a:off x="8732797" y="6461039"/>
            <a:ext cx="295735" cy="295735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9B651E-70C6-4B37-842C-80D57727D5F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37047" y="5983327"/>
            <a:ext cx="141446" cy="14573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33494E8-DA22-4605-86B7-CFF26DD22C25}"/>
              </a:ext>
            </a:extLst>
          </p:cNvPr>
          <p:cNvSpPr txBox="1"/>
          <p:nvPr/>
        </p:nvSpPr>
        <p:spPr>
          <a:xfrm>
            <a:off x="2006824" y="5923032"/>
            <a:ext cx="38010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8900" indent="-88900"/>
            <a:r>
              <a:rPr lang="bg-BG" sz="1000" dirty="0"/>
              <a:t>- Връзка между структурата на веществото и </a:t>
            </a:r>
            <a:r>
              <a:rPr lang="bg-BG" sz="1000" dirty="0" err="1"/>
              <a:t>намагнитенноста</a:t>
            </a:r>
            <a:r>
              <a:rPr lang="bg-BG" sz="1000" dirty="0"/>
              <a:t>     (маг. подредени в-ва)-магнитна </a:t>
            </a:r>
            <a:r>
              <a:rPr lang="bg-BG" sz="1000" dirty="0" err="1"/>
              <a:t>анизотропия</a:t>
            </a:r>
            <a:endParaRPr lang="bg-BG" sz="1000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774164F-4825-494A-99D5-6E4A57D5987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44800" y="6418892"/>
            <a:ext cx="1264444" cy="16287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CE0B342-854E-43D2-B294-436857B0ED78}"/>
              </a:ext>
            </a:extLst>
          </p:cNvPr>
          <p:cNvSpPr txBox="1"/>
          <p:nvPr/>
        </p:nvSpPr>
        <p:spPr>
          <a:xfrm>
            <a:off x="7800157" y="1450510"/>
            <a:ext cx="13617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флуктуации</a:t>
            </a:r>
            <a:endParaRPr lang="bg-BG" dirty="0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94BBBEC-453C-48DE-AA66-F8BACD145EC2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7644747" y="1669823"/>
            <a:ext cx="167613" cy="0"/>
          </a:xfrm>
          <a:prstGeom prst="straightConnector1">
            <a:avLst/>
          </a:prstGeom>
          <a:ln w="25400">
            <a:solidFill>
              <a:srgbClr val="0D07F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B8BDCA73-8CC0-4AED-BEBE-151DAF69503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39681" y="3826703"/>
            <a:ext cx="240030" cy="25336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18ECB1A-B63C-4E6E-AAF8-BAC18A47CC4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85581" y="3856706"/>
            <a:ext cx="173355" cy="19335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E05B027-A1FA-4EE1-A7C5-89F068EFBEB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732015" y="3852921"/>
            <a:ext cx="200025" cy="1866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1F677D-0CDA-4AFB-A9B5-8656E2F5BA8A}"/>
              </a:ext>
            </a:extLst>
          </p:cNvPr>
          <p:cNvSpPr txBox="1"/>
          <p:nvPr/>
        </p:nvSpPr>
        <p:spPr>
          <a:xfrm>
            <a:off x="3483882" y="4995270"/>
            <a:ext cx="11871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000" dirty="0"/>
              <a:t>секстет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CFD7B9E-C59D-40F7-B058-84F9935A6CD6}"/>
              </a:ext>
            </a:extLst>
          </p:cNvPr>
          <p:cNvSpPr txBox="1"/>
          <p:nvPr/>
        </p:nvSpPr>
        <p:spPr>
          <a:xfrm>
            <a:off x="3511108" y="5634847"/>
            <a:ext cx="11871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000" dirty="0"/>
              <a:t>дублет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2667E-5021-4B79-A318-49EF40BF251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933873" y="2680383"/>
            <a:ext cx="1186815" cy="293370"/>
          </a:xfrm>
          <a:prstGeom prst="rect">
            <a:avLst/>
          </a:prstGeom>
        </p:spPr>
      </p:pic>
      <p:sp>
        <p:nvSpPr>
          <p:cNvPr id="41" name="Text Box 4"/>
          <p:cNvSpPr txBox="1">
            <a:spLocks noChangeArrowheads="1"/>
          </p:cNvSpPr>
          <p:nvPr/>
        </p:nvSpPr>
        <p:spPr bwMode="auto">
          <a:xfrm>
            <a:off x="1763688" y="-39413"/>
            <a:ext cx="6444134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500" dirty="0">
                <a:latin typeface="+mj-lt"/>
              </a:rPr>
              <a:t>ИЯИЯЕ</a:t>
            </a:r>
            <a:r>
              <a:rPr lang="en-US" sz="1500" dirty="0">
                <a:latin typeface="+mj-lt"/>
              </a:rPr>
              <a:t>,</a:t>
            </a:r>
            <a:r>
              <a:rPr lang="bg-BG" sz="1500" dirty="0">
                <a:latin typeface="+mj-lt"/>
              </a:rPr>
              <a:t> Институт по </a:t>
            </a:r>
            <a:r>
              <a:rPr lang="bg-BG" sz="1500" dirty="0" err="1">
                <a:latin typeface="+mj-lt"/>
              </a:rPr>
              <a:t>катализ</a:t>
            </a:r>
            <a:r>
              <a:rPr lang="en-US" sz="1500" dirty="0">
                <a:latin typeface="+mj-lt"/>
              </a:rPr>
              <a:t> </a:t>
            </a:r>
            <a:r>
              <a:rPr lang="ru-RU" sz="1500" dirty="0">
                <a:latin typeface="+mj-lt"/>
              </a:rPr>
              <a:t> – БЪЛГАРСКА АКАДЕМИЯ НА НАУКИТЕ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1554B9A4-4527-41CF-8A01-613808D9048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4" y="87819"/>
            <a:ext cx="537764" cy="35492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1" y="83640"/>
            <a:ext cx="448879" cy="35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2621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ext Box 2"/>
          <p:cNvSpPr txBox="1">
            <a:spLocks noChangeArrowheads="1"/>
          </p:cNvSpPr>
          <p:nvPr/>
        </p:nvSpPr>
        <p:spPr bwMode="auto">
          <a:xfrm>
            <a:off x="4284663" y="57340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bg-BG">
              <a:latin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76243"/>
            <a:ext cx="2133600" cy="365125"/>
          </a:xfrm>
        </p:spPr>
        <p:txBody>
          <a:bodyPr/>
          <a:lstStyle/>
          <a:p>
            <a:pPr>
              <a:defRPr/>
            </a:pPr>
            <a:fld id="{9C45BEE8-43FC-4087-A388-79E3C7CA178D}" type="slidenum">
              <a:rPr lang="en-US"/>
              <a:pPr>
                <a:defRPr/>
              </a:pPr>
              <a:t>9</a:t>
            </a:fld>
            <a:endParaRPr lang="en-US"/>
          </a:p>
        </p:txBody>
      </p:sp>
      <p:pic>
        <p:nvPicPr>
          <p:cNvPr id="135172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963" y="188913"/>
            <a:ext cx="2725737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3" name="Rectangle 1"/>
          <p:cNvSpPr>
            <a:spLocks noChangeArrowheads="1"/>
          </p:cNvSpPr>
          <p:nvPr/>
        </p:nvSpPr>
        <p:spPr bwMode="auto">
          <a:xfrm>
            <a:off x="5275263" y="2492375"/>
            <a:ext cx="368935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bg-BG"/>
              <a:t>Мьосбауерови спектри от </a:t>
            </a:r>
            <a:r>
              <a:rPr lang="en-US"/>
              <a:t>CoFe</a:t>
            </a:r>
            <a:r>
              <a:rPr lang="ru-RU" baseline="-25000"/>
              <a:t>2</a:t>
            </a:r>
            <a:r>
              <a:rPr lang="en-US"/>
              <a:t>O</a:t>
            </a:r>
            <a:r>
              <a:rPr lang="ru-RU" baseline="-25000"/>
              <a:t>4</a:t>
            </a:r>
            <a:r>
              <a:rPr lang="bg-BG"/>
              <a:t> поликристални проби, отгрети при температура  </a:t>
            </a:r>
            <a:r>
              <a:rPr lang="ru-RU"/>
              <a:t>(</a:t>
            </a:r>
            <a:r>
              <a:rPr lang="en-US"/>
              <a:t>a</a:t>
            </a:r>
            <a:r>
              <a:rPr lang="ru-RU"/>
              <a:t>) 325 °</a:t>
            </a:r>
            <a:r>
              <a:rPr lang="en-US"/>
              <a:t>C</a:t>
            </a:r>
            <a:r>
              <a:rPr lang="ru-RU"/>
              <a:t>,  (</a:t>
            </a:r>
            <a:r>
              <a:rPr lang="en-US"/>
              <a:t>b</a:t>
            </a:r>
            <a:r>
              <a:rPr lang="ru-RU"/>
              <a:t>) 345 °</a:t>
            </a:r>
            <a:r>
              <a:rPr lang="en-US"/>
              <a:t>C</a:t>
            </a:r>
            <a:r>
              <a:rPr lang="ru-RU"/>
              <a:t>, (</a:t>
            </a:r>
            <a:r>
              <a:rPr lang="en-US"/>
              <a:t>c</a:t>
            </a:r>
            <a:r>
              <a:rPr lang="ru-RU"/>
              <a:t>) 370 °</a:t>
            </a:r>
            <a:r>
              <a:rPr lang="en-US"/>
              <a:t>C </a:t>
            </a:r>
            <a:r>
              <a:rPr lang="ru-RU"/>
              <a:t> (</a:t>
            </a:r>
            <a:r>
              <a:rPr lang="en-US"/>
              <a:t>d</a:t>
            </a:r>
            <a:r>
              <a:rPr lang="ru-RU"/>
              <a:t>) 545 °</a:t>
            </a:r>
            <a:r>
              <a:rPr lang="en-US"/>
              <a:t>C  </a:t>
            </a:r>
            <a:r>
              <a:rPr lang="bg-BG"/>
              <a:t>и </a:t>
            </a:r>
            <a:r>
              <a:rPr lang="en-US"/>
              <a:t> </a:t>
            </a:r>
            <a:r>
              <a:rPr lang="ru-RU"/>
              <a:t>(</a:t>
            </a:r>
            <a:r>
              <a:rPr lang="en-US"/>
              <a:t>e</a:t>
            </a:r>
            <a:r>
              <a:rPr lang="ru-RU"/>
              <a:t>) 700 °</a:t>
            </a:r>
            <a:r>
              <a:rPr lang="en-US"/>
              <a:t>C</a:t>
            </a:r>
            <a:r>
              <a:rPr lang="ru-RU"/>
              <a:t>. Спектрите вляво са получени при 300 </a:t>
            </a:r>
            <a:r>
              <a:rPr lang="en-US"/>
              <a:t>K</a:t>
            </a:r>
            <a:r>
              <a:rPr lang="bg-BG"/>
              <a:t>, а вдясно при 80 </a:t>
            </a:r>
            <a:r>
              <a:rPr lang="en-US"/>
              <a:t>K</a:t>
            </a:r>
            <a:r>
              <a:rPr lang="bg-BG"/>
              <a:t>. </a:t>
            </a:r>
          </a:p>
        </p:txBody>
      </p:sp>
      <p:pic>
        <p:nvPicPr>
          <p:cNvPr id="135174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15900"/>
            <a:ext cx="2682875" cy="658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5175" name="Group 1"/>
          <p:cNvGrpSpPr>
            <a:grpSpLocks/>
          </p:cNvGrpSpPr>
          <p:nvPr/>
        </p:nvGrpSpPr>
        <p:grpSpPr bwMode="auto">
          <a:xfrm>
            <a:off x="4962525" y="188913"/>
            <a:ext cx="4217988" cy="1152525"/>
            <a:chOff x="250825" y="188913"/>
            <a:chExt cx="4217988" cy="1152525"/>
          </a:xfrm>
        </p:grpSpPr>
        <p:pic>
          <p:nvPicPr>
            <p:cNvPr id="135182" name="Picture 3" descr="Uni_Sofia_transparen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188913"/>
              <a:ext cx="938213" cy="1152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5183" name="Text Box 4"/>
            <p:cNvSpPr txBox="1">
              <a:spLocks noChangeArrowheads="1"/>
            </p:cNvSpPr>
            <p:nvPr/>
          </p:nvSpPr>
          <p:spPr bwMode="auto">
            <a:xfrm>
              <a:off x="1331913" y="449262"/>
              <a:ext cx="3136900" cy="73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bg-BG" sz="1400"/>
                <a:t>Софийски университет „Св. Климент Охридски“, Физически факултет, Катедра Атомна физика</a:t>
              </a:r>
              <a:endParaRPr lang="en-US" sz="1400"/>
            </a:p>
          </p:txBody>
        </p:sp>
      </p:grpSp>
      <p:sp>
        <p:nvSpPr>
          <p:cNvPr id="4" name="Rectangle 3"/>
          <p:cNvSpPr/>
          <p:nvPr/>
        </p:nvSpPr>
        <p:spPr>
          <a:xfrm>
            <a:off x="5364163" y="4724400"/>
            <a:ext cx="3382962" cy="18161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1400" b="1" dirty="0">
                <a:latin typeface="+mj-lt"/>
              </a:rPr>
              <a:t>M. </a:t>
            </a:r>
            <a:r>
              <a:rPr lang="en-US" sz="1400" b="1" dirty="0" err="1">
                <a:latin typeface="+mj-lt"/>
              </a:rPr>
              <a:t>Grigorova</a:t>
            </a:r>
            <a:r>
              <a:rPr lang="en-US" sz="1400" b="1" dirty="0">
                <a:latin typeface="+mj-lt"/>
              </a:rPr>
              <a:t>, H. J. Blythe, </a:t>
            </a:r>
            <a:r>
              <a:rPr lang="bg-BG" sz="1400" b="1" dirty="0">
                <a:latin typeface="+mj-lt"/>
              </a:rPr>
              <a:t>V</a:t>
            </a:r>
            <a:r>
              <a:rPr lang="en-GB" sz="1400" b="1" dirty="0">
                <a:latin typeface="+mj-lt"/>
              </a:rPr>
              <a:t>. </a:t>
            </a:r>
            <a:r>
              <a:rPr lang="en-GB" sz="1400" b="1" dirty="0" err="1">
                <a:latin typeface="+mj-lt"/>
              </a:rPr>
              <a:t>Blaskov</a:t>
            </a:r>
            <a:r>
              <a:rPr lang="en-GB" sz="1400" b="1" dirty="0">
                <a:latin typeface="+mj-lt"/>
              </a:rPr>
              <a:t>, V. </a:t>
            </a:r>
            <a:r>
              <a:rPr lang="en-GB" sz="1400" b="1" dirty="0" err="1">
                <a:latin typeface="+mj-lt"/>
              </a:rPr>
              <a:t>Rusanov</a:t>
            </a:r>
            <a:r>
              <a:rPr lang="en-GB" sz="1400" b="1" dirty="0">
                <a:latin typeface="+mj-lt"/>
              </a:rPr>
              <a:t>, V. </a:t>
            </a:r>
            <a:r>
              <a:rPr lang="en-GB" sz="1400" b="1" dirty="0" err="1">
                <a:latin typeface="+mj-lt"/>
              </a:rPr>
              <a:t>Petkov</a:t>
            </a:r>
            <a:r>
              <a:rPr lang="en-GB" sz="1400" b="1" dirty="0">
                <a:latin typeface="+mj-lt"/>
              </a:rPr>
              <a:t>, V. </a:t>
            </a:r>
            <a:r>
              <a:rPr lang="en-GB" sz="1400" b="1" dirty="0" err="1">
                <a:latin typeface="+mj-lt"/>
              </a:rPr>
              <a:t>Masheva</a:t>
            </a:r>
            <a:r>
              <a:rPr lang="en-GB" sz="1400" b="1" dirty="0">
                <a:latin typeface="+mj-lt"/>
              </a:rPr>
              <a:t>, D. </a:t>
            </a:r>
            <a:r>
              <a:rPr lang="en-GB" sz="1400" b="1" dirty="0" err="1">
                <a:latin typeface="+mj-lt"/>
              </a:rPr>
              <a:t>Nihtianova</a:t>
            </a:r>
            <a:r>
              <a:rPr lang="en-GB" sz="1400" b="1" dirty="0">
                <a:latin typeface="+mj-lt"/>
              </a:rPr>
              <a:t>, Ll. M. Martinez, J. </a:t>
            </a:r>
            <a:r>
              <a:rPr lang="en-US" sz="1400" b="1" dirty="0">
                <a:latin typeface="+mj-lt"/>
              </a:rPr>
              <a:t>S. </a:t>
            </a:r>
            <a:r>
              <a:rPr lang="en-GB" sz="1400" b="1" dirty="0">
                <a:latin typeface="+mj-lt"/>
              </a:rPr>
              <a:t>Muñoz and M. </a:t>
            </a:r>
            <a:r>
              <a:rPr lang="en-GB" sz="1400" b="1" dirty="0" err="1">
                <a:latin typeface="+mj-lt"/>
              </a:rPr>
              <a:t>Mikhov</a:t>
            </a:r>
            <a:r>
              <a:rPr lang="en-GB" sz="1400" b="1" dirty="0">
                <a:latin typeface="+mj-lt"/>
              </a:rPr>
              <a:t>, Magnetic Properties </a:t>
            </a:r>
            <a:r>
              <a:rPr lang="en-US" sz="1400" b="1" dirty="0">
                <a:latin typeface="+mj-lt"/>
              </a:rPr>
              <a:t>and </a:t>
            </a:r>
            <a:r>
              <a:rPr lang="en-US" sz="1400" b="1" dirty="0" err="1">
                <a:latin typeface="+mj-lt"/>
              </a:rPr>
              <a:t>Mössbauer</a:t>
            </a:r>
            <a:r>
              <a:rPr lang="en-US" sz="1400" b="1" dirty="0">
                <a:latin typeface="+mj-lt"/>
              </a:rPr>
              <a:t> Spectra of </a:t>
            </a:r>
            <a:r>
              <a:rPr lang="en-US" sz="1400" b="1" dirty="0" err="1">
                <a:latin typeface="+mj-lt"/>
              </a:rPr>
              <a:t>Nanosized</a:t>
            </a:r>
            <a:r>
              <a:rPr lang="en-US" sz="1400" b="1" dirty="0">
                <a:latin typeface="+mj-lt"/>
              </a:rPr>
              <a:t> </a:t>
            </a:r>
            <a:r>
              <a:rPr lang="en-GB" sz="1400" b="1" dirty="0">
                <a:latin typeface="+mj-lt"/>
              </a:rPr>
              <a:t>CoFe</a:t>
            </a:r>
            <a:r>
              <a:rPr lang="en-GB" sz="1400" b="1" baseline="-25000" dirty="0">
                <a:latin typeface="+mj-lt"/>
              </a:rPr>
              <a:t>2</a:t>
            </a:r>
            <a:r>
              <a:rPr lang="en-GB" sz="1400" b="1" dirty="0">
                <a:latin typeface="+mj-lt"/>
              </a:rPr>
              <a:t>O</a:t>
            </a:r>
            <a:r>
              <a:rPr lang="en-GB" sz="1400" b="1" baseline="-25000" dirty="0">
                <a:latin typeface="+mj-lt"/>
              </a:rPr>
              <a:t>4</a:t>
            </a:r>
            <a:r>
              <a:rPr lang="en-GB" sz="1400" b="1" dirty="0">
                <a:latin typeface="+mj-lt"/>
              </a:rPr>
              <a:t> P</a:t>
            </a:r>
            <a:r>
              <a:rPr lang="en-US" sz="1400" b="1" dirty="0" err="1">
                <a:latin typeface="+mj-lt"/>
              </a:rPr>
              <a:t>owders</a:t>
            </a:r>
            <a:r>
              <a:rPr lang="en-GB" sz="1400" b="1" dirty="0">
                <a:latin typeface="+mj-lt"/>
              </a:rPr>
              <a:t>, Journal of Magnetism and Magnetic Materials, </a:t>
            </a:r>
            <a:r>
              <a:rPr lang="bg-BG" sz="1400" b="1" dirty="0">
                <a:latin typeface="+mj-lt"/>
              </a:rPr>
              <a:t>183</a:t>
            </a:r>
            <a:r>
              <a:rPr lang="en-GB" sz="1400" b="1" dirty="0">
                <a:latin typeface="+mj-lt"/>
              </a:rPr>
              <a:t>, 163-172 (1998).</a:t>
            </a:r>
          </a:p>
        </p:txBody>
      </p:sp>
      <p:sp>
        <p:nvSpPr>
          <p:cNvPr id="135177" name="TextBox 1"/>
          <p:cNvSpPr txBox="1">
            <a:spLocks noChangeArrowheads="1"/>
          </p:cNvSpPr>
          <p:nvPr/>
        </p:nvSpPr>
        <p:spPr bwMode="auto">
          <a:xfrm>
            <a:off x="1908175" y="1052513"/>
            <a:ext cx="862013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bg-BG" b="1">
                <a:solidFill>
                  <a:srgbClr val="FF0000"/>
                </a:solidFill>
              </a:rPr>
              <a:t>≈</a:t>
            </a:r>
            <a:r>
              <a:rPr lang="en-US" b="1">
                <a:solidFill>
                  <a:srgbClr val="FF0000"/>
                </a:solidFill>
              </a:rPr>
              <a:t> </a:t>
            </a:r>
            <a:r>
              <a:rPr lang="bg-BG" b="1">
                <a:solidFill>
                  <a:srgbClr val="FF0000"/>
                </a:solidFill>
              </a:rPr>
              <a:t>5 </a:t>
            </a:r>
            <a:r>
              <a:rPr lang="en-US" b="1">
                <a:solidFill>
                  <a:srgbClr val="FF0000"/>
                </a:solidFill>
              </a:rPr>
              <a:t>nm</a:t>
            </a:r>
            <a:endParaRPr lang="bg-BG" b="1">
              <a:solidFill>
                <a:srgbClr val="FF0000"/>
              </a:solidFill>
            </a:endParaRPr>
          </a:p>
        </p:txBody>
      </p:sp>
      <p:sp>
        <p:nvSpPr>
          <p:cNvPr id="135178" name="TextBox 11"/>
          <p:cNvSpPr txBox="1">
            <a:spLocks noChangeArrowheads="1"/>
          </p:cNvSpPr>
          <p:nvPr/>
        </p:nvSpPr>
        <p:spPr bwMode="auto">
          <a:xfrm>
            <a:off x="1825625" y="2205038"/>
            <a:ext cx="97790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bg-BG" b="1">
                <a:solidFill>
                  <a:srgbClr val="FF0000"/>
                </a:solidFill>
              </a:rPr>
              <a:t>≈</a:t>
            </a:r>
            <a:r>
              <a:rPr lang="en-US" b="1">
                <a:solidFill>
                  <a:srgbClr val="FF0000"/>
                </a:solidFill>
              </a:rPr>
              <a:t> 15</a:t>
            </a:r>
            <a:r>
              <a:rPr lang="bg-BG" b="1">
                <a:solidFill>
                  <a:srgbClr val="FF0000"/>
                </a:solidFill>
              </a:rPr>
              <a:t> </a:t>
            </a:r>
            <a:r>
              <a:rPr lang="en-US" b="1">
                <a:solidFill>
                  <a:srgbClr val="FF0000"/>
                </a:solidFill>
              </a:rPr>
              <a:t>nm</a:t>
            </a:r>
            <a:endParaRPr lang="bg-BG" b="1">
              <a:solidFill>
                <a:srgbClr val="FF0000"/>
              </a:solidFill>
            </a:endParaRPr>
          </a:p>
        </p:txBody>
      </p:sp>
      <p:sp>
        <p:nvSpPr>
          <p:cNvPr id="135179" name="TextBox 12"/>
          <p:cNvSpPr txBox="1">
            <a:spLocks noChangeArrowheads="1"/>
          </p:cNvSpPr>
          <p:nvPr/>
        </p:nvSpPr>
        <p:spPr bwMode="auto">
          <a:xfrm>
            <a:off x="1825625" y="3563938"/>
            <a:ext cx="97790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bg-BG" b="1">
                <a:solidFill>
                  <a:srgbClr val="FF0000"/>
                </a:solidFill>
              </a:rPr>
              <a:t>≈</a:t>
            </a:r>
            <a:r>
              <a:rPr lang="en-US" b="1">
                <a:solidFill>
                  <a:srgbClr val="FF0000"/>
                </a:solidFill>
              </a:rPr>
              <a:t> 2</a:t>
            </a:r>
            <a:r>
              <a:rPr lang="bg-BG" b="1">
                <a:solidFill>
                  <a:srgbClr val="FF0000"/>
                </a:solidFill>
              </a:rPr>
              <a:t>5 </a:t>
            </a:r>
            <a:r>
              <a:rPr lang="en-US" b="1">
                <a:solidFill>
                  <a:srgbClr val="FF0000"/>
                </a:solidFill>
              </a:rPr>
              <a:t>nm</a:t>
            </a:r>
            <a:endParaRPr lang="bg-BG" b="1">
              <a:solidFill>
                <a:srgbClr val="FF0000"/>
              </a:solidFill>
            </a:endParaRPr>
          </a:p>
        </p:txBody>
      </p:sp>
      <p:sp>
        <p:nvSpPr>
          <p:cNvPr id="135180" name="TextBox 13"/>
          <p:cNvSpPr txBox="1">
            <a:spLocks noChangeArrowheads="1"/>
          </p:cNvSpPr>
          <p:nvPr/>
        </p:nvSpPr>
        <p:spPr bwMode="auto">
          <a:xfrm>
            <a:off x="2051050" y="5013325"/>
            <a:ext cx="979488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bg-BG" b="1">
                <a:solidFill>
                  <a:srgbClr val="FF0000"/>
                </a:solidFill>
              </a:rPr>
              <a:t>≈</a:t>
            </a:r>
            <a:r>
              <a:rPr lang="en-US" b="1">
                <a:solidFill>
                  <a:srgbClr val="FF0000"/>
                </a:solidFill>
              </a:rPr>
              <a:t> 3</a:t>
            </a:r>
            <a:r>
              <a:rPr lang="bg-BG" b="1">
                <a:solidFill>
                  <a:srgbClr val="FF0000"/>
                </a:solidFill>
              </a:rPr>
              <a:t>5 </a:t>
            </a:r>
            <a:r>
              <a:rPr lang="en-US" b="1">
                <a:solidFill>
                  <a:srgbClr val="FF0000"/>
                </a:solidFill>
              </a:rPr>
              <a:t>nm</a:t>
            </a:r>
            <a:endParaRPr lang="bg-BG" b="1">
              <a:solidFill>
                <a:srgbClr val="FF0000"/>
              </a:solidFill>
            </a:endParaRPr>
          </a:p>
        </p:txBody>
      </p:sp>
      <p:sp>
        <p:nvSpPr>
          <p:cNvPr id="135181" name="TextBox 14"/>
          <p:cNvSpPr txBox="1">
            <a:spLocks noChangeArrowheads="1"/>
          </p:cNvSpPr>
          <p:nvPr/>
        </p:nvSpPr>
        <p:spPr bwMode="auto">
          <a:xfrm>
            <a:off x="2051050" y="6011863"/>
            <a:ext cx="979488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bg-BG" b="1">
                <a:solidFill>
                  <a:srgbClr val="FF0000"/>
                </a:solidFill>
              </a:rPr>
              <a:t>≈</a:t>
            </a:r>
            <a:r>
              <a:rPr lang="en-US" b="1">
                <a:solidFill>
                  <a:srgbClr val="FF0000"/>
                </a:solidFill>
              </a:rPr>
              <a:t> 4</a:t>
            </a:r>
            <a:r>
              <a:rPr lang="bg-BG" b="1">
                <a:solidFill>
                  <a:srgbClr val="FF0000"/>
                </a:solidFill>
              </a:rPr>
              <a:t>5 </a:t>
            </a:r>
            <a:r>
              <a:rPr lang="en-US" b="1">
                <a:solidFill>
                  <a:srgbClr val="FF0000"/>
                </a:solidFill>
              </a:rPr>
              <a:t>nm</a:t>
            </a:r>
            <a:endParaRPr lang="bg-BG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9102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31018</TotalTime>
  <Words>1554</Words>
  <Application>Microsoft Office PowerPoint</Application>
  <PresentationFormat>On-screen Show (4:3)</PresentationFormat>
  <Paragraphs>141</Paragraphs>
  <Slides>27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Symbol</vt:lpstr>
      <vt:lpstr>Times New Roman</vt:lpstr>
      <vt:lpstr>Trebuchet MS</vt:lpstr>
      <vt:lpstr>Office Theme</vt:lpstr>
      <vt:lpstr>Graph</vt:lpstr>
      <vt:lpstr>PowerPoint Presentation</vt:lpstr>
      <vt:lpstr>Какво предизвика изследването?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    - намагнитеността е еднозначна функция  на интензитета H      универсална функция на H/T:     блокираща температура    зависи линейно от    и        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Venci</dc:creator>
  <cp:lastModifiedBy>Мариян Величков Богомилов</cp:lastModifiedBy>
  <cp:revision>285</cp:revision>
  <dcterms:created xsi:type="dcterms:W3CDTF">2020-02-04T19:49:17Z</dcterms:created>
  <dcterms:modified xsi:type="dcterms:W3CDTF">2024-11-30T13:43:48Z</dcterms:modified>
</cp:coreProperties>
</file>