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99" r:id="rId3"/>
    <p:sldId id="298" r:id="rId4"/>
    <p:sldId id="300" r:id="rId5"/>
    <p:sldId id="302" r:id="rId6"/>
    <p:sldId id="303" r:id="rId7"/>
    <p:sldId id="304" r:id="rId8"/>
    <p:sldId id="305" r:id="rId9"/>
    <p:sldId id="306" r:id="rId10"/>
    <p:sldId id="307" r:id="rId11"/>
    <p:sldId id="319" r:id="rId12"/>
    <p:sldId id="308" r:id="rId13"/>
    <p:sldId id="309" r:id="rId14"/>
    <p:sldId id="325" r:id="rId15"/>
    <p:sldId id="326" r:id="rId16"/>
    <p:sldId id="327" r:id="rId17"/>
    <p:sldId id="328" r:id="rId18"/>
    <p:sldId id="329" r:id="rId19"/>
    <p:sldId id="331" r:id="rId20"/>
    <p:sldId id="301" r:id="rId21"/>
    <p:sldId id="332" r:id="rId22"/>
    <p:sldId id="335" r:id="rId23"/>
    <p:sldId id="336" r:id="rId24"/>
    <p:sldId id="333" r:id="rId25"/>
    <p:sldId id="334" r:id="rId26"/>
    <p:sldId id="330" r:id="rId27"/>
    <p:sldId id="323" r:id="rId28"/>
    <p:sldId id="320" r:id="rId29"/>
    <p:sldId id="321" r:id="rId30"/>
    <p:sldId id="285" r:id="rId31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A6D"/>
    <a:srgbClr val="2F4F4F"/>
    <a:srgbClr val="FFC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8" autoAdjust="0"/>
    <p:restoredTop sz="94660"/>
  </p:normalViewPr>
  <p:slideViewPr>
    <p:cSldViewPr snapToGrid="0">
      <p:cViewPr varScale="1">
        <p:scale>
          <a:sx n="95" d="100"/>
          <a:sy n="95" d="100"/>
        </p:scale>
        <p:origin x="89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8E6462C-269E-4920-B08F-5E4043AE5371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3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4715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13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893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2453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15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158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16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3243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17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791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18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5876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2203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20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6772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6011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22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642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91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23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0176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5990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25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3431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26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4718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27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1643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28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5692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754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5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675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6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551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7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5566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8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807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7278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10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115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791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0"/>
          <p:cNvSpPr/>
          <p:nvPr/>
        </p:nvSpPr>
        <p:spPr>
          <a:xfrm>
            <a:off x="1087268" y="855708"/>
            <a:ext cx="7999501" cy="2077225"/>
          </a:xfrm>
          <a:custGeom>
            <a:avLst/>
            <a:gdLst>
              <a:gd name="textAreaLeft" fmla="*/ 0 w 9370800"/>
              <a:gd name="textAreaRight" fmla="*/ 9371880 w 9370800"/>
              <a:gd name="textAreaTop" fmla="*/ 0 h 2909880"/>
              <a:gd name="textAreaBottom" fmla="*/ 2910960 h 2909880"/>
            </a:gdLst>
            <a:ahLst/>
            <a:cxnLst/>
            <a:rect l="textAreaLeft" t="textAreaTop" r="textAreaRight" b="textAreaBottom"/>
            <a:pathLst>
              <a:path w="26037" h="6182">
                <a:moveTo>
                  <a:pt x="1030" y="0"/>
                </a:moveTo>
                <a:lnTo>
                  <a:pt x="1030" y="0"/>
                </a:lnTo>
                <a:cubicBezTo>
                  <a:pt x="849" y="0"/>
                  <a:pt x="672" y="48"/>
                  <a:pt x="515" y="138"/>
                </a:cubicBezTo>
                <a:cubicBezTo>
                  <a:pt x="358" y="228"/>
                  <a:pt x="228" y="358"/>
                  <a:pt x="138" y="515"/>
                </a:cubicBezTo>
                <a:cubicBezTo>
                  <a:pt x="48" y="672"/>
                  <a:pt x="0" y="849"/>
                  <a:pt x="0" y="1030"/>
                </a:cubicBezTo>
                <a:lnTo>
                  <a:pt x="0" y="5150"/>
                </a:lnTo>
                <a:lnTo>
                  <a:pt x="0" y="5151"/>
                </a:lnTo>
                <a:cubicBezTo>
                  <a:pt x="0" y="5332"/>
                  <a:pt x="48" y="5509"/>
                  <a:pt x="138" y="5666"/>
                </a:cubicBezTo>
                <a:cubicBezTo>
                  <a:pt x="228" y="5823"/>
                  <a:pt x="358" y="5953"/>
                  <a:pt x="515" y="6043"/>
                </a:cubicBezTo>
                <a:cubicBezTo>
                  <a:pt x="672" y="6133"/>
                  <a:pt x="849" y="6181"/>
                  <a:pt x="1030" y="6181"/>
                </a:cubicBezTo>
                <a:lnTo>
                  <a:pt x="25005" y="6181"/>
                </a:lnTo>
                <a:lnTo>
                  <a:pt x="25006" y="6181"/>
                </a:lnTo>
                <a:cubicBezTo>
                  <a:pt x="25187" y="6181"/>
                  <a:pt x="25364" y="6133"/>
                  <a:pt x="25521" y="6043"/>
                </a:cubicBezTo>
                <a:cubicBezTo>
                  <a:pt x="25678" y="5953"/>
                  <a:pt x="25808" y="5823"/>
                  <a:pt x="25898" y="5666"/>
                </a:cubicBezTo>
                <a:cubicBezTo>
                  <a:pt x="25988" y="5509"/>
                  <a:pt x="26036" y="5332"/>
                  <a:pt x="26036" y="5151"/>
                </a:cubicBezTo>
                <a:lnTo>
                  <a:pt x="26036" y="1030"/>
                </a:lnTo>
                <a:lnTo>
                  <a:pt x="26036" y="1030"/>
                </a:lnTo>
                <a:lnTo>
                  <a:pt x="26036" y="1030"/>
                </a:lnTo>
                <a:cubicBezTo>
                  <a:pt x="26036" y="849"/>
                  <a:pt x="25988" y="672"/>
                  <a:pt x="25898" y="515"/>
                </a:cubicBezTo>
                <a:cubicBezTo>
                  <a:pt x="25808" y="358"/>
                  <a:pt x="25678" y="228"/>
                  <a:pt x="25521" y="138"/>
                </a:cubicBezTo>
                <a:cubicBezTo>
                  <a:pt x="25364" y="48"/>
                  <a:pt x="25187" y="0"/>
                  <a:pt x="25006" y="0"/>
                </a:cubicBezTo>
                <a:lnTo>
                  <a:pt x="1030" y="0"/>
                </a:lnTo>
              </a:path>
            </a:pathLst>
          </a:cu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127080" dist="102841" dir="2700000">
              <a:srgbClr val="808080">
                <a:alpha val="8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/>
            <a:r>
              <a:rPr lang="ru-RU" sz="3600" b="1" spc="-1" dirty="0" err="1">
                <a:solidFill>
                  <a:schemeClr val="bg1"/>
                </a:solidFill>
                <a:latin typeface="Sofia Sans Heavy" panose="020B0B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Разработване</a:t>
            </a:r>
            <a:r>
              <a:rPr lang="ru-RU" sz="3600" b="1" spc="-1" dirty="0">
                <a:solidFill>
                  <a:schemeClr val="bg1"/>
                </a:solidFill>
                <a:latin typeface="Sofia Sans Heavy" panose="020B0B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 на </a:t>
            </a:r>
            <a:r>
              <a:rPr lang="en-US" sz="3600" b="1" spc="-1" dirty="0">
                <a:solidFill>
                  <a:schemeClr val="bg1"/>
                </a:solidFill>
                <a:latin typeface="Sofia Sans Heavy" panose="020B0B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Compton-TDCR </a:t>
            </a:r>
            <a:r>
              <a:rPr lang="ru-RU" sz="3600" b="1" spc="-1" dirty="0">
                <a:solidFill>
                  <a:schemeClr val="bg1"/>
                </a:solidFill>
                <a:latin typeface="Sofia Sans Heavy" panose="020B0B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система </a:t>
            </a:r>
            <a:endParaRPr lang="en-US" sz="3600" b="1" spc="-1" dirty="0">
              <a:solidFill>
                <a:schemeClr val="bg1"/>
              </a:solidFill>
              <a:latin typeface="Sofia Sans Heavy" panose="020B0B03060000020004" pitchFamily="34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2"/>
          <p:cNvSpPr/>
          <p:nvPr/>
        </p:nvSpPr>
        <p:spPr>
          <a:xfrm>
            <a:off x="753917" y="3275691"/>
            <a:ext cx="8666204" cy="21001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ts val="3200"/>
              </a:lnSpc>
            </a:pPr>
            <a:r>
              <a:rPr lang="bg-BG" sz="2000" b="1" spc="-1" dirty="0">
                <a:solidFill>
                  <a:srgbClr val="000000"/>
                </a:solidFill>
                <a:latin typeface="Sofia Sans Light" panose="020B03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Владислав Тодоров </a:t>
            </a:r>
            <a:r>
              <a:rPr lang="bg-BG" sz="2000" b="1" spc="-1" dirty="0" err="1">
                <a:solidFill>
                  <a:srgbClr val="000000"/>
                </a:solidFill>
                <a:latin typeface="Sofia Sans Light" panose="020B03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Тодоров</a:t>
            </a:r>
            <a:endParaRPr lang="en-US" sz="2000" b="1" spc="-1" dirty="0">
              <a:solidFill>
                <a:srgbClr val="000000"/>
              </a:solidFill>
              <a:latin typeface="Sofia Sans Light" panose="020B0303060000020004" pitchFamily="34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bg-BG" sz="2000" b="1" spc="-1" dirty="0">
                <a:solidFill>
                  <a:srgbClr val="000000"/>
                </a:solidFill>
                <a:latin typeface="Sofia Sans Light" panose="020B03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Научен ръководител: доц. д-р Красимир Митев</a:t>
            </a:r>
            <a:endParaRPr lang="en-US" sz="2000" b="1" spc="-1" dirty="0">
              <a:solidFill>
                <a:srgbClr val="000000"/>
              </a:solidFill>
              <a:latin typeface="Sofia Sans Light" panose="020B0303060000020004" pitchFamily="34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bg-BG" sz="2000" b="1" spc="-1" dirty="0">
                <a:solidFill>
                  <a:srgbClr val="000000"/>
                </a:solidFill>
                <a:latin typeface="Sofia Sans Light" panose="020B03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Софийски университет „Св. Климент Охридски“</a:t>
            </a:r>
            <a:endParaRPr lang="en-US" sz="2000" b="1" spc="-1" dirty="0">
              <a:solidFill>
                <a:srgbClr val="000000"/>
              </a:solidFill>
              <a:latin typeface="Sofia Sans Light" panose="020B0303060000020004" pitchFamily="34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bg-BG" sz="2000" b="1" spc="-1" dirty="0">
                <a:solidFill>
                  <a:srgbClr val="000000"/>
                </a:solidFill>
                <a:latin typeface="Sofia Sans Light" panose="020B03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Физически </a:t>
            </a:r>
            <a:r>
              <a:rPr lang="bg-BG" sz="2000" b="1" spc="-1" dirty="0">
                <a:solidFill>
                  <a:srgbClr val="000000"/>
                </a:solidFill>
                <a:latin typeface="Sofia Sans Light" panose="020B03030600000200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факултет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417" cy="1191126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на отклика на ФЕУ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R331-05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25084" r="22330" b="2352"/>
          <a:stretch/>
        </p:blipFill>
        <p:spPr>
          <a:xfrm>
            <a:off x="4849495" y="631821"/>
            <a:ext cx="2519681" cy="2519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24" y="386402"/>
            <a:ext cx="2302024" cy="2762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1" y="856588"/>
            <a:ext cx="4427396" cy="421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40" y="3260171"/>
            <a:ext cx="4391057" cy="22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на отклика на ФЕУ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R9779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" y="913517"/>
            <a:ext cx="4307840" cy="4102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17" y="3228084"/>
            <a:ext cx="4452566" cy="231502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30903" r="18750" b="21180"/>
          <a:stretch/>
        </p:blipFill>
        <p:spPr bwMode="auto">
          <a:xfrm>
            <a:off x="6136056" y="665756"/>
            <a:ext cx="2469832" cy="2417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956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5"/>
          <p:cNvSpPr/>
          <p:nvPr/>
        </p:nvSpPr>
        <p:spPr>
          <a:xfrm flipV="1">
            <a:off x="595183" y="3456477"/>
            <a:ext cx="8650520" cy="46883"/>
          </a:xfrm>
          <a:prstGeom prst="rect">
            <a:avLst/>
          </a:prstGeom>
          <a:solidFill>
            <a:srgbClr val="F5AD5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TextBox 176"/>
          <p:cNvSpPr/>
          <p:nvPr/>
        </p:nvSpPr>
        <p:spPr>
          <a:xfrm>
            <a:off x="595183" y="1578270"/>
            <a:ext cx="8650520" cy="17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Разработване на </a:t>
            </a: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55" y="1045076"/>
            <a:ext cx="4205005" cy="3685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2374" y="1028843"/>
            <a:ext cx="467682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 </a:t>
            </a:r>
            <a:r>
              <a:rPr lang="bg-BG" dirty="0" smtClean="0">
                <a:latin typeface="Sofia Sans Light" panose="020B0303060000020004" pitchFamily="34" charset="0"/>
              </a:rPr>
              <a:t>Позволява ни да оценим светлинния добив на </a:t>
            </a:r>
            <a:r>
              <a:rPr lang="bg-BG" dirty="0" err="1" smtClean="0">
                <a:latin typeface="Sofia Sans Light" panose="020B0303060000020004" pitchFamily="34" charset="0"/>
              </a:rPr>
              <a:t>сцинтилатори</a:t>
            </a:r>
            <a:r>
              <a:rPr lang="bg-BG" dirty="0" smtClean="0">
                <a:latin typeface="Sofia Sans Light" panose="020B0303060000020004" pitchFamily="34" charset="0"/>
              </a:rPr>
              <a:t> – органични течни и пластмасови, както и неорганични</a:t>
            </a:r>
            <a:endParaRPr lang="bg-BG" dirty="0">
              <a:latin typeface="Sofia Sans Light" panose="020B03030600000200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 smtClean="0">
                <a:latin typeface="Sofia Sans Light" panose="020B0303060000020004" pitchFamily="34" charset="0"/>
              </a:rPr>
              <a:t>Можем да изследваме времеви характеристики на </a:t>
            </a:r>
            <a:r>
              <a:rPr lang="bg-BG" dirty="0" err="1" smtClean="0">
                <a:latin typeface="Sofia Sans Light" panose="020B0303060000020004" pitchFamily="34" charset="0"/>
              </a:rPr>
              <a:t>сцинтилаторите</a:t>
            </a:r>
            <a:r>
              <a:rPr lang="bg-BG" dirty="0">
                <a:latin typeface="Sofia Sans Light" panose="020B0303060000020004" pitchFamily="34" charset="0"/>
              </a:rPr>
              <a:t> </a:t>
            </a:r>
            <a:r>
              <a:rPr lang="bg-BG" dirty="0" smtClean="0">
                <a:latin typeface="Sofia Sans Light" panose="020B0303060000020004" pitchFamily="34" charset="0"/>
              </a:rPr>
              <a:t>при възбуждане от електрони с определена енергия</a:t>
            </a:r>
            <a:endParaRPr lang="bg-BG" dirty="0">
              <a:latin typeface="Sofia Sans Light" panose="020B03030600000200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 smtClean="0">
                <a:latin typeface="Sofia Sans Light" panose="020B0303060000020004" pitchFamily="34" charset="0"/>
              </a:rPr>
              <a:t>Можем да получим информация за параметъра на йонизационно гасене </a:t>
            </a:r>
            <a:r>
              <a:rPr lang="en-US" dirty="0" smtClean="0">
                <a:latin typeface="Sofia Sans Light" panose="020B0303060000020004" pitchFamily="34" charset="0"/>
              </a:rPr>
              <a:t>kB</a:t>
            </a:r>
            <a:endParaRPr lang="en-US" dirty="0">
              <a:latin typeface="Sofia Sans Light" panose="020B03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 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(LNHB) – LSC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3" y="883985"/>
            <a:ext cx="3767174" cy="1715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721" y="695496"/>
            <a:ext cx="5616427" cy="4549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55140"/>
          <a:stretch/>
        </p:blipFill>
        <p:spPr>
          <a:xfrm>
            <a:off x="497084" y="3030933"/>
            <a:ext cx="3512820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(LNHB) – time prop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4"/>
          <a:stretch/>
        </p:blipFill>
        <p:spPr>
          <a:xfrm>
            <a:off x="122705" y="651911"/>
            <a:ext cx="5486502" cy="4724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545" y="3466572"/>
            <a:ext cx="464860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(LNHB) – plastics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8449"/>
          <a:stretch/>
        </p:blipFill>
        <p:spPr>
          <a:xfrm>
            <a:off x="370390" y="488169"/>
            <a:ext cx="3709132" cy="2456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27" t="2464"/>
          <a:stretch/>
        </p:blipFill>
        <p:spPr>
          <a:xfrm>
            <a:off x="730133" y="2922861"/>
            <a:ext cx="3719780" cy="2620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248" y="3013835"/>
            <a:ext cx="3559027" cy="2544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574" y="560781"/>
            <a:ext cx="3772426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(LNHB) – plastics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8449"/>
          <a:stretch/>
        </p:blipFill>
        <p:spPr>
          <a:xfrm>
            <a:off x="370390" y="488169"/>
            <a:ext cx="3709132" cy="2456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27" t="2464"/>
          <a:stretch/>
        </p:blipFill>
        <p:spPr>
          <a:xfrm>
            <a:off x="730133" y="2922861"/>
            <a:ext cx="3719780" cy="2620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248" y="3013835"/>
            <a:ext cx="3559027" cy="2544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574" y="560781"/>
            <a:ext cx="3772426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– concept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25" y="739140"/>
            <a:ext cx="9351311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–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подготовка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6" y="712391"/>
            <a:ext cx="3381693" cy="4511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111" y="616708"/>
            <a:ext cx="4261730" cy="2296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138686"/>
            <a:ext cx="2894476" cy="20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5"/>
          <p:cNvSpPr/>
          <p:nvPr/>
        </p:nvSpPr>
        <p:spPr>
          <a:xfrm flipV="1">
            <a:off x="715052" y="3508880"/>
            <a:ext cx="8650520" cy="46883"/>
          </a:xfrm>
          <a:prstGeom prst="rect">
            <a:avLst/>
          </a:prstGeom>
          <a:solidFill>
            <a:srgbClr val="F5AD5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TextBox 176"/>
          <p:cNvSpPr/>
          <p:nvPr/>
        </p:nvSpPr>
        <p:spPr>
          <a:xfrm>
            <a:off x="595183" y="1211963"/>
            <a:ext cx="8890258" cy="2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И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зследване на отклика на </a:t>
            </a:r>
            <a:r>
              <a:rPr lang="bg-BG" sz="3600" b="1" spc="-1" dirty="0" err="1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фотокатода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на </a:t>
            </a:r>
            <a:r>
              <a:rPr lang="bg-BG" sz="3600" b="1" spc="-1" dirty="0" err="1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фотоелектронни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</a:t>
            </a:r>
            <a:r>
              <a:rPr lang="bg-BG" sz="3600" b="1" spc="-1" dirty="0" err="1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умножители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за приложение в </a:t>
            </a: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TDCR 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6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– </a:t>
            </a:r>
            <a:r>
              <a:rPr lang="bg-BG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подготовка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06" y="1582407"/>
            <a:ext cx="4649802" cy="26241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949" y="960259"/>
            <a:ext cx="483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fia Sans Medium" panose="020B0603060000020004" pitchFamily="34" charset="0"/>
              </a:rPr>
              <a:t>Източник на светлинни импулси</a:t>
            </a:r>
            <a:endParaRPr lang="en-GB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fia Sans Medium" panose="020B06030600000200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6242" y="554640"/>
            <a:ext cx="4534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fia Sans Medium" panose="020B0603060000020004" pitchFamily="34" charset="0"/>
              </a:rPr>
              <a:t>Механизирана</a:t>
            </a:r>
            <a:r>
              <a:rPr lang="bg-BG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fia Sans Medium" panose="020B0603060000020004" pitchFamily="34" charset="0"/>
              </a:rPr>
              <a:t> система за сканиране</a:t>
            </a:r>
            <a:endParaRPr lang="en-GB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fia Sans Medium" panose="020B06030600000200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249" y="927331"/>
            <a:ext cx="3280747" cy="44004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6110" y="4250519"/>
            <a:ext cx="6010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Ограничения на системата</a:t>
            </a:r>
            <a:r>
              <a:rPr lang="en-US" dirty="0">
                <a:latin typeface="Sofia Sans Light" panose="020B0303060000020004" pitchFamily="34" charset="0"/>
              </a:rPr>
              <a:t>:</a:t>
            </a:r>
            <a:endParaRPr lang="en-US" dirty="0">
              <a:latin typeface="Sofia Sans Light" panose="020B03030600000200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Минимална стъпка: </a:t>
            </a:r>
            <a:r>
              <a:rPr lang="en-US" dirty="0">
                <a:latin typeface="Sofia Sans Light" panose="020B0303060000020004" pitchFamily="34" charset="0"/>
              </a:rPr>
              <a:t>0.2 </a:t>
            </a:r>
            <a:r>
              <a:rPr lang="en-US" dirty="0">
                <a:latin typeface="Sofia Sans Light" panose="020B0303060000020004" pitchFamily="34" charset="0"/>
              </a:rPr>
              <a:t>mm </a:t>
            </a:r>
            <a:r>
              <a:rPr lang="en-US" dirty="0">
                <a:latin typeface="Sofia Sans Light" panose="020B0303060000020004" pitchFamily="34" charset="0"/>
              </a:rPr>
              <a:t>(</a:t>
            </a:r>
            <a:r>
              <a:rPr lang="bg-BG" dirty="0">
                <a:latin typeface="Sofia Sans Light" panose="020B0303060000020004" pitchFamily="34" charset="0"/>
              </a:rPr>
              <a:t>диаметър на влакното</a:t>
            </a:r>
            <a:r>
              <a:rPr lang="en-US" dirty="0">
                <a:latin typeface="Sofia Sans Light" panose="020B0303060000020004" pitchFamily="34" charset="0"/>
              </a:rPr>
              <a:t>)</a:t>
            </a:r>
            <a:endParaRPr lang="en-US" dirty="0">
              <a:latin typeface="Sofia Sans Light" panose="020B03030600000200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Площ на сканиране: </a:t>
            </a:r>
            <a:r>
              <a:rPr lang="en-US" dirty="0">
                <a:latin typeface="Sofia Sans Light" panose="020B0303060000020004" pitchFamily="34" charset="0"/>
              </a:rPr>
              <a:t>3.6 </a:t>
            </a:r>
            <a:r>
              <a:rPr lang="en-US" dirty="0">
                <a:latin typeface="Sofia Sans Light" panose="020B0303060000020004" pitchFamily="34" charset="0"/>
              </a:rPr>
              <a:t>x 3.2 cm2</a:t>
            </a:r>
            <a:endParaRPr lang="en-GB" dirty="0">
              <a:latin typeface="Sofia Sans Light" panose="020B03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на отклика на ФЕУ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R331-05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25084" r="22330" b="2352"/>
          <a:stretch/>
        </p:blipFill>
        <p:spPr>
          <a:xfrm>
            <a:off x="4849495" y="631821"/>
            <a:ext cx="2519681" cy="2519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24" y="629696"/>
            <a:ext cx="2302024" cy="2762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1" y="856588"/>
            <a:ext cx="4427396" cy="421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40" y="3260171"/>
            <a:ext cx="4391057" cy="22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4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Нагряване на компактни ФЕУ-та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" y="930443"/>
            <a:ext cx="2967000" cy="3954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64" y="1082844"/>
            <a:ext cx="2852652" cy="3801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/>
          <a:stretch/>
        </p:blipFill>
        <p:spPr>
          <a:xfrm>
            <a:off x="6195277" y="1155030"/>
            <a:ext cx="3526239" cy="35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4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Нагряване</a:t>
            </a:r>
            <a:r>
              <a:rPr lang="en-US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(?)</a:t>
            </a:r>
            <a:r>
              <a:rPr lang="bg-BG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на </a:t>
            </a:r>
            <a:r>
              <a:rPr lang="en-US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R331-05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User\AppData\Local\Microsoft\Windows\INetCache\Content.Word\1716454852818_1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71" y="720126"/>
            <a:ext cx="3370714" cy="4496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940969" y="2205790"/>
            <a:ext cx="496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latin typeface="Sofia Sans Light" panose="020B0303060000020004" pitchFamily="34" charset="0"/>
              </a:rPr>
              <a:t>Очакваме, че в </a:t>
            </a:r>
            <a:r>
              <a:rPr lang="en-US" dirty="0" smtClean="0">
                <a:latin typeface="Sofia Sans Light" panose="020B0303060000020004" pitchFamily="34" charset="0"/>
              </a:rPr>
              <a:t>Compton</a:t>
            </a:r>
            <a:r>
              <a:rPr lang="bg-BG" dirty="0" smtClean="0">
                <a:latin typeface="Sofia Sans Light" panose="020B0303060000020004" pitchFamily="34" charset="0"/>
              </a:rPr>
              <a:t>-</a:t>
            </a:r>
            <a:r>
              <a:rPr lang="en-US" dirty="0" smtClean="0">
                <a:latin typeface="Sofia Sans Light" panose="020B0303060000020004" pitchFamily="34" charset="0"/>
              </a:rPr>
              <a:t>TDCR</a:t>
            </a:r>
            <a:r>
              <a:rPr lang="bg-BG" dirty="0" smtClean="0">
                <a:latin typeface="Sofia Sans Light" panose="020B0303060000020004" pitchFamily="34" charset="0"/>
              </a:rPr>
              <a:t> системата няма да имаме съществено нагряване на пробите </a:t>
            </a:r>
            <a:endParaRPr lang="en-US" dirty="0">
              <a:latin typeface="Sofia Sans Light" panose="020B03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Гама-канал на </a:t>
            </a:r>
            <a:r>
              <a:rPr lang="en-US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Compton-TDCR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4" y="1368127"/>
            <a:ext cx="2005287" cy="3223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879" y="692646"/>
            <a:ext cx="2631123" cy="2264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34"/>
          <a:stretch/>
        </p:blipFill>
        <p:spPr>
          <a:xfrm>
            <a:off x="5231002" y="929363"/>
            <a:ext cx="4205605" cy="179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240" y="3128400"/>
            <a:ext cx="7016085" cy="22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6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Гама-канал на </a:t>
            </a:r>
            <a:r>
              <a:rPr lang="en-US" sz="3600" spc="-1" dirty="0" smtClean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Compton-TDCR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" y="1260761"/>
            <a:ext cx="9914020" cy="33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7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pc="-1" dirty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система</a:t>
            </a:r>
            <a:r>
              <a:rPr lang="en-US" sz="3600" b="1" spc="-1" dirty="0" smtClean="0">
                <a:solidFill>
                  <a:schemeClr val="bg1"/>
                </a:solidFill>
                <a:latin typeface="Sofia Sans Medium" panose="020B0603060000020004" pitchFamily="34" charset="0"/>
                <a:cs typeface="Times New Roman" panose="02020603050405020304" pitchFamily="18" charset="0"/>
              </a:rPr>
              <a:t> – concept</a:t>
            </a:r>
            <a:endParaRPr lang="en-US" sz="3600" b="1" spc="-1" dirty="0">
              <a:solidFill>
                <a:schemeClr val="bg1"/>
              </a:solidFill>
              <a:latin typeface="Sofia Sans Medium" panose="020B06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7028" r="31911" b="937"/>
          <a:stretch/>
        </p:blipFill>
        <p:spPr>
          <a:xfrm>
            <a:off x="173621" y="741479"/>
            <a:ext cx="4988689" cy="4543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335"/>
          <a:stretch/>
        </p:blipFill>
        <p:spPr>
          <a:xfrm>
            <a:off x="5706319" y="770576"/>
            <a:ext cx="3691681" cy="4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 err="1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кВ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параметъра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в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TDCR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модела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98000" y="5375915"/>
            <a:ext cx="792297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12 </a:t>
            </a:r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/ </a:t>
            </a:r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2</a:t>
            </a:r>
            <a:r>
              <a:rPr lang="en-US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1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7" y="1050734"/>
            <a:ext cx="4329267" cy="27866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246669" y="521026"/>
                <a:ext cx="464973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bg-BG" sz="2000" dirty="0" smtClean="0">
                    <a:latin typeface="Sofia Sans Light" panose="020B0303060000020004" pitchFamily="34" charset="0"/>
                  </a:rPr>
                  <a:t>Абсолютен метод за измерване на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bg-BG" sz="2000" dirty="0" smtClean="0">
                    <a:latin typeface="Sofia Sans Light" panose="020B0303060000020004" pitchFamily="34" charset="0"/>
                  </a:rPr>
                  <a:t>- и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bg-BG" sz="2000" dirty="0" smtClean="0">
                    <a:latin typeface="Sofia Sans Light" panose="020B0303060000020004" pitchFamily="34" charset="0"/>
                  </a:rPr>
                  <a:t>-излъчватели и някой </a:t>
                </a:r>
                <a:r>
                  <a:rPr lang="en-US" sz="2000" dirty="0" smtClean="0">
                    <a:latin typeface="Sofia Sans Light" panose="020B0303060000020004" pitchFamily="34" charset="0"/>
                  </a:rPr>
                  <a:t>EC</a:t>
                </a:r>
                <a:r>
                  <a:rPr lang="bg-BG" sz="2000" dirty="0" smtClean="0">
                    <a:latin typeface="Sofia Sans Light" panose="020B0303060000020004" pitchFamily="34" charset="0"/>
                  </a:rPr>
                  <a:t> </a:t>
                </a:r>
                <a:r>
                  <a:rPr lang="bg-BG" sz="2000" dirty="0" err="1" smtClean="0">
                    <a:latin typeface="Sofia Sans Light" panose="020B0303060000020004" pitchFamily="34" charset="0"/>
                  </a:rPr>
                  <a:t>радионуклиди</a:t>
                </a:r>
                <a:endParaRPr lang="bg-BG" sz="2000" dirty="0" smtClean="0">
                  <a:latin typeface="Sofia Sans Light" panose="020B030306000002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bg-BG" sz="2000" dirty="0" smtClean="0">
                    <a:latin typeface="Sofia Sans Light" panose="020B0303060000020004" pitchFamily="34" charset="0"/>
                  </a:rPr>
                  <a:t>Основа се на модела на „свободния параметър“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Sofia Sans Light" panose="020B0303060000020004" pitchFamily="34" charset="0"/>
                  </a:rPr>
                  <a:t> - </a:t>
                </a:r>
                <a:r>
                  <a:rPr lang="bg-BG" sz="2000" dirty="0" smtClean="0">
                    <a:latin typeface="Sofia Sans Light" panose="020B0303060000020004" pitchFamily="34" charset="0"/>
                  </a:rPr>
                  <a:t>свободни параметри – средна енергия необходима за създаване на един </a:t>
                </a:r>
                <a:r>
                  <a:rPr lang="bg-BG" sz="2000" dirty="0" err="1" smtClean="0">
                    <a:latin typeface="Sofia Sans Light" panose="020B0303060000020004" pitchFamily="34" charset="0"/>
                  </a:rPr>
                  <a:t>фотоелектрон</a:t>
                </a:r>
                <a:r>
                  <a:rPr lang="bg-BG" sz="2000" dirty="0">
                    <a:latin typeface="Sofia Sans Light" panose="020B0303060000020004" pitchFamily="34" charset="0"/>
                  </a:rPr>
                  <a:t> </a:t>
                </a:r>
                <a:r>
                  <a:rPr lang="bg-BG" sz="2000" dirty="0" smtClean="0">
                    <a:latin typeface="Sofia Sans Light" panose="020B0303060000020004" pitchFamily="34" charset="0"/>
                  </a:rPr>
                  <a:t>на </a:t>
                </a:r>
                <a:r>
                  <a:rPr lang="bg-BG" sz="2000" dirty="0" err="1" smtClean="0">
                    <a:latin typeface="Sofia Sans Light" panose="020B0303060000020004" pitchFamily="34" charset="0"/>
                  </a:rPr>
                  <a:t>фотокатода</a:t>
                </a:r>
                <a:endParaRPr lang="en-US" sz="2000" dirty="0">
                  <a:latin typeface="Sofia Sans Light" panose="020B03030600000200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69" y="521026"/>
                <a:ext cx="4649731" cy="2862322"/>
              </a:xfrm>
              <a:prstGeom prst="rect">
                <a:avLst/>
              </a:prstGeom>
              <a:blipFill>
                <a:blip r:embed="rId4"/>
                <a:stretch>
                  <a:fillRect l="-1181" t="-1064" b="-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647" y="3383348"/>
            <a:ext cx="3613779" cy="908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13" y="4240779"/>
            <a:ext cx="6346826" cy="918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6706"/>
          <a:stretch/>
        </p:blipFill>
        <p:spPr>
          <a:xfrm>
            <a:off x="6743796" y="4419938"/>
            <a:ext cx="2919808" cy="7397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23200" y="4789809"/>
            <a:ext cx="386080" cy="369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612614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Определяне на </a:t>
            </a:r>
            <a:r>
              <a:rPr lang="bg-BG" sz="3600" spc="-1" dirty="0" err="1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кВ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параметъра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8" y="1390085"/>
            <a:ext cx="4147739" cy="3110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97" y="1780792"/>
            <a:ext cx="5605335" cy="2555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" y="762324"/>
            <a:ext cx="824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latin typeface="Sofia Sans" panose="020B0503060000020004" pitchFamily="34" charset="0"/>
              </a:rPr>
              <a:t>Промяна на ефективността за </a:t>
            </a:r>
            <a:r>
              <a:rPr lang="bg-BG" dirty="0" err="1" smtClean="0">
                <a:latin typeface="Sofia Sans" panose="020B0503060000020004" pitchFamily="34" charset="0"/>
              </a:rPr>
              <a:t>детектиране</a:t>
            </a:r>
            <a:r>
              <a:rPr lang="bg-BG" dirty="0" smtClean="0">
                <a:latin typeface="Sofia Sans" panose="020B0503060000020004" pitchFamily="34" charset="0"/>
              </a:rPr>
              <a:t> на фотон със сиви филтри</a:t>
            </a:r>
            <a:endParaRPr lang="en-US" dirty="0">
              <a:latin typeface="Sofia Sans" panose="020B05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612614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Определяне на </a:t>
            </a:r>
            <a:r>
              <a:rPr lang="bg-BG" sz="3600" spc="-1" dirty="0" err="1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кВ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 параметъра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" y="762324"/>
            <a:ext cx="845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latin typeface="Sofia Sans" panose="020B0503060000020004" pitchFamily="34" charset="0"/>
              </a:rPr>
              <a:t>Промяна на ефективността за </a:t>
            </a:r>
            <a:r>
              <a:rPr lang="bg-BG" dirty="0" err="1" smtClean="0">
                <a:latin typeface="Sofia Sans" panose="020B0503060000020004" pitchFamily="34" charset="0"/>
              </a:rPr>
              <a:t>детектиране</a:t>
            </a:r>
            <a:r>
              <a:rPr lang="bg-BG" dirty="0" smtClean="0">
                <a:latin typeface="Sofia Sans" panose="020B0503060000020004" pitchFamily="34" charset="0"/>
              </a:rPr>
              <a:t> на фотон чрез </a:t>
            </a:r>
            <a:r>
              <a:rPr lang="bg-BG" dirty="0" err="1" smtClean="0">
                <a:latin typeface="Sofia Sans" panose="020B0503060000020004" pitchFamily="34" charset="0"/>
              </a:rPr>
              <a:t>дефокусиране</a:t>
            </a:r>
            <a:endParaRPr lang="en-US" dirty="0">
              <a:latin typeface="Sofia Sans" panose="020B05030600000200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36" y="1154295"/>
            <a:ext cx="2790784" cy="2657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9" y="1252016"/>
            <a:ext cx="2585562" cy="246234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3"/>
            <a:endCxn id="2" idx="1"/>
          </p:cNvCxnSpPr>
          <p:nvPr/>
        </p:nvCxnSpPr>
        <p:spPr>
          <a:xfrm>
            <a:off x="3086101" y="2483187"/>
            <a:ext cx="31223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44298" y="2091216"/>
            <a:ext cx="180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 smtClean="0">
                <a:latin typeface="Sofia Sans" panose="020B0503060000020004" pitchFamily="34" charset="0"/>
              </a:rPr>
              <a:t>Дефокусиране</a:t>
            </a:r>
            <a:endParaRPr lang="en-US" dirty="0">
              <a:latin typeface="Sofia Sans" panose="020B05030600000200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9402" y="2627331"/>
            <a:ext cx="267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dirty="0" smtClean="0">
                <a:latin typeface="Sofia Sans" panose="020B0503060000020004" pitchFamily="34" charset="0"/>
              </a:rPr>
              <a:t>Променя геометрията </a:t>
            </a:r>
          </a:p>
          <a:p>
            <a:pPr algn="ctr"/>
            <a:r>
              <a:rPr lang="bg-BG" dirty="0" smtClean="0">
                <a:latin typeface="Sofia Sans" panose="020B0503060000020004" pitchFamily="34" charset="0"/>
              </a:rPr>
              <a:t>на детектора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420" y="4163531"/>
            <a:ext cx="8587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latin typeface="Sofia Sans" panose="020B0503060000020004" pitchFamily="34" charset="0"/>
              </a:rPr>
              <a:t>Промяна на ефективността за </a:t>
            </a:r>
            <a:r>
              <a:rPr lang="bg-BG" dirty="0" err="1">
                <a:latin typeface="Sofia Sans" panose="020B0503060000020004" pitchFamily="34" charset="0"/>
              </a:rPr>
              <a:t>детектиране</a:t>
            </a:r>
            <a:r>
              <a:rPr lang="bg-BG" dirty="0">
                <a:latin typeface="Sofia Sans" panose="020B0503060000020004" pitchFamily="34" charset="0"/>
              </a:rPr>
              <a:t> на фотон чрез </a:t>
            </a:r>
            <a:r>
              <a:rPr lang="bg-BG" dirty="0" smtClean="0">
                <a:latin typeface="Sofia Sans" panose="020B0503060000020004" pitchFamily="34" charset="0"/>
              </a:rPr>
              <a:t>химически </a:t>
            </a:r>
            <a:r>
              <a:rPr lang="bg-BG" dirty="0" err="1" smtClean="0">
                <a:latin typeface="Sofia Sans" panose="020B0503060000020004" pitchFamily="34" charset="0"/>
              </a:rPr>
              <a:t>гасители</a:t>
            </a:r>
            <a:r>
              <a:rPr lang="bg-BG" dirty="0" smtClean="0">
                <a:latin typeface="Sofia Sans" panose="020B0503060000020004" pitchFamily="34" charset="0"/>
              </a:rPr>
              <a:t> – влияят по различен начин на бързата и бавната флуоресценция</a:t>
            </a:r>
          </a:p>
        </p:txBody>
      </p:sp>
    </p:spTree>
    <p:extLst>
      <p:ext uri="{BB962C8B-B14F-4D97-AF65-F5344CB8AC3E}">
        <p14:creationId xmlns:p14="http://schemas.microsoft.com/office/powerpoint/2010/main" val="5823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-18254"/>
            <a:ext cx="10083842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Мотивация за из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</a:t>
            </a:r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ледванията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</a:t>
            </a:r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Владислав </a:t>
            </a:r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507720" y="2639520"/>
                <a:ext cx="71280" cy="34056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2" name="Rectangle 1"/>
          <p:cNvSpPr/>
          <p:nvPr/>
        </p:nvSpPr>
        <p:spPr>
          <a:xfrm>
            <a:off x="486795" y="672546"/>
            <a:ext cx="886172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 err="1">
                <a:latin typeface="Sofia Sans Light" panose="020B0303060000020004" pitchFamily="34" charset="0"/>
              </a:rPr>
              <a:t>Нехомогеността</a:t>
            </a:r>
            <a:r>
              <a:rPr lang="bg-BG" dirty="0">
                <a:latin typeface="Sofia Sans Light" panose="020B0303060000020004" pitchFamily="34" charset="0"/>
              </a:rPr>
              <a:t> на отклика на </a:t>
            </a:r>
            <a:r>
              <a:rPr lang="bg-BG" dirty="0" err="1">
                <a:latin typeface="Sofia Sans Light" panose="020B0303060000020004" pitchFamily="34" charset="0"/>
              </a:rPr>
              <a:t>фотокатода</a:t>
            </a:r>
            <a:r>
              <a:rPr lang="bg-BG" dirty="0">
                <a:latin typeface="Sofia Sans Light" panose="020B0303060000020004" pitchFamily="34" charset="0"/>
              </a:rPr>
              <a:t> има отрицателно въздействие върху: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Енергийната разделителна способност в </a:t>
            </a:r>
            <a:r>
              <a:rPr lang="bg-BG" dirty="0" err="1">
                <a:latin typeface="Sofia Sans Light" panose="020B0303060000020004" pitchFamily="34" charset="0"/>
              </a:rPr>
              <a:t>сцинтилационната</a:t>
            </a:r>
            <a:r>
              <a:rPr lang="bg-BG" dirty="0">
                <a:latin typeface="Sofia Sans Light" panose="020B0303060000020004" pitchFamily="34" charset="0"/>
              </a:rPr>
              <a:t> спектрометрия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Ефективността за регистрация и оттам върху техниките за абсолютно измерване на активност като методите TDCR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 err="1">
                <a:latin typeface="Sofia Sans Light" panose="020B0303060000020004" pitchFamily="34" charset="0"/>
              </a:rPr>
              <a:t>Нехомогенността</a:t>
            </a:r>
            <a:r>
              <a:rPr lang="bg-BG" dirty="0">
                <a:latin typeface="Sofia Sans Light" panose="020B0303060000020004" pitchFamily="34" charset="0"/>
              </a:rPr>
              <a:t> на отклика на </a:t>
            </a:r>
            <a:r>
              <a:rPr lang="bg-BG" dirty="0" err="1">
                <a:latin typeface="Sofia Sans Light" panose="020B0303060000020004" pitchFamily="34" charset="0"/>
              </a:rPr>
              <a:t>фотокатода</a:t>
            </a:r>
            <a:r>
              <a:rPr lang="bg-BG" dirty="0">
                <a:latin typeface="Sofia Sans Light" panose="020B0303060000020004" pitchFamily="34" charset="0"/>
              </a:rPr>
              <a:t> зависи от: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Хомогенността на отлагането на материала на </a:t>
            </a:r>
            <a:r>
              <a:rPr lang="bg-BG" dirty="0" err="1">
                <a:latin typeface="Sofia Sans Light" panose="020B0303060000020004" pitchFamily="34" charset="0"/>
              </a:rPr>
              <a:t>фотокатода</a:t>
            </a:r>
            <a:endParaRPr lang="bg-BG" dirty="0">
              <a:latin typeface="Sofia Sans Light" panose="020B03030600000200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Sofia Sans Light" panose="020B0303060000020004" pitchFamily="34" charset="0"/>
              </a:rPr>
              <a:t>Електростатичното фокусиране на ФЕУ</a:t>
            </a:r>
            <a:endParaRPr lang="bg-BG" dirty="0">
              <a:latin typeface="Sofia Sans Light" panose="020B03030600000200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/>
        </p:blipFill>
        <p:spPr>
          <a:xfrm>
            <a:off x="3352154" y="3365591"/>
            <a:ext cx="3805810" cy="1994296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382387" y="2543173"/>
                <a:ext cx="1741714" cy="8240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87" y="2543173"/>
                <a:ext cx="1741714" cy="8240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824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 424"/>
          <p:cNvSpPr/>
          <p:nvPr/>
        </p:nvSpPr>
        <p:spPr>
          <a:xfrm>
            <a:off x="1382760" y="1371600"/>
            <a:ext cx="7313760" cy="200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bg-BG" sz="66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fia Sans Heavy" panose="020B0B03060000020004" pitchFamily="34" charset="0"/>
                <a:cs typeface="Times New Roman" panose="02020603050405020304" pitchFamily="18" charset="0"/>
              </a:rPr>
              <a:t>Благодаря за вниманието!</a:t>
            </a:r>
            <a:endParaRPr lang="en-US" sz="6600" b="1" spc="-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fia Sans Heavy" panose="020B0B030600000200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1" y="-12875"/>
            <a:ext cx="10079280" cy="59151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Изследвани ФЕУ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45" y="724102"/>
            <a:ext cx="3400431" cy="36772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Sofia Sans Light" panose="020B0303060000020004" pitchFamily="34" charset="0"/>
              </a:rPr>
              <a:t>Изследваните</a:t>
            </a:r>
            <a:r>
              <a:rPr lang="en-US" dirty="0">
                <a:latin typeface="Sofia Sans Light" panose="020B0303060000020004" pitchFamily="34" charset="0"/>
              </a:rPr>
              <a:t> ФЕУ-</a:t>
            </a:r>
            <a:r>
              <a:rPr lang="en-US" dirty="0" err="1">
                <a:latin typeface="Sofia Sans Light" panose="020B0303060000020004" pitchFamily="34" charset="0"/>
              </a:rPr>
              <a:t>та</a:t>
            </a:r>
            <a:r>
              <a:rPr lang="en-US" dirty="0">
                <a:latin typeface="Sofia Sans Light" panose="020B0303060000020004" pitchFamily="34" charset="0"/>
              </a:rPr>
              <a:t> </a:t>
            </a:r>
            <a:r>
              <a:rPr lang="en-US" dirty="0" err="1">
                <a:latin typeface="Sofia Sans Light" panose="020B0303060000020004" pitchFamily="34" charset="0"/>
              </a:rPr>
              <a:t>са</a:t>
            </a:r>
            <a:r>
              <a:rPr lang="en-US" dirty="0">
                <a:latin typeface="Sofia Sans Light" panose="020B0303060000020004" pitchFamily="34" charset="0"/>
              </a:rPr>
              <a:t>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Hamamatsu </a:t>
            </a:r>
            <a:r>
              <a:rPr lang="en-US" dirty="0">
                <a:latin typeface="Sofia Sans Light" panose="020B0303060000020004" pitchFamily="34" charset="0"/>
              </a:rPr>
              <a:t>H11934-203</a:t>
            </a:r>
            <a:endParaRPr lang="en-US" dirty="0">
              <a:latin typeface="Sofia Sans Light" panose="020B03030600000200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Hamamatsu </a:t>
            </a:r>
            <a:r>
              <a:rPr lang="en-US" dirty="0">
                <a:latin typeface="Sofia Sans Light" panose="020B0303060000020004" pitchFamily="34" charset="0"/>
              </a:rPr>
              <a:t>R7600U-200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Philips XP2020Q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Hamamatsu R331-05</a:t>
            </a:r>
            <a:endParaRPr lang="bg-BG" dirty="0">
              <a:latin typeface="Sofia Sans Light" panose="020B03030600000200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Hamamatsu R9779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Sofia Sans Light" panose="020B0303060000020004" pitchFamily="34" charset="0"/>
              </a:rPr>
              <a:t>Използват</a:t>
            </a:r>
            <a:r>
              <a:rPr lang="en-US" dirty="0">
                <a:latin typeface="Sofia Sans Light" panose="020B0303060000020004" pitchFamily="34" charset="0"/>
              </a:rPr>
              <a:t> </a:t>
            </a:r>
            <a:r>
              <a:rPr lang="en-US" dirty="0" err="1">
                <a:latin typeface="Sofia Sans Light" panose="020B0303060000020004" pitchFamily="34" charset="0"/>
              </a:rPr>
              <a:t>се</a:t>
            </a:r>
            <a:r>
              <a:rPr lang="en-US" dirty="0">
                <a:latin typeface="Sofia Sans Light" panose="020B0303060000020004" pitchFamily="34" charset="0"/>
              </a:rPr>
              <a:t> в </a:t>
            </a:r>
            <a:r>
              <a:rPr lang="en-US" dirty="0" err="1">
                <a:latin typeface="Sofia Sans Light" panose="020B0303060000020004" pitchFamily="34" charset="0"/>
              </a:rPr>
              <a:t>детектори</a:t>
            </a:r>
            <a:r>
              <a:rPr lang="en-US" dirty="0">
                <a:latin typeface="Sofia Sans Light" panose="020B0303060000020004" pitchFamily="34" charset="0"/>
              </a:rPr>
              <a:t> </a:t>
            </a:r>
            <a:r>
              <a:rPr lang="en-US" dirty="0" err="1">
                <a:latin typeface="Sofia Sans Light" panose="020B0303060000020004" pitchFamily="34" charset="0"/>
              </a:rPr>
              <a:t>за</a:t>
            </a:r>
            <a:r>
              <a:rPr lang="en-US" dirty="0">
                <a:latin typeface="Sofia Sans Light" panose="020B0303060000020004" pitchFamily="34" charset="0"/>
              </a:rPr>
              <a:t>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 err="1">
                <a:latin typeface="Sofia Sans Light" panose="020B0303060000020004" pitchFamily="34" charset="0"/>
              </a:rPr>
              <a:t>Алфа-спектрометрия</a:t>
            </a:r>
            <a:endParaRPr lang="en-US" dirty="0">
              <a:latin typeface="Sofia Sans Light" panose="020B03030600000200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dirty="0">
                <a:latin typeface="Sofia Sans Light" panose="020B0303060000020004" pitchFamily="34" charset="0"/>
              </a:rPr>
              <a:t>TDCR </a:t>
            </a:r>
            <a:r>
              <a:rPr lang="en-US" dirty="0" err="1">
                <a:latin typeface="Sofia Sans Light" panose="020B0303060000020004" pitchFamily="34" charset="0"/>
              </a:rPr>
              <a:t>измервания</a:t>
            </a:r>
            <a:endParaRPr lang="en-US" dirty="0">
              <a:latin typeface="Sofia Sans Light" panose="020B03030600000200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tretch/>
        </p:blipFill>
        <p:spPr>
          <a:xfrm>
            <a:off x="6787859" y="632886"/>
            <a:ext cx="1451160" cy="228528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tretch/>
        </p:blipFill>
        <p:spPr>
          <a:xfrm>
            <a:off x="8600292" y="632886"/>
            <a:ext cx="1370880" cy="218772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/>
          <p:cNvPicPr/>
          <p:nvPr/>
        </p:nvPicPr>
        <p:blipFill>
          <a:blip r:embed="rId5"/>
          <a:stretch/>
        </p:blipFill>
        <p:spPr>
          <a:xfrm>
            <a:off x="7453707" y="3657901"/>
            <a:ext cx="2070909" cy="1703518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/>
          <p:cNvPicPr/>
          <p:nvPr/>
        </p:nvPicPr>
        <p:blipFill rotWithShape="1">
          <a:blip r:embed="rId6"/>
          <a:srcRect l="4452" t="19210" r="47652" b="65923"/>
          <a:stretch/>
        </p:blipFill>
        <p:spPr>
          <a:xfrm>
            <a:off x="3577707" y="3800519"/>
            <a:ext cx="3093299" cy="1315026"/>
          </a:xfrm>
          <a:prstGeom prst="rect">
            <a:avLst/>
          </a:prstGeom>
          <a:ln w="0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6929647" y="2946684"/>
            <a:ext cx="1421400" cy="589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Hamamatsu H11934-203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37307" y="2946684"/>
            <a:ext cx="1533865" cy="553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Hamamatsu R7600U-200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2941" y="2735192"/>
            <a:ext cx="1238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2000" b="1" spc="-1" dirty="0">
                <a:solidFill>
                  <a:srgbClr val="000000"/>
                </a:solidFill>
                <a:latin typeface="Times New Roman"/>
              </a:rPr>
              <a:t>Philips </a:t>
            </a:r>
            <a:endParaRPr lang="en-US" sz="20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2000" b="1" spc="-1" dirty="0" smtClean="0">
                <a:solidFill>
                  <a:srgbClr val="000000"/>
                </a:solidFill>
                <a:latin typeface="Times New Roman"/>
              </a:rPr>
              <a:t>XP2020Q</a:t>
            </a:r>
            <a:endParaRPr lang="en-US" sz="2000" b="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21" y="780628"/>
            <a:ext cx="1542923" cy="1905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 22"/>
          <p:cNvSpPr/>
          <p:nvPr/>
        </p:nvSpPr>
        <p:spPr>
          <a:xfrm>
            <a:off x="3328993" y="2759595"/>
            <a:ext cx="157799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2000" b="1" spc="-1" dirty="0" smtClean="0">
                <a:solidFill>
                  <a:srgbClr val="000000"/>
                </a:solidFill>
                <a:latin typeface="Times New Roman"/>
              </a:rPr>
              <a:t>Hamamatsu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en-US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b="1" spc="-1" dirty="0" smtClean="0">
                <a:solidFill>
                  <a:srgbClr val="000000"/>
                </a:solidFill>
                <a:latin typeface="Times New Roman"/>
              </a:rPr>
              <a:t>R331-05</a:t>
            </a:r>
            <a:endParaRPr lang="en-US" b="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89" y="780628"/>
            <a:ext cx="1518380" cy="18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и обработка на сигналите от ФЕУ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88" y="550053"/>
            <a:ext cx="6911472" cy="3206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74" y="832700"/>
            <a:ext cx="1675655" cy="771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962184" y="3878867"/>
            <a:ext cx="3642188" cy="1504292"/>
            <a:chOff x="5304441" y="3934781"/>
            <a:chExt cx="4392059" cy="16284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10735" r="2011" b="5013"/>
            <a:stretch/>
          </p:blipFill>
          <p:spPr>
            <a:xfrm>
              <a:off x="5304441" y="3934781"/>
              <a:ext cx="4060160" cy="162843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51340" y="4082096"/>
              <a:ext cx="234516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Output spectrum</a:t>
              </a:r>
              <a:endParaRPr lang="en-GB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BB2756-63F2-36EE-89BD-B064FEFFCBC3}"/>
              </a:ext>
            </a:extLst>
          </p:cNvPr>
          <p:cNvGrpSpPr/>
          <p:nvPr/>
        </p:nvGrpSpPr>
        <p:grpSpPr>
          <a:xfrm>
            <a:off x="235105" y="3586488"/>
            <a:ext cx="4331443" cy="1726259"/>
            <a:chOff x="3000313" y="917825"/>
            <a:chExt cx="4374312" cy="17154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EAAC0D-ABCB-2141-A72E-BC2358927EA1}"/>
                </a:ext>
              </a:extLst>
            </p:cNvPr>
            <p:cNvSpPr txBox="1"/>
            <p:nvPr/>
          </p:nvSpPr>
          <p:spPr>
            <a:xfrm>
              <a:off x="3000313" y="1538172"/>
              <a:ext cx="1501062" cy="25996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Pulse </a:t>
              </a:r>
              <a:r>
                <a:rPr lang="fr-FR" sz="1100" b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generator</a:t>
              </a:r>
              <a:endParaRPr lang="fr-FR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8F8870-3999-5BA5-9935-7A50FA6745B1}"/>
                </a:ext>
              </a:extLst>
            </p:cNvPr>
            <p:cNvSpPr txBox="1"/>
            <p:nvPr/>
          </p:nvSpPr>
          <p:spPr>
            <a:xfrm>
              <a:off x="5181601" y="1448739"/>
              <a:ext cx="1375317" cy="430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Avalanche transistor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8E402A2-5FE6-5381-C144-4D648A425936}"/>
                </a:ext>
              </a:extLst>
            </p:cNvPr>
            <p:cNvCxnSpPr>
              <a:stCxn id="18" idx="3"/>
              <a:endCxn id="19" idx="1"/>
            </p:cNvCxnSpPr>
            <p:nvPr/>
          </p:nvCxnSpPr>
          <p:spPr>
            <a:xfrm flipV="1">
              <a:off x="4501375" y="1664183"/>
              <a:ext cx="680226" cy="3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85278F-9E8A-F40C-9F51-A36FAB736423}"/>
                </a:ext>
              </a:extLst>
            </p:cNvPr>
            <p:cNvSpPr txBox="1"/>
            <p:nvPr/>
          </p:nvSpPr>
          <p:spPr>
            <a:xfrm>
              <a:off x="5181601" y="917825"/>
              <a:ext cx="1879830" cy="25996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Reference signal to </a:t>
              </a:r>
              <a:r>
                <a:rPr lang="fr-FR" sz="11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nanoPSD</a:t>
              </a:r>
              <a:endParaRPr lang="fr-FR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631AB0C-E6BA-0E28-7744-051F35051592}"/>
                </a:ext>
              </a:extLst>
            </p:cNvPr>
            <p:cNvCxnSpPr/>
            <p:nvPr/>
          </p:nvCxnSpPr>
          <p:spPr>
            <a:xfrm flipV="1">
              <a:off x="4728117" y="1048630"/>
              <a:ext cx="0" cy="6155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21E7E73-7D7D-AD02-943C-37AFA4910589}"/>
                </a:ext>
              </a:extLst>
            </p:cNvPr>
            <p:cNvCxnSpPr>
              <a:endCxn id="23" idx="1"/>
            </p:cNvCxnSpPr>
            <p:nvPr/>
          </p:nvCxnSpPr>
          <p:spPr>
            <a:xfrm flipV="1">
              <a:off x="4728117" y="1047807"/>
              <a:ext cx="453484" cy="8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635640-442A-AD8C-EF3F-698B50078005}"/>
                </a:ext>
              </a:extLst>
            </p:cNvPr>
            <p:cNvSpPr txBox="1"/>
            <p:nvPr/>
          </p:nvSpPr>
          <p:spPr>
            <a:xfrm>
              <a:off x="5099825" y="2202338"/>
              <a:ext cx="1538868" cy="430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High-voltage power </a:t>
              </a:r>
              <a:r>
                <a:rPr lang="fr-FR" sz="11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supply</a:t>
              </a:r>
              <a:r>
                <a:rPr lang="fr-FR" sz="11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(200-300 V)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21BC46F-716A-AAB9-63C0-2FF50E58BE01}"/>
                </a:ext>
              </a:extLst>
            </p:cNvPr>
            <p:cNvCxnSpPr>
              <a:stCxn id="27" idx="0"/>
              <a:endCxn id="19" idx="2"/>
            </p:cNvCxnSpPr>
            <p:nvPr/>
          </p:nvCxnSpPr>
          <p:spPr>
            <a:xfrm flipV="1">
              <a:off x="5869259" y="1879626"/>
              <a:ext cx="1" cy="3227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53EAF9-3835-BCC2-F025-DAEB07C727D7}"/>
                </a:ext>
              </a:extLst>
            </p:cNvPr>
            <p:cNvSpPr txBox="1"/>
            <p:nvPr/>
          </p:nvSpPr>
          <p:spPr>
            <a:xfrm>
              <a:off x="6831980" y="1479516"/>
              <a:ext cx="542645" cy="36700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6FE9C35-CDAB-D97D-7677-8CDD96E211D8}"/>
                </a:ext>
              </a:extLst>
            </p:cNvPr>
            <p:cNvCxnSpPr>
              <a:stCxn id="19" idx="3"/>
              <a:endCxn id="29" idx="1"/>
            </p:cNvCxnSpPr>
            <p:nvPr/>
          </p:nvCxnSpPr>
          <p:spPr>
            <a:xfrm flipV="1">
              <a:off x="6556918" y="1663021"/>
              <a:ext cx="275062" cy="11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01A2C37-1A32-2283-2F91-93592BA0B0F3}"/>
              </a:ext>
            </a:extLst>
          </p:cNvPr>
          <p:cNvSpPr txBox="1"/>
          <p:nvPr/>
        </p:nvSpPr>
        <p:spPr>
          <a:xfrm>
            <a:off x="521708" y="370959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pulser</a:t>
            </a:r>
          </a:p>
        </p:txBody>
      </p:sp>
    </p:spTree>
    <p:extLst>
      <p:ext uri="{BB962C8B-B14F-4D97-AF65-F5344CB8AC3E}">
        <p14:creationId xmlns:p14="http://schemas.microsoft.com/office/powerpoint/2010/main" val="33201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Автоматизиране на системата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30" y="1459725"/>
            <a:ext cx="6858000" cy="38576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41" y="622543"/>
            <a:ext cx="3985605" cy="708721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4620146" y="976685"/>
            <a:ext cx="651569" cy="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20118" y="653519"/>
            <a:ext cx="440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</a:pPr>
            <a:r>
              <a:rPr lang="bg-BG" dirty="0">
                <a:latin typeface="Sofia Sans Light" panose="020B0303060000020004" pitchFamily="34" charset="0"/>
              </a:rPr>
              <a:t>Контролира набирането на спектрите и местенето на оптичното влакно</a:t>
            </a:r>
            <a:endParaRPr lang="en-GB" dirty="0">
              <a:latin typeface="Sofia Sans Light" panose="020B03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на отклика на ФЕУ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R7600U-200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1" y="799088"/>
            <a:ext cx="4312137" cy="4432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0" t="13079" r="17762" b="21702"/>
          <a:stretch/>
        </p:blipFill>
        <p:spPr>
          <a:xfrm flipH="1">
            <a:off x="5022394" y="946717"/>
            <a:ext cx="2946400" cy="2938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5998" y="4061453"/>
            <a:ext cx="56551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</a:pPr>
            <a:r>
              <a:rPr lang="ru-RU" dirty="0" err="1">
                <a:latin typeface="Sofia Sans Light" panose="020B0303060000020004" pitchFamily="34" charset="0"/>
              </a:rPr>
              <a:t>Могат</a:t>
            </a:r>
            <a:r>
              <a:rPr lang="ru-RU" dirty="0">
                <a:latin typeface="Sofia Sans Light" panose="020B0303060000020004" pitchFamily="34" charset="0"/>
              </a:rPr>
              <a:t> да се </a:t>
            </a:r>
            <a:r>
              <a:rPr lang="ru-RU" dirty="0" err="1">
                <a:latin typeface="Sofia Sans Light" panose="020B0303060000020004" pitchFamily="34" charset="0"/>
              </a:rPr>
              <a:t>наблюдават</a:t>
            </a:r>
            <a:r>
              <a:rPr lang="ru-RU" dirty="0">
                <a:latin typeface="Sofia Sans Light" panose="020B0303060000020004" pitchFamily="34" charset="0"/>
              </a:rPr>
              <a:t> два вида </a:t>
            </a:r>
            <a:r>
              <a:rPr lang="ru-RU" dirty="0">
                <a:latin typeface="Sofia Sans Light" panose="020B0303060000020004" pitchFamily="34" charset="0"/>
              </a:rPr>
              <a:t>не</a:t>
            </a:r>
            <a:r>
              <a:rPr lang="bg-BG" dirty="0">
                <a:latin typeface="Sofia Sans Light" panose="020B0303060000020004" pitchFamily="34" charset="0"/>
              </a:rPr>
              <a:t>хомогенност: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dirty="0">
                <a:latin typeface="Sofia Sans Light" panose="020B0303060000020004" pitchFamily="34" charset="0"/>
              </a:rPr>
              <a:t>Структурна </a:t>
            </a:r>
            <a:r>
              <a:rPr lang="ru-RU" dirty="0">
                <a:latin typeface="Sofia Sans Light" panose="020B0303060000020004" pitchFamily="34" charset="0"/>
              </a:rPr>
              <a:t>– </a:t>
            </a:r>
            <a:r>
              <a:rPr lang="ru-RU" dirty="0" err="1">
                <a:latin typeface="Sofia Sans Light" panose="020B0303060000020004" pitchFamily="34" charset="0"/>
              </a:rPr>
              <a:t>поради</a:t>
            </a:r>
            <a:r>
              <a:rPr lang="ru-RU" dirty="0">
                <a:latin typeface="Sofia Sans Light" panose="020B0303060000020004" pitchFamily="34" charset="0"/>
              </a:rPr>
              <a:t> </a:t>
            </a:r>
            <a:r>
              <a:rPr lang="ru-RU" dirty="0" err="1">
                <a:latin typeface="Sofia Sans Light" panose="020B0303060000020004" pitchFamily="34" charset="0"/>
              </a:rPr>
              <a:t>хоризонталните</a:t>
            </a:r>
            <a:r>
              <a:rPr lang="ru-RU" dirty="0">
                <a:latin typeface="Sofia Sans Light" panose="020B0303060000020004" pitchFamily="34" charset="0"/>
              </a:rPr>
              <a:t> </a:t>
            </a:r>
            <a:r>
              <a:rPr lang="bg-BG" dirty="0">
                <a:latin typeface="Sofia Sans Light" panose="020B0303060000020004" pitchFamily="34" charset="0"/>
              </a:rPr>
              <a:t>нишки</a:t>
            </a:r>
            <a:endParaRPr lang="ru-RU" dirty="0">
              <a:latin typeface="Sofia Sans Light" panose="020B03030600000200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dirty="0" err="1">
                <a:latin typeface="Sofia Sans Light" panose="020B0303060000020004" pitchFamily="34" charset="0"/>
              </a:rPr>
              <a:t>Глобална</a:t>
            </a:r>
            <a:r>
              <a:rPr lang="ru-RU" dirty="0">
                <a:latin typeface="Sofia Sans Light" panose="020B0303060000020004" pitchFamily="34" charset="0"/>
              </a:rPr>
              <a:t> </a:t>
            </a:r>
            <a:r>
              <a:rPr lang="ru-RU" dirty="0">
                <a:latin typeface="Sofia Sans Light" panose="020B0303060000020004" pitchFamily="34" charset="0"/>
              </a:rPr>
              <a:t>– вероятно </a:t>
            </a:r>
            <a:r>
              <a:rPr lang="ru-RU" dirty="0" err="1">
                <a:latin typeface="Sofia Sans Light" panose="020B0303060000020004" pitchFamily="34" charset="0"/>
              </a:rPr>
              <a:t>поради</a:t>
            </a:r>
            <a:r>
              <a:rPr lang="ru-RU" dirty="0">
                <a:latin typeface="Sofia Sans Light" panose="020B0303060000020004" pitchFamily="34" charset="0"/>
              </a:rPr>
              <a:t> </a:t>
            </a:r>
            <a:r>
              <a:rPr lang="ru-RU" dirty="0" err="1">
                <a:latin typeface="Sofia Sans Light" panose="020B0303060000020004" pitchFamily="34" charset="0"/>
              </a:rPr>
              <a:t>различната</a:t>
            </a:r>
            <a:r>
              <a:rPr lang="ru-RU" dirty="0">
                <a:latin typeface="Sofia Sans Light" panose="020B0303060000020004" pitchFamily="34" charset="0"/>
              </a:rPr>
              <a:t> </a:t>
            </a:r>
            <a:r>
              <a:rPr lang="ru-RU" dirty="0" err="1">
                <a:latin typeface="Sofia Sans Light" panose="020B0303060000020004" pitchFamily="34" charset="0"/>
              </a:rPr>
              <a:t>дебелина</a:t>
            </a:r>
            <a:r>
              <a:rPr lang="ru-RU" dirty="0">
                <a:latin typeface="Sofia Sans Light" panose="020B0303060000020004" pitchFamily="34" charset="0"/>
              </a:rPr>
              <a:t> </a:t>
            </a:r>
            <a:r>
              <a:rPr lang="ru-RU" dirty="0">
                <a:latin typeface="Sofia Sans Light" panose="020B0303060000020004" pitchFamily="34" charset="0"/>
              </a:rPr>
              <a:t>на </a:t>
            </a:r>
            <a:r>
              <a:rPr lang="ru-RU" dirty="0" err="1">
                <a:latin typeface="Sofia Sans Light" panose="020B0303060000020004" pitchFamily="34" charset="0"/>
              </a:rPr>
              <a:t>фотокатодния</a:t>
            </a:r>
            <a:r>
              <a:rPr lang="ru-RU" dirty="0">
                <a:latin typeface="Sofia Sans Light" panose="020B0303060000020004" pitchFamily="34" charset="0"/>
              </a:rPr>
              <a:t> слой</a:t>
            </a:r>
            <a:endParaRPr lang="en-GB" dirty="0">
              <a:latin typeface="Sofia Sans Light" panose="020B03030600000200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787" y="1719127"/>
            <a:ext cx="1700931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9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на отклика на ФЕУ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H11934-203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51683" y="574324"/>
            <a:ext cx="2996077" cy="2447075"/>
          </a:xfrm>
          <a:prstGeom prst="rect">
            <a:avLst/>
          </a:prstGeom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7" y="680427"/>
            <a:ext cx="4731204" cy="4681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40" y="3074697"/>
            <a:ext cx="4706539" cy="24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-1" y="-18254"/>
            <a:ext cx="10080625" cy="5392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Сканиране на отклика на ФЕУ </a:t>
            </a:r>
            <a:r>
              <a:rPr lang="en-US" sz="3600" spc="-1" dirty="0">
                <a:solidFill>
                  <a:srgbClr val="FFFFFF"/>
                </a:solidFill>
                <a:latin typeface="Sofia Sans SemiBold" panose="020B0703060000020004" pitchFamily="34" charset="0"/>
                <a:cs typeface="Times New Roman" panose="02020603050405020304" pitchFamily="18" charset="0"/>
              </a:rPr>
              <a:t>XP2020Q</a:t>
            </a:r>
            <a:endParaRPr lang="en-US" sz="3600" spc="-1" dirty="0">
              <a:solidFill>
                <a:srgbClr val="FFFFFF"/>
              </a:solidFill>
              <a:latin typeface="Sofia Sans SemiBold" panose="020B07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Sofia Sans Thin" panose="020B0203060000020004" pitchFamily="34" charset="0"/>
                <a:cs typeface="Times New Roman" panose="02020603050405020304" pitchFamily="18" charset="0"/>
              </a:rPr>
              <a:t>Изнесен семинар на катедра Атомна физика, ноември 2024, Владислав Тодоров</a:t>
            </a:r>
            <a:endParaRPr lang="en-US" sz="1600" i="1" spc="-1" dirty="0">
              <a:solidFill>
                <a:srgbClr val="FFFFFF"/>
              </a:solidFill>
              <a:latin typeface="Sofia Sans Thin" panose="020B020306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2144"/>
          <a:stretch/>
        </p:blipFill>
        <p:spPr>
          <a:xfrm>
            <a:off x="6073715" y="660016"/>
            <a:ext cx="2587428" cy="2427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" y="765282"/>
            <a:ext cx="4703922" cy="4479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58" y="3226965"/>
            <a:ext cx="4467542" cy="23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1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12668</TotalTime>
  <Words>801</Words>
  <Application>Microsoft Office PowerPoint</Application>
  <PresentationFormat>Custom</PresentationFormat>
  <Paragraphs>138</Paragraphs>
  <Slides>30</Slides>
  <Notes>26</Notes>
  <HiddenSlides>10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Cambria Math</vt:lpstr>
      <vt:lpstr>DejaVu Sans</vt:lpstr>
      <vt:lpstr>Sofia Sans</vt:lpstr>
      <vt:lpstr>Sofia Sans Heavy</vt:lpstr>
      <vt:lpstr>Sofia Sans Light</vt:lpstr>
      <vt:lpstr>Sofia Sans Medium</vt:lpstr>
      <vt:lpstr>Sofia Sans SemiBold</vt:lpstr>
      <vt:lpstr>Sofia Sans Thin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Vladislav Todorov</dc:creator>
  <dc:description/>
  <cp:lastModifiedBy>Vladislav</cp:lastModifiedBy>
  <cp:revision>364</cp:revision>
  <dcterms:created xsi:type="dcterms:W3CDTF">2021-07-12T13:07:08Z</dcterms:created>
  <dcterms:modified xsi:type="dcterms:W3CDTF">2024-11-30T13:17:17Z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2</vt:i4>
  </property>
  <property fmtid="{D5CDD505-2E9C-101B-9397-08002B2CF9AE}" pid="3" name="Notes">
    <vt:i4>2</vt:i4>
  </property>
  <property fmtid="{D5CDD505-2E9C-101B-9397-08002B2CF9AE}" pid="4" name="PresentationFormat">
    <vt:lpwstr>Custom</vt:lpwstr>
  </property>
  <property fmtid="{D5CDD505-2E9C-101B-9397-08002B2CF9AE}" pid="5" name="Slides">
    <vt:i4>22</vt:i4>
  </property>
</Properties>
</file>